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0"/>
  </p:notesMasterIdLst>
  <p:sldIdLst>
    <p:sldId id="256" r:id="rId2"/>
    <p:sldId id="276" r:id="rId3"/>
    <p:sldId id="261" r:id="rId4"/>
    <p:sldId id="257" r:id="rId5"/>
    <p:sldId id="260" r:id="rId6"/>
    <p:sldId id="258" r:id="rId7"/>
    <p:sldId id="280" r:id="rId8"/>
    <p:sldId id="281" r:id="rId9"/>
    <p:sldId id="290" r:id="rId10"/>
    <p:sldId id="282" r:id="rId11"/>
    <p:sldId id="283" r:id="rId12"/>
    <p:sldId id="284" r:id="rId13"/>
    <p:sldId id="285" r:id="rId14"/>
    <p:sldId id="286" r:id="rId15"/>
    <p:sldId id="287" r:id="rId16"/>
    <p:sldId id="288" r:id="rId17"/>
    <p:sldId id="289" r:id="rId18"/>
    <p:sldId id="263" r:id="rId19"/>
    <p:sldId id="264" r:id="rId20"/>
    <p:sldId id="265" r:id="rId21"/>
    <p:sldId id="279" r:id="rId22"/>
    <p:sldId id="266" r:id="rId23"/>
    <p:sldId id="267" r:id="rId24"/>
    <p:sldId id="268" r:id="rId25"/>
    <p:sldId id="269" r:id="rId26"/>
    <p:sldId id="270" r:id="rId27"/>
    <p:sldId id="271" r:id="rId28"/>
    <p:sldId id="272" r:id="rId29"/>
    <p:sldId id="273" r:id="rId30"/>
    <p:sldId id="311" r:id="rId31"/>
    <p:sldId id="369" r:id="rId32"/>
    <p:sldId id="274"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71" r:id="rId54"/>
    <p:sldId id="312" r:id="rId55"/>
    <p:sldId id="313" r:id="rId56"/>
    <p:sldId id="314" r:id="rId57"/>
    <p:sldId id="338" r:id="rId58"/>
    <p:sldId id="339" r:id="rId59"/>
    <p:sldId id="327" r:id="rId60"/>
    <p:sldId id="328" r:id="rId61"/>
    <p:sldId id="329" r:id="rId62"/>
    <p:sldId id="330" r:id="rId63"/>
    <p:sldId id="334" r:id="rId64"/>
    <p:sldId id="367" r:id="rId65"/>
    <p:sldId id="335" r:id="rId66"/>
    <p:sldId id="341" r:id="rId67"/>
    <p:sldId id="342" r:id="rId68"/>
    <p:sldId id="343" r:id="rId69"/>
    <p:sldId id="344" r:id="rId70"/>
    <p:sldId id="345" r:id="rId71"/>
    <p:sldId id="346" r:id="rId72"/>
    <p:sldId id="347" r:id="rId73"/>
    <p:sldId id="449" r:id="rId74"/>
    <p:sldId id="348" r:id="rId75"/>
    <p:sldId id="349" r:id="rId76"/>
    <p:sldId id="350" r:id="rId77"/>
    <p:sldId id="351" r:id="rId78"/>
    <p:sldId id="352" r:id="rId79"/>
    <p:sldId id="353" r:id="rId80"/>
    <p:sldId id="354" r:id="rId81"/>
    <p:sldId id="355" r:id="rId82"/>
    <p:sldId id="356" r:id="rId83"/>
    <p:sldId id="450" r:id="rId84"/>
    <p:sldId id="357" r:id="rId85"/>
    <p:sldId id="358" r:id="rId86"/>
    <p:sldId id="359" r:id="rId87"/>
    <p:sldId id="365" r:id="rId88"/>
    <p:sldId id="366" r:id="rId89"/>
    <p:sldId id="317" r:id="rId90"/>
    <p:sldId id="326" r:id="rId91"/>
    <p:sldId id="318" r:id="rId92"/>
    <p:sldId id="319" r:id="rId93"/>
    <p:sldId id="320" r:id="rId94"/>
    <p:sldId id="321" r:id="rId95"/>
    <p:sldId id="322" r:id="rId96"/>
    <p:sldId id="323" r:id="rId97"/>
    <p:sldId id="324" r:id="rId98"/>
    <p:sldId id="368" r:id="rId99"/>
    <p:sldId id="373" r:id="rId100"/>
    <p:sldId id="374" r:id="rId101"/>
    <p:sldId id="375" r:id="rId102"/>
    <p:sldId id="376" r:id="rId103"/>
    <p:sldId id="377" r:id="rId104"/>
    <p:sldId id="378" r:id="rId105"/>
    <p:sldId id="379" r:id="rId106"/>
    <p:sldId id="380" r:id="rId107"/>
    <p:sldId id="381" r:id="rId108"/>
    <p:sldId id="382" r:id="rId109"/>
    <p:sldId id="383" r:id="rId110"/>
    <p:sldId id="384" r:id="rId111"/>
    <p:sldId id="419" r:id="rId112"/>
    <p:sldId id="386" r:id="rId113"/>
    <p:sldId id="387" r:id="rId114"/>
    <p:sldId id="388" r:id="rId115"/>
    <p:sldId id="389" r:id="rId116"/>
    <p:sldId id="390" r:id="rId117"/>
    <p:sldId id="391" r:id="rId118"/>
    <p:sldId id="392" r:id="rId119"/>
    <p:sldId id="393" r:id="rId120"/>
    <p:sldId id="394" r:id="rId121"/>
    <p:sldId id="395" r:id="rId122"/>
    <p:sldId id="396" r:id="rId123"/>
    <p:sldId id="397" r:id="rId124"/>
    <p:sldId id="398" r:id="rId125"/>
    <p:sldId id="399" r:id="rId126"/>
    <p:sldId id="400" r:id="rId127"/>
    <p:sldId id="401" r:id="rId128"/>
    <p:sldId id="402" r:id="rId129"/>
    <p:sldId id="403" r:id="rId130"/>
    <p:sldId id="404" r:id="rId131"/>
    <p:sldId id="405" r:id="rId132"/>
    <p:sldId id="406" r:id="rId133"/>
    <p:sldId id="407" r:id="rId134"/>
    <p:sldId id="408" r:id="rId135"/>
    <p:sldId id="409" r:id="rId136"/>
    <p:sldId id="410" r:id="rId137"/>
    <p:sldId id="411" r:id="rId138"/>
    <p:sldId id="412" r:id="rId139"/>
    <p:sldId id="413" r:id="rId140"/>
    <p:sldId id="414" r:id="rId141"/>
    <p:sldId id="415" r:id="rId142"/>
    <p:sldId id="416" r:id="rId143"/>
    <p:sldId id="417" r:id="rId144"/>
    <p:sldId id="418" r:id="rId145"/>
    <p:sldId id="441" r:id="rId146"/>
    <p:sldId id="423" r:id="rId147"/>
    <p:sldId id="425" r:id="rId148"/>
    <p:sldId id="426" r:id="rId149"/>
    <p:sldId id="427" r:id="rId150"/>
    <p:sldId id="428" r:id="rId151"/>
    <p:sldId id="429" r:id="rId152"/>
    <p:sldId id="430" r:id="rId153"/>
    <p:sldId id="431" r:id="rId154"/>
    <p:sldId id="432" r:id="rId155"/>
    <p:sldId id="433" r:id="rId156"/>
    <p:sldId id="434" r:id="rId157"/>
    <p:sldId id="435" r:id="rId158"/>
    <p:sldId id="436" r:id="rId159"/>
    <p:sldId id="437" r:id="rId160"/>
    <p:sldId id="439" r:id="rId161"/>
    <p:sldId id="440" r:id="rId162"/>
    <p:sldId id="442" r:id="rId163"/>
    <p:sldId id="443" r:id="rId164"/>
    <p:sldId id="444" r:id="rId165"/>
    <p:sldId id="445" r:id="rId166"/>
    <p:sldId id="446" r:id="rId167"/>
    <p:sldId id="448" r:id="rId168"/>
    <p:sldId id="447" r:id="rId1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35ED4-2E41-40FD-AA18-5975BA1EAC29}" type="datetimeFigureOut">
              <a:rPr lang="tr-TR" smtClean="0"/>
              <a:pPr/>
              <a:t>16.03.2018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B58AD-07BD-4DB1-9A19-CD603999AE4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22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19060A-E582-4139-A162-ECBBE3C8AD3A}" type="slidenum">
              <a:rPr lang="tr-TR" smtClean="0"/>
              <a:pPr/>
              <a:t>7</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14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171DA5-6F90-4770-AFC3-6C02091475F9}" type="slidenum">
              <a:rPr lang="tr-TR" smtClean="0"/>
              <a:pPr/>
              <a:t>17</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C41458D6-4632-4FB7-8698-F3618EE3D8D8}" type="slidenum">
              <a:rPr lang="tr-TR" smtClean="0">
                <a:latin typeface="Arial" charset="0"/>
              </a:rPr>
              <a:pPr/>
              <a:t>64</a:t>
            </a:fld>
            <a:endParaRPr lang="tr-TR" smtClean="0">
              <a:latin typeface="Arial"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xfrm>
            <a:off x="914400" y="4343400"/>
            <a:ext cx="5029200" cy="4114800"/>
          </a:xfrm>
          <a:noFill/>
          <a:ln/>
        </p:spPr>
        <p:txBody>
          <a:bodyPr/>
          <a:lstStyle/>
          <a:p>
            <a:pPr algn="ctr" eaLnBrk="1" hangingPunct="1">
              <a:spcBef>
                <a:spcPct val="50000"/>
              </a:spcBef>
            </a:pPr>
            <a:r>
              <a:rPr lang="en-US" b="1" smtClean="0">
                <a:latin typeface="Arial" charset="0"/>
              </a:rPr>
              <a:t>But, because of pollution, some rain can be harmful to us and our environment.</a:t>
            </a:r>
            <a:endParaRPr lang="en-US" sz="5400" b="1" smtClean="0">
              <a:solidFill>
                <a:schemeClr val="accent2"/>
              </a:solidFill>
              <a:latin typeface="Harrington" pitchFamily="82" charset="0"/>
            </a:endParaRPr>
          </a:p>
          <a:p>
            <a:pPr eaLnBrk="1" hangingPunct="1">
              <a:spcBef>
                <a:spcPct val="0"/>
              </a:spcBef>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F0800B9A-5418-45BE-9A2E-4B232A9B4EF5}" type="slidenum">
              <a:rPr lang="tr-TR" smtClean="0">
                <a:latin typeface="Arial" charset="0"/>
              </a:rPr>
              <a:pPr/>
              <a:t>83</a:t>
            </a:fld>
            <a:endParaRPr lang="tr-TR" smtClean="0">
              <a:latin typeface="Arial"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smtClean="0">
                <a:solidFill>
                  <a:srgbClr val="000000"/>
                </a:solidFill>
                <a:latin typeface="Arial" charset="0"/>
              </a:rPr>
              <a:t>Figure: 29-16</a:t>
            </a:r>
          </a:p>
          <a:p>
            <a:pPr eaLnBrk="1" hangingPunct="1">
              <a:spcBef>
                <a:spcPct val="0"/>
              </a:spcBef>
            </a:pPr>
            <a:endParaRPr lang="en-US" smtClean="0">
              <a:solidFill>
                <a:srgbClr val="000000"/>
              </a:solidFill>
              <a:latin typeface="Arial" charset="0"/>
            </a:endParaRPr>
          </a:p>
          <a:p>
            <a:pPr eaLnBrk="1" hangingPunct="1">
              <a:spcBef>
                <a:spcPct val="0"/>
              </a:spcBef>
            </a:pPr>
            <a:r>
              <a:rPr lang="en-US" smtClean="0">
                <a:solidFill>
                  <a:srgbClr val="000000"/>
                </a:solidFill>
                <a:latin typeface="Arial" charset="0"/>
              </a:rPr>
              <a:t>Title:</a:t>
            </a:r>
          </a:p>
          <a:p>
            <a:pPr eaLnBrk="1" hangingPunct="1">
              <a:spcBef>
                <a:spcPct val="0"/>
              </a:spcBef>
            </a:pPr>
            <a:r>
              <a:rPr lang="en-US" smtClean="0">
                <a:solidFill>
                  <a:srgbClr val="000000"/>
                </a:solidFill>
                <a:latin typeface="Arial" charset="0"/>
              </a:rPr>
              <a:t>Global warming parallels CO</a:t>
            </a:r>
            <a:r>
              <a:rPr lang="en-US" baseline="-20000" smtClean="0">
                <a:solidFill>
                  <a:srgbClr val="000000"/>
                </a:solidFill>
                <a:latin typeface="Arial" charset="0"/>
              </a:rPr>
              <a:t>2</a:t>
            </a:r>
            <a:r>
              <a:rPr lang="en-US" smtClean="0">
                <a:solidFill>
                  <a:srgbClr val="000000"/>
                </a:solidFill>
                <a:latin typeface="Arial" charset="0"/>
              </a:rPr>
              <a:t> increases.</a:t>
            </a:r>
          </a:p>
          <a:p>
            <a:pPr eaLnBrk="1" hangingPunct="1">
              <a:spcBef>
                <a:spcPct val="0"/>
              </a:spcBef>
            </a:pPr>
            <a:endParaRPr lang="en-US" smtClean="0">
              <a:solidFill>
                <a:srgbClr val="000000"/>
              </a:solidFill>
              <a:latin typeface="Arial" charset="0"/>
            </a:endParaRPr>
          </a:p>
          <a:p>
            <a:pPr eaLnBrk="1" hangingPunct="1">
              <a:spcBef>
                <a:spcPct val="0"/>
              </a:spcBef>
            </a:pPr>
            <a:r>
              <a:rPr lang="en-US" smtClean="0">
                <a:solidFill>
                  <a:srgbClr val="000000"/>
                </a:solidFill>
                <a:latin typeface="Arial" charset="0"/>
              </a:rPr>
              <a:t>Caption:</a:t>
            </a:r>
          </a:p>
          <a:p>
            <a:pPr eaLnBrk="1" hangingPunct="1">
              <a:spcBef>
                <a:spcPct val="0"/>
              </a:spcBef>
            </a:pPr>
            <a:r>
              <a:rPr lang="en-US" smtClean="0">
                <a:solidFill>
                  <a:srgbClr val="000000"/>
                </a:solidFill>
                <a:latin typeface="Arial" charset="0"/>
              </a:rPr>
              <a:t>The CO</a:t>
            </a:r>
            <a:r>
              <a:rPr lang="en-US" baseline="-20000" smtClean="0">
                <a:solidFill>
                  <a:srgbClr val="000000"/>
                </a:solidFill>
                <a:latin typeface="Arial" charset="0"/>
              </a:rPr>
              <a:t>2</a:t>
            </a:r>
            <a:r>
              <a:rPr lang="en-US" smtClean="0">
                <a:solidFill>
                  <a:srgbClr val="000000"/>
                </a:solidFill>
                <a:latin typeface="Arial" charset="0"/>
              </a:rPr>
              <a:t> concentration of the atmosphere (blue line) has increased steadily since 1860. The dashed portion of that curve represents measurements made from air trapped in ice cores; the solid portion reflects direct measurements made at Mauna Loa, Hawaii. Average global temperatures (red line) show a parallel increase. (With thanks to Drs. Kevin Trenberth and Jim Hurrell of the National Center for Atmospheric Research.)</a:t>
            </a:r>
          </a:p>
          <a:p>
            <a:pPr eaLnBrk="1" hangingPunct="1">
              <a:spcBef>
                <a:spcPct val="0"/>
              </a:spcBef>
            </a:pPr>
            <a:endParaRPr lang="en-US" smtClean="0">
              <a:solidFill>
                <a:srgbClr val="000000"/>
              </a:solidFill>
              <a:latin typeface="Arial" charset="0"/>
            </a:endParaRPr>
          </a:p>
          <a:p>
            <a:pPr eaLnBrk="1" hangingPunct="1">
              <a:spcBef>
                <a:spcPct val="0"/>
              </a:spcBef>
            </a:pPr>
            <a:endParaRPr lang="en-US" smtClean="0">
              <a:solidFill>
                <a:srgbClr val="000000"/>
              </a:solidFill>
              <a:latin typeface="Arial" charset="0"/>
            </a:endParaRPr>
          </a:p>
          <a:p>
            <a:pPr eaLnBrk="1" hangingPunct="1">
              <a:spcBef>
                <a:spcPct val="0"/>
              </a:spcBef>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1 Slayt Görüntüsü Yer Tutucusu"/>
          <p:cNvSpPr>
            <a:spLocks noGrp="1" noRot="1" noChangeAspect="1" noTextEdit="1"/>
          </p:cNvSpPr>
          <p:nvPr>
            <p:ph type="sldImg"/>
          </p:nvPr>
        </p:nvSpPr>
        <p:spPr>
          <a:ln/>
        </p:spPr>
      </p:sp>
      <p:sp>
        <p:nvSpPr>
          <p:cNvPr id="242691" name="2 Not Yer Tutucusu"/>
          <p:cNvSpPr>
            <a:spLocks noGrp="1"/>
          </p:cNvSpPr>
          <p:nvPr>
            <p:ph type="body" idx="1"/>
          </p:nvPr>
        </p:nvSpPr>
        <p:spPr>
          <a:noFill/>
          <a:ln/>
        </p:spPr>
        <p:txBody>
          <a:bodyPr/>
          <a:lstStyle/>
          <a:p>
            <a:pPr eaLnBrk="1" hangingPunct="1">
              <a:spcBef>
                <a:spcPct val="0"/>
              </a:spcBef>
            </a:pPr>
            <a:endParaRPr lang="tr-TR" smtClean="0">
              <a:latin typeface="Arial" charset="0"/>
            </a:endParaRPr>
          </a:p>
        </p:txBody>
      </p:sp>
      <p:sp>
        <p:nvSpPr>
          <p:cNvPr id="242692" name="3 Slayt Numarası Yer Tutucusu"/>
          <p:cNvSpPr>
            <a:spLocks noGrp="1"/>
          </p:cNvSpPr>
          <p:nvPr>
            <p:ph type="sldNum" sz="quarter" idx="5"/>
          </p:nvPr>
        </p:nvSpPr>
        <p:spPr>
          <a:noFill/>
        </p:spPr>
        <p:txBody>
          <a:bodyPr/>
          <a:lstStyle/>
          <a:p>
            <a:fld id="{49681414-C979-4790-AD7C-91690490AB91}" type="slidenum">
              <a:rPr lang="tr-TR" smtClean="0">
                <a:latin typeface="Arial" charset="0"/>
              </a:rPr>
              <a:pPr/>
              <a:t>146</a:t>
            </a:fld>
            <a:endParaRPr lang="tr-T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1 Slayt Görüntüsü Yer Tutucusu"/>
          <p:cNvSpPr>
            <a:spLocks noGrp="1" noRot="1" noChangeAspect="1" noTextEdit="1"/>
          </p:cNvSpPr>
          <p:nvPr>
            <p:ph type="sldImg"/>
          </p:nvPr>
        </p:nvSpPr>
        <p:spPr>
          <a:ln/>
        </p:spPr>
      </p:sp>
      <p:sp>
        <p:nvSpPr>
          <p:cNvPr id="243715" name="2 Not Yer Tutucusu"/>
          <p:cNvSpPr>
            <a:spLocks noGrp="1"/>
          </p:cNvSpPr>
          <p:nvPr>
            <p:ph type="body" idx="1"/>
          </p:nvPr>
        </p:nvSpPr>
        <p:spPr>
          <a:noFill/>
          <a:ln/>
        </p:spPr>
        <p:txBody>
          <a:bodyPr/>
          <a:lstStyle/>
          <a:p>
            <a:endParaRPr lang="tr-TR" smtClean="0">
              <a:latin typeface="Arial" charset="0"/>
            </a:endParaRPr>
          </a:p>
        </p:txBody>
      </p:sp>
      <p:sp>
        <p:nvSpPr>
          <p:cNvPr id="243716" name="3 Slayt Numarası Yer Tutucusu"/>
          <p:cNvSpPr>
            <a:spLocks noGrp="1"/>
          </p:cNvSpPr>
          <p:nvPr>
            <p:ph type="sldNum" sz="quarter" idx="5"/>
          </p:nvPr>
        </p:nvSpPr>
        <p:spPr>
          <a:noFill/>
        </p:spPr>
        <p:txBody>
          <a:bodyPr/>
          <a:lstStyle/>
          <a:p>
            <a:fld id="{9DEAB701-46DD-49C5-9D56-6C828C1538B3}" type="slidenum">
              <a:rPr lang="tr-TR" smtClean="0">
                <a:latin typeface="Arial" charset="0"/>
              </a:rPr>
              <a:pPr/>
              <a:t>153</a:t>
            </a:fld>
            <a:endParaRPr lang="tr-TR"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1 Slayt Görüntüsü Yer Tutucusu"/>
          <p:cNvSpPr>
            <a:spLocks noGrp="1" noRot="1" noChangeAspect="1" noTextEdit="1"/>
          </p:cNvSpPr>
          <p:nvPr>
            <p:ph type="sldImg"/>
          </p:nvPr>
        </p:nvSpPr>
        <p:spPr>
          <a:ln/>
        </p:spPr>
      </p:sp>
      <p:sp>
        <p:nvSpPr>
          <p:cNvPr id="244739" name="2 Not Yer Tutucusu"/>
          <p:cNvSpPr>
            <a:spLocks noGrp="1"/>
          </p:cNvSpPr>
          <p:nvPr>
            <p:ph type="body" idx="1"/>
          </p:nvPr>
        </p:nvSpPr>
        <p:spPr>
          <a:noFill/>
          <a:ln/>
        </p:spPr>
        <p:txBody>
          <a:bodyPr/>
          <a:lstStyle/>
          <a:p>
            <a:endParaRPr lang="tr-TR" smtClean="0">
              <a:latin typeface="Arial" charset="0"/>
            </a:endParaRPr>
          </a:p>
        </p:txBody>
      </p:sp>
      <p:sp>
        <p:nvSpPr>
          <p:cNvPr id="244740" name="3 Slayt Numarası Yer Tutucusu"/>
          <p:cNvSpPr>
            <a:spLocks noGrp="1"/>
          </p:cNvSpPr>
          <p:nvPr>
            <p:ph type="sldNum" sz="quarter" idx="5"/>
          </p:nvPr>
        </p:nvSpPr>
        <p:spPr>
          <a:noFill/>
        </p:spPr>
        <p:txBody>
          <a:bodyPr/>
          <a:lstStyle/>
          <a:p>
            <a:fld id="{44768D2C-EB2F-4223-98DB-9155B25E09E6}" type="slidenum">
              <a:rPr lang="tr-TR" smtClean="0">
                <a:latin typeface="Arial" charset="0"/>
              </a:rPr>
              <a:pPr/>
              <a:t>154</a:t>
            </a:fld>
            <a:endParaRPr lang="tr-T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32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F8BEEC-CBF3-4CAE-9F14-EF131D268CD3}" type="slidenum">
              <a:rPr lang="tr-TR" smtClean="0"/>
              <a:pPr/>
              <a:t>8</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42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46DDA4-91C5-4D0D-8686-EAC1F13BD96E}" type="slidenum">
              <a:rPr lang="tr-TR" smtClean="0"/>
              <a:pPr/>
              <a:t>10</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2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53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0E5A47-D5B3-410B-B736-7E05F4DBA648}" type="slidenum">
              <a:rPr lang="tr-TR" smtClean="0"/>
              <a:pPr/>
              <a:t>11</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63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B58AA4-8D7B-48F5-A1EE-33ECCD9775FA}" type="slidenum">
              <a:rPr lang="tr-TR" smtClean="0"/>
              <a:pPr/>
              <a:t>12</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73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694443-1288-43A1-8109-2AD764DBC9A9}" type="slidenum">
              <a:rPr lang="tr-TR" smtClean="0"/>
              <a:pPr/>
              <a:t>13</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837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83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A07C5D-2E31-462E-92C2-AC6B9541EEB1}" type="slidenum">
              <a:rPr lang="tr-TR" smtClean="0"/>
              <a:pPr/>
              <a:t>14</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939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93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CD702-AB23-4EE7-AECC-CE519B92F42F}" type="slidenum">
              <a:rPr lang="tr-TR" smtClean="0"/>
              <a:pPr/>
              <a:t>15</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C2B12D-939F-466B-848C-36D30ABB3627}" type="slidenum">
              <a:rPr lang="tr-TR" smtClean="0"/>
              <a:pPr/>
              <a:t>16</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544E6CE-C3E3-4B4A-8509-DCC3AE837FEF}" type="datetime1">
              <a:rPr lang="tr-TR" smtClean="0"/>
              <a:pPr/>
              <a:t>16.03.2018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EE6DA4D-0E18-4C59-B56B-5FCBB10DBD76}" type="datetime1">
              <a:rPr lang="tr-TR" smtClean="0"/>
              <a:pPr/>
              <a:t>16.03.2018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BD6F849-1EEB-4EB7-A965-0CEE02082CA1}" type="datetime1">
              <a:rPr lang="tr-TR" smtClean="0"/>
              <a:pPr/>
              <a:t>16.03.2018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3"/>
          <p:cNvSpPr>
            <a:spLocks noGrp="1" noChangeArrowheads="1"/>
          </p:cNvSpPr>
          <p:nvPr>
            <p:ph type="dt" sz="half" idx="10"/>
          </p:nvPr>
        </p:nvSpPr>
        <p:spPr>
          <a:ln/>
        </p:spPr>
        <p:txBody>
          <a:bodyPr/>
          <a:lstStyle>
            <a:lvl1pPr>
              <a:defRPr/>
            </a:lvl1pPr>
          </a:lstStyle>
          <a:p>
            <a:pPr>
              <a:defRPr/>
            </a:pPr>
            <a:fld id="{94E4DA47-901A-45DA-BBFC-3054E7FDD26D}" type="datetime1">
              <a:rPr lang="tr-TR" smtClean="0"/>
              <a:pPr>
                <a:defRPr/>
              </a:pPr>
              <a:t>16.03.2018</a:t>
            </a:fld>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CEB69B98-6EB5-499F-B5FF-EE7A69EAF0B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AA72956-9404-4E5F-B6E6-3002A42B9CAC}" type="datetime1">
              <a:rPr lang="tr-TR" smtClean="0"/>
              <a:pPr/>
              <a:t>16.03.2018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C4DCD61-D142-4E0A-B285-DB3DDAC554A6}" type="datetime1">
              <a:rPr lang="tr-TR" smtClean="0"/>
              <a:pPr/>
              <a:t>16.03.2018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F535DAA-DA61-4CE6-AA80-F529F952B657}" type="datetime1">
              <a:rPr lang="tr-TR" smtClean="0"/>
              <a:pPr/>
              <a:t>16.03.2018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BDEA8C9-3A67-41B8-907B-B178B7BD13E6}" type="datetime1">
              <a:rPr lang="tr-TR" smtClean="0"/>
              <a:pPr/>
              <a:t>16.03.2018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906994D-4DEF-4174-82CD-624BE5680375}" type="datetime1">
              <a:rPr lang="tr-TR" smtClean="0"/>
              <a:pPr/>
              <a:t>16.03.2018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39D1A82-6872-48F6-BC12-B9F4A95A2D50}" type="datetime1">
              <a:rPr lang="tr-TR" smtClean="0"/>
              <a:pPr/>
              <a:t>16.03.2018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1C19C83-AD58-4968-8252-9846A0D5EA3E}" type="datetime1">
              <a:rPr lang="tr-TR" smtClean="0"/>
              <a:pPr/>
              <a:t>16.03.2018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D26C64B-C6BC-4118-902E-B4CC8CD3B3C3}" type="datetime1">
              <a:rPr lang="tr-TR" smtClean="0"/>
              <a:pPr/>
              <a:t>16.03.2018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667C6-341A-433C-A10A-F7BB7F589D09}" type="datetime1">
              <a:rPr lang="tr-TR" smtClean="0"/>
              <a:pPr/>
              <a:t>16.03.2018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0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3" Type="http://schemas.openxmlformats.org/officeDocument/2006/relationships/hyperlink" Target="http://tr.wikipedia.org/wiki/%C4%B0la%C3%A7lama" TargetMode="External"/><Relationship Id="rId2" Type="http://schemas.openxmlformats.org/officeDocument/2006/relationships/hyperlink" Target="http://tr.wikipedia.org/w/index.php?title=Kimyasal_g%C3%BCbre&amp;action=edit&amp;redlink=1" TargetMode="External"/><Relationship Id="rId1" Type="http://schemas.openxmlformats.org/officeDocument/2006/relationships/slideLayout" Target="../slideLayouts/slideLayout2.xml"/><Relationship Id="rId5" Type="http://schemas.openxmlformats.org/officeDocument/2006/relationships/hyperlink" Target="http://tr.wikipedia.org/w/index.php?title=Sertifika&amp;action=edit&amp;redlink=1" TargetMode="External"/><Relationship Id="rId4" Type="http://schemas.openxmlformats.org/officeDocument/2006/relationships/hyperlink" Target="http://tr.wikipedia.org/wiki/Hormon"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1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eridonusum.org/m.-talha-gonullu/geri-donusumun-bircok-yonleriyle-nemi.html" TargetMode="Externa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hyperlink" Target="http://www.cevreonline.com/atik2/geri_donusum.htm" TargetMode="Externa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60.jpeg"/><Relationship Id="rId4" Type="http://schemas.openxmlformats.org/officeDocument/2006/relationships/image" Target="../media/image59.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png"/></Relationships>
</file>

<file path=ppt/slides/_rels/slide15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8.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5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71.png"/><Relationship Id="rId4" Type="http://schemas.openxmlformats.org/officeDocument/2006/relationships/image" Target="../media/image70.png"/></Relationships>
</file>

<file path=ppt/slides/_rels/slide15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3.png"/><Relationship Id="rId7" Type="http://schemas.openxmlformats.org/officeDocument/2006/relationships/image" Target="../media/image76.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hyperlink" Target="http://images.google.com.tr/imgres?imgurl=http://www.tigrishaber.com/haberresim/goc.jpg&amp;imgrefurl=http://www.tigrishaber.com/habergoster.asp?id=402&amp;usg=__19zbWpXpZVDVznCNsgpIZ7bqehY=&amp;h=225&amp;w=300&amp;sz=34&amp;hl=tr&amp;start=3&amp;tbnid=rAW4GKwEiSMwOM:&amp;tbnh=87&amp;tbnw=116&amp;prev=/images?q=g%C3%B6%C3%A7&amp;gbv=2&amp;hl=tr&amp;sa=G"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hyperlink" Target="mailto:gurultu@cob.gov.tr" TargetMode="External"/><Relationship Id="rId5" Type="http://schemas.openxmlformats.org/officeDocument/2006/relationships/image" Target="../media/image81.png"/><Relationship Id="rId4" Type="http://schemas.openxmlformats.org/officeDocument/2006/relationships/image" Target="../media/image64.jpeg"/></Relationships>
</file>

<file path=ppt/slides/_rels/slide16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www.kuresel-isinma.org/"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www.kuresel-isinma.org/"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www.kuresel-isinma.org/kuresel-isinma/kuresel-isinma/sera-etkisi-nedir.html"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www.kuresel-isinma.org/" TargetMode="External"/><Relationship Id="rId2" Type="http://schemas.openxmlformats.org/officeDocument/2006/relationships/hyperlink" Target="http://www.kuresel-isinma.org/kuresel-isinma/kuresel-isinma/sera-etkisi-nedir.html"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hyperlink" Target="http://www.kuresel-isinma.org/kuresel-isinma/kuresel-isinma/sera-etkisi-nedir.html" TargetMode="Externa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ÇEVRE SAĞLIĞI</a:t>
            </a:r>
            <a:endParaRPr lang="tr-TR" dirty="0"/>
          </a:p>
        </p:txBody>
      </p:sp>
      <p:sp>
        <p:nvSpPr>
          <p:cNvPr id="3" name="2 Alt Başlık"/>
          <p:cNvSpPr>
            <a:spLocks noGrp="1"/>
          </p:cNvSpPr>
          <p:nvPr>
            <p:ph type="subTitle" idx="1"/>
          </p:nvPr>
        </p:nvSpPr>
        <p:spPr/>
        <p:txBody>
          <a:bodyPr/>
          <a:lstStyle/>
          <a:p>
            <a:r>
              <a:rPr lang="tr-TR" dirty="0" smtClean="0"/>
              <a:t>Doç. Dr. Ömer </a:t>
            </a:r>
            <a:r>
              <a:rPr lang="tr-TR" dirty="0" err="1" smtClean="0"/>
              <a:t>Hazman</a:t>
            </a:r>
            <a:endParaRPr lang="tr-TR" dirty="0" smtClean="0"/>
          </a:p>
          <a:p>
            <a:r>
              <a:rPr lang="tr-TR" dirty="0" smtClean="0"/>
              <a:t>Kimya Bölümü</a:t>
            </a:r>
          </a:p>
          <a:p>
            <a:r>
              <a:rPr lang="tr-TR" dirty="0" smtClean="0"/>
              <a:t>Alan Dışı Ders Notları</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3850" y="404813"/>
            <a:ext cx="8229600" cy="1143000"/>
          </a:xfrm>
        </p:spPr>
        <p:txBody>
          <a:bodyPr/>
          <a:lstStyle/>
          <a:p>
            <a:pPr eaLnBrk="1" hangingPunct="1">
              <a:defRPr/>
            </a:pPr>
            <a:r>
              <a:rPr lang="tr-TR" dirty="0" smtClean="0">
                <a:solidFill>
                  <a:srgbClr val="C00000"/>
                </a:solidFill>
                <a:effectLst>
                  <a:outerShdw blurRad="38100" dist="38100" dir="2700000" algn="tl">
                    <a:srgbClr val="000000">
                      <a:alpha val="43137"/>
                    </a:srgbClr>
                  </a:outerShdw>
                </a:effectLst>
                <a:cs typeface="Times New Roman" pitchFamily="18" charset="0"/>
              </a:rPr>
              <a:t>Çevresel nedenler</a:t>
            </a:r>
            <a:r>
              <a:rPr lang="tr-TR"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 </a:t>
            </a:r>
          </a:p>
        </p:txBody>
      </p:sp>
      <p:sp>
        <p:nvSpPr>
          <p:cNvPr id="67587" name="Rectangle 3"/>
          <p:cNvSpPr>
            <a:spLocks noGrp="1" noChangeArrowheads="1"/>
          </p:cNvSpPr>
          <p:nvPr>
            <p:ph type="body" idx="1"/>
          </p:nvPr>
        </p:nvSpPr>
        <p:spPr>
          <a:xfrm>
            <a:off x="395288" y="1484313"/>
            <a:ext cx="4176712" cy="4824412"/>
          </a:xfrm>
        </p:spPr>
        <p:txBody>
          <a:bodyPr/>
          <a:lstStyle/>
          <a:p>
            <a:pPr algn="just" eaLnBrk="1" hangingPunct="1">
              <a:lnSpc>
                <a:spcPct val="90000"/>
              </a:lnSpc>
              <a:buFont typeface="Wingdings" pitchFamily="2" charset="2"/>
              <a:buChar char="§"/>
              <a:defRPr/>
            </a:pPr>
            <a:r>
              <a:rPr lang="tr-TR" sz="2800" b="1" smtClean="0">
                <a:cs typeface="Times New Roman" pitchFamily="18" charset="0"/>
              </a:rPr>
              <a:t>Fiziksel</a:t>
            </a:r>
          </a:p>
          <a:p>
            <a:pPr algn="just" eaLnBrk="1" hangingPunct="1">
              <a:lnSpc>
                <a:spcPct val="90000"/>
              </a:lnSpc>
              <a:buFont typeface="Wingdings" pitchFamily="2" charset="2"/>
              <a:buChar char="§"/>
              <a:defRPr/>
            </a:pPr>
            <a:r>
              <a:rPr lang="tr-TR" sz="2800" b="1" smtClean="0">
                <a:cs typeface="Times New Roman" pitchFamily="18" charset="0"/>
              </a:rPr>
              <a:t>Kimyasal etmenler,</a:t>
            </a:r>
          </a:p>
          <a:p>
            <a:pPr algn="just" eaLnBrk="1" hangingPunct="1">
              <a:lnSpc>
                <a:spcPct val="90000"/>
              </a:lnSpc>
              <a:buFont typeface="Wingdings" pitchFamily="2" charset="2"/>
              <a:buChar char="§"/>
              <a:defRPr/>
            </a:pPr>
            <a:r>
              <a:rPr lang="tr-TR" sz="2800" b="1" smtClean="0">
                <a:cs typeface="Times New Roman" pitchFamily="18" charset="0"/>
              </a:rPr>
              <a:t>Temelmadde</a:t>
            </a:r>
            <a:r>
              <a:rPr lang="tr-TR" sz="2800" b="1" smtClean="0"/>
              <a:t> </a:t>
            </a:r>
            <a:r>
              <a:rPr lang="tr-TR" sz="2800" b="1" smtClean="0">
                <a:cs typeface="Times New Roman" pitchFamily="18" charset="0"/>
              </a:rPr>
              <a:t>eksiklikleri,</a:t>
            </a:r>
          </a:p>
          <a:p>
            <a:pPr algn="just" eaLnBrk="1" hangingPunct="1">
              <a:lnSpc>
                <a:spcPct val="90000"/>
              </a:lnSpc>
              <a:buFont typeface="Wingdings" pitchFamily="2" charset="2"/>
              <a:buChar char="§"/>
              <a:defRPr/>
            </a:pPr>
            <a:r>
              <a:rPr lang="tr-TR" sz="2800" b="1" smtClean="0">
                <a:cs typeface="Times New Roman" pitchFamily="18" charset="0"/>
              </a:rPr>
              <a:t>Biyolojik etmenler, </a:t>
            </a:r>
          </a:p>
          <a:p>
            <a:pPr algn="just" eaLnBrk="1" hangingPunct="1">
              <a:lnSpc>
                <a:spcPct val="90000"/>
              </a:lnSpc>
              <a:buFont typeface="Wingdings" pitchFamily="2" charset="2"/>
              <a:buChar char="§"/>
              <a:defRPr/>
            </a:pPr>
            <a:r>
              <a:rPr lang="tr-TR" sz="2800" b="1" smtClean="0">
                <a:cs typeface="Times New Roman" pitchFamily="18" charset="0"/>
              </a:rPr>
              <a:t>Psikolojik etmenler, </a:t>
            </a:r>
          </a:p>
          <a:p>
            <a:pPr algn="just" eaLnBrk="1" hangingPunct="1">
              <a:lnSpc>
                <a:spcPct val="90000"/>
              </a:lnSpc>
              <a:buFont typeface="Wingdings" pitchFamily="2" charset="2"/>
              <a:buChar char="§"/>
              <a:defRPr/>
            </a:pPr>
            <a:r>
              <a:rPr lang="tr-TR" sz="2800" b="1" smtClean="0">
                <a:cs typeface="Times New Roman" pitchFamily="18" charset="0"/>
              </a:rPr>
              <a:t>Sosyal, kültürel ve ekonomik etmenler olarak sıralanabilir.</a:t>
            </a:r>
          </a:p>
          <a:p>
            <a:pPr eaLnBrk="1" hangingPunct="1">
              <a:lnSpc>
                <a:spcPct val="90000"/>
              </a:lnSpc>
              <a:defRPr/>
            </a:pPr>
            <a:endParaRPr lang="tr-TR" sz="2800" b="1" smtClean="0"/>
          </a:p>
        </p:txBody>
      </p:sp>
      <p:pic>
        <p:nvPicPr>
          <p:cNvPr id="12292" name="Picture 44" descr="gürresim3"/>
          <p:cNvPicPr>
            <a:picLocks noChangeAspect="1" noChangeArrowheads="1"/>
          </p:cNvPicPr>
          <p:nvPr/>
        </p:nvPicPr>
        <p:blipFill>
          <a:blip r:embed="rId3" cstate="print"/>
          <a:srcRect/>
          <a:stretch>
            <a:fillRect/>
          </a:stretch>
        </p:blipFill>
        <p:spPr bwMode="auto">
          <a:xfrm>
            <a:off x="4859338" y="1412875"/>
            <a:ext cx="3887787" cy="2881313"/>
          </a:xfrm>
          <a:prstGeom prst="rect">
            <a:avLst/>
          </a:prstGeom>
          <a:noFill/>
          <a:ln w="9525">
            <a:noFill/>
            <a:miter lim="800000"/>
            <a:headEnd/>
            <a:tailEnd/>
          </a:ln>
        </p:spPr>
      </p:pic>
      <p:pic>
        <p:nvPicPr>
          <p:cNvPr id="12293" name="Picture 46" descr="j0185186"/>
          <p:cNvPicPr>
            <a:picLocks noChangeAspect="1" noChangeArrowheads="1"/>
          </p:cNvPicPr>
          <p:nvPr/>
        </p:nvPicPr>
        <p:blipFill>
          <a:blip r:embed="rId4" cstate="print"/>
          <a:srcRect/>
          <a:stretch>
            <a:fillRect/>
          </a:stretch>
        </p:blipFill>
        <p:spPr bwMode="auto">
          <a:xfrm>
            <a:off x="5076825" y="4365625"/>
            <a:ext cx="3382963" cy="2289175"/>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468313" y="0"/>
            <a:ext cx="8229600" cy="620713"/>
          </a:xfrm>
        </p:spPr>
        <p:txBody>
          <a:bodyPr>
            <a:normAutofit fontScale="90000"/>
          </a:bodyPr>
          <a:lstStyle/>
          <a:p>
            <a:pPr eaLnBrk="1" hangingPunct="1"/>
            <a:r>
              <a:rPr lang="tr-TR" sz="3600" b="1" smtClean="0">
                <a:solidFill>
                  <a:srgbClr val="CC0000"/>
                </a:solidFill>
              </a:rPr>
              <a:t>TOPRAK </a:t>
            </a:r>
          </a:p>
        </p:txBody>
      </p:sp>
      <p:sp>
        <p:nvSpPr>
          <p:cNvPr id="153603" name="Rectangle 3"/>
          <p:cNvSpPr>
            <a:spLocks noGrp="1" noChangeArrowheads="1"/>
          </p:cNvSpPr>
          <p:nvPr>
            <p:ph type="body" idx="4294967295"/>
          </p:nvPr>
        </p:nvSpPr>
        <p:spPr>
          <a:xfrm>
            <a:off x="0" y="838200"/>
            <a:ext cx="8893175" cy="5761038"/>
          </a:xfrm>
        </p:spPr>
        <p:txBody>
          <a:bodyPr/>
          <a:lstStyle/>
          <a:p>
            <a:pPr eaLnBrk="1" hangingPunct="1">
              <a:lnSpc>
                <a:spcPct val="80000"/>
              </a:lnSpc>
              <a:buFontTx/>
              <a:buNone/>
            </a:pPr>
            <a:r>
              <a:rPr lang="tr-TR" b="1" smtClean="0"/>
              <a:t>	</a:t>
            </a:r>
            <a:r>
              <a:rPr lang="tr-TR" sz="2400" b="1" smtClean="0"/>
              <a:t>Topraklar canlılara yaşama ortamı olarak hizmet etmekte, bitkilere köklerin tutunacağı bir ortam sağlamakta ayrıca su, oksijen ve besin maddeleri sunmaktadır. Toprağın bu özellikleri; su ve rüzgar erozyonuyla ve fiziksel, kimyasal, biyolojik etkenlerle  azalabilmektedir. </a:t>
            </a:r>
          </a:p>
          <a:p>
            <a:pPr eaLnBrk="1" hangingPunct="1">
              <a:lnSpc>
                <a:spcPct val="80000"/>
              </a:lnSpc>
              <a:buFontTx/>
              <a:buNone/>
            </a:pPr>
            <a:r>
              <a:rPr lang="tr-TR" sz="2400" b="1" smtClean="0"/>
              <a:t>	</a:t>
            </a:r>
          </a:p>
          <a:p>
            <a:pPr eaLnBrk="1" hangingPunct="1">
              <a:lnSpc>
                <a:spcPct val="80000"/>
              </a:lnSpc>
              <a:buFontTx/>
              <a:buNone/>
            </a:pPr>
            <a:r>
              <a:rPr lang="tr-TR" sz="2400" b="1" smtClean="0"/>
              <a:t>	Toprağın cinsi ve özellikleri; iklim, organik aktiflik, bulunduğu yer ve zamana bağlıdır. İklim, ısınma-soğuma ve yağışla toprak oluşumunu hızlandırır.</a:t>
            </a:r>
          </a:p>
          <a:p>
            <a:pPr eaLnBrk="1" hangingPunct="1">
              <a:lnSpc>
                <a:spcPct val="80000"/>
              </a:lnSpc>
              <a:buFontTx/>
              <a:buNone/>
            </a:pPr>
            <a:r>
              <a:rPr lang="tr-TR" sz="2400" b="1" smtClean="0"/>
              <a:t>	</a:t>
            </a:r>
          </a:p>
          <a:p>
            <a:pPr eaLnBrk="1" hangingPunct="1">
              <a:lnSpc>
                <a:spcPct val="80000"/>
              </a:lnSpc>
              <a:buFontTx/>
              <a:buNone/>
            </a:pPr>
            <a:r>
              <a:rPr lang="tr-TR" sz="2400" b="1" smtClean="0"/>
              <a:t>	Bitki artıkları topraktaki organik madde miktarını artırır. Ancak tarımsal aktiviteler toprağın organik madde miktarını azaltır (50 yıl tarım yapılan toprakta organik maddeler yaklaşık %20-40 azalır)</a:t>
            </a:r>
          </a:p>
        </p:txBody>
      </p:sp>
      <p:sp>
        <p:nvSpPr>
          <p:cNvPr id="153604" name="3 Slayt Numarası Yer Tutucusu"/>
          <p:cNvSpPr>
            <a:spLocks noGrp="1"/>
          </p:cNvSpPr>
          <p:nvPr>
            <p:ph type="sldNum" sz="quarter" idx="12"/>
          </p:nvPr>
        </p:nvSpPr>
        <p:spPr>
          <a:noFill/>
        </p:spPr>
        <p:txBody>
          <a:bodyPr/>
          <a:lstStyle/>
          <a:p>
            <a:fld id="{06852097-3798-4626-87CB-5FC255E4CEC2}" type="slidenum">
              <a:rPr lang="tr-TR" smtClean="0">
                <a:latin typeface="Arial" charset="0"/>
              </a:rPr>
              <a:pPr/>
              <a:t>100</a:t>
            </a:fld>
            <a:endParaRPr lang="tr-TR" smtClean="0">
              <a:latin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p:cNvSpPr>
          <p:nvPr>
            <p:ph type="body" idx="4294967295"/>
          </p:nvPr>
        </p:nvSpPr>
        <p:spPr>
          <a:xfrm>
            <a:off x="179388" y="333375"/>
            <a:ext cx="8713787" cy="5472113"/>
          </a:xfrm>
        </p:spPr>
        <p:txBody>
          <a:bodyPr/>
          <a:lstStyle/>
          <a:p>
            <a:pPr eaLnBrk="1" hangingPunct="1">
              <a:lnSpc>
                <a:spcPct val="80000"/>
              </a:lnSpc>
              <a:buFontTx/>
              <a:buNone/>
            </a:pPr>
            <a:r>
              <a:rPr lang="tr-TR" sz="4000" b="1" smtClean="0">
                <a:solidFill>
                  <a:srgbClr val="CC0000"/>
                </a:solidFill>
              </a:rPr>
              <a:t>	Toprak Kirliliği</a:t>
            </a:r>
          </a:p>
          <a:p>
            <a:pPr eaLnBrk="1" hangingPunct="1">
              <a:lnSpc>
                <a:spcPct val="80000"/>
              </a:lnSpc>
              <a:buFontTx/>
              <a:buNone/>
            </a:pPr>
            <a:r>
              <a:rPr lang="tr-TR" sz="4000" b="1" smtClean="0"/>
              <a:t>	</a:t>
            </a:r>
            <a:r>
              <a:rPr lang="tr-TR" sz="2800" b="1" smtClean="0"/>
              <a:t>Toprakların fiziksel, kimyasal ve biyolojik dengesinin çeşitli kirletici unsurlarla bozulması olayına </a:t>
            </a:r>
            <a:r>
              <a:rPr lang="tr-TR" sz="2800" b="1" i="1" smtClean="0">
                <a:solidFill>
                  <a:srgbClr val="000099"/>
                </a:solidFill>
              </a:rPr>
              <a:t>toprak kirliliği</a:t>
            </a:r>
            <a:r>
              <a:rPr lang="tr-TR" sz="2800" b="1" smtClean="0"/>
              <a:t> denir. </a:t>
            </a:r>
          </a:p>
          <a:p>
            <a:pPr eaLnBrk="1" hangingPunct="1">
              <a:lnSpc>
                <a:spcPct val="80000"/>
              </a:lnSpc>
              <a:buFontTx/>
              <a:buNone/>
            </a:pPr>
            <a:r>
              <a:rPr lang="tr-TR" sz="2800" b="1" smtClean="0"/>
              <a:t>	Örneğin çeşitli şekillerde katı ve sıvı atıkların topraklara boşaltılması ve karıştırılması bu toprakların fiziksel, kimyasal ve biyolojik olarak kirlenmesine yol açar. </a:t>
            </a:r>
          </a:p>
          <a:p>
            <a:pPr eaLnBrk="1" hangingPunct="1">
              <a:lnSpc>
                <a:spcPct val="80000"/>
              </a:lnSpc>
              <a:buFontTx/>
              <a:buNone/>
            </a:pPr>
            <a:r>
              <a:rPr lang="tr-TR" sz="2800" b="1" smtClean="0"/>
              <a:t>	</a:t>
            </a:r>
            <a:r>
              <a:rPr lang="tr-TR" sz="2800" b="1" smtClean="0">
                <a:cs typeface="Times New Roman" pitchFamily="18" charset="0"/>
              </a:rPr>
              <a:t>Toprağın, su ve havaya oranla dış etkenlere karşı tamponlama gücü  daha yüksektir. Ancak sisteme ilave edilen kirleticiler tarafından bozunmalar meydana geldiğinde karşılaşılan sorunlar o ölçüde karmaşık, zor ve düzeltilmesi masraflıdır. </a:t>
            </a:r>
            <a:endParaRPr lang="tr-TR" sz="2800" b="1" smtClean="0"/>
          </a:p>
          <a:p>
            <a:pPr eaLnBrk="1" hangingPunct="1">
              <a:lnSpc>
                <a:spcPct val="80000"/>
              </a:lnSpc>
              <a:buFontTx/>
              <a:buNone/>
            </a:pPr>
            <a:endParaRPr lang="tr-TR" sz="2800" b="1" smtClean="0"/>
          </a:p>
          <a:p>
            <a:pPr eaLnBrk="1" hangingPunct="1">
              <a:lnSpc>
                <a:spcPct val="80000"/>
              </a:lnSpc>
            </a:pPr>
            <a:endParaRPr lang="tr-TR" sz="2800" b="1" smtClean="0"/>
          </a:p>
        </p:txBody>
      </p:sp>
      <p:sp>
        <p:nvSpPr>
          <p:cNvPr id="154627" name="2 Slayt Numarası Yer Tutucusu"/>
          <p:cNvSpPr>
            <a:spLocks noGrp="1"/>
          </p:cNvSpPr>
          <p:nvPr>
            <p:ph type="sldNum" sz="quarter" idx="12"/>
          </p:nvPr>
        </p:nvSpPr>
        <p:spPr>
          <a:noFill/>
        </p:spPr>
        <p:txBody>
          <a:bodyPr/>
          <a:lstStyle/>
          <a:p>
            <a:fld id="{64C83C16-BE40-479D-8E8F-417AE3255F8F}" type="slidenum">
              <a:rPr lang="tr-TR" smtClean="0">
                <a:latin typeface="Arial" charset="0"/>
              </a:rPr>
              <a:pPr/>
              <a:t>101</a:t>
            </a:fld>
            <a:endParaRPr lang="tr-TR" smtClean="0">
              <a:latin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p:cNvSpPr>
          <p:nvPr>
            <p:ph type="body" idx="4294967295"/>
          </p:nvPr>
        </p:nvSpPr>
        <p:spPr>
          <a:xfrm>
            <a:off x="322263" y="260350"/>
            <a:ext cx="8713787" cy="4525963"/>
          </a:xfrm>
        </p:spPr>
        <p:txBody>
          <a:bodyPr/>
          <a:lstStyle/>
          <a:p>
            <a:pPr algn="just" eaLnBrk="1" hangingPunct="1">
              <a:lnSpc>
                <a:spcPct val="80000"/>
              </a:lnSpc>
              <a:buFontTx/>
              <a:buNone/>
            </a:pPr>
            <a:r>
              <a:rPr lang="tr-TR" b="1" smtClean="0">
                <a:solidFill>
                  <a:srgbClr val="CC0000"/>
                </a:solidFill>
                <a:cs typeface="Times New Roman" pitchFamily="18" charset="0"/>
              </a:rPr>
              <a:t>Toprak kirlenmesine sebep olan başlıca kirleticiler</a:t>
            </a:r>
            <a:r>
              <a:rPr lang="tr-TR" b="1" smtClean="0">
                <a:cs typeface="Times New Roman" pitchFamily="18" charset="0"/>
              </a:rPr>
              <a:t> </a:t>
            </a:r>
            <a:endParaRPr lang="tr-TR"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ağır metaller,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suni gübreler,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tarımsal mücadele ilaçları,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 atık sular,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atmosferik emisyonlar,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arıtma çamurları,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katı atıklar, çöpler </a:t>
            </a:r>
            <a:endParaRPr lang="tr-TR" sz="2800" b="1" smtClean="0">
              <a:cs typeface="Times New Roman" pitchFamily="18" charset="0"/>
              <a:sym typeface="Symbol" pitchFamily="18" charset="2"/>
            </a:endParaRPr>
          </a:p>
          <a:p>
            <a:pPr algn="just" eaLnBrk="1" hangingPunct="1">
              <a:lnSpc>
                <a:spcPct val="80000"/>
              </a:lnSpc>
              <a:buFontTx/>
              <a:buNone/>
            </a:pPr>
            <a:r>
              <a:rPr lang="tr-TR" sz="2800" b="1" smtClean="0">
                <a:cs typeface="Times New Roman" pitchFamily="18" charset="0"/>
                <a:sym typeface="Symbol" pitchFamily="18" charset="2"/>
              </a:rPr>
              <a:t></a:t>
            </a:r>
            <a:r>
              <a:rPr lang="tr-TR" sz="2800" b="1" smtClean="0">
                <a:cs typeface="Times New Roman" pitchFamily="18" charset="0"/>
              </a:rPr>
              <a:t>radyoaktif atıklardır.</a:t>
            </a:r>
          </a:p>
        </p:txBody>
      </p:sp>
      <p:pic>
        <p:nvPicPr>
          <p:cNvPr id="155651" name="Picture 4" descr="ANd9GcTDau3d5WQBiTiPaa3iZQbjfT8MKxSxz9CVOTQyzOsVht3LLQ5G"/>
          <p:cNvPicPr>
            <a:picLocks noChangeAspect="1" noChangeArrowheads="1"/>
          </p:cNvPicPr>
          <p:nvPr/>
        </p:nvPicPr>
        <p:blipFill>
          <a:blip r:embed="rId2" cstate="print"/>
          <a:srcRect l="4724" t="7411" r="4724"/>
          <a:stretch>
            <a:fillRect/>
          </a:stretch>
        </p:blipFill>
        <p:spPr bwMode="auto">
          <a:xfrm>
            <a:off x="468313" y="4868863"/>
            <a:ext cx="2936875" cy="1914525"/>
          </a:xfrm>
          <a:prstGeom prst="rect">
            <a:avLst/>
          </a:prstGeom>
          <a:noFill/>
          <a:ln w="9525">
            <a:noFill/>
            <a:miter lim="800000"/>
            <a:headEnd/>
            <a:tailEnd/>
          </a:ln>
        </p:spPr>
      </p:pic>
      <p:pic>
        <p:nvPicPr>
          <p:cNvPr id="155652" name="Picture 6" descr="ANd9GcQA5dZxGju3i_1M9WzIiYeMAAI56ajcit2tI-QNltyPj8BwR4RH"/>
          <p:cNvPicPr>
            <a:picLocks noChangeAspect="1" noChangeArrowheads="1"/>
          </p:cNvPicPr>
          <p:nvPr/>
        </p:nvPicPr>
        <p:blipFill>
          <a:blip r:embed="rId3" cstate="print"/>
          <a:srcRect t="13637" r="7297" b="5844"/>
          <a:stretch>
            <a:fillRect/>
          </a:stretch>
        </p:blipFill>
        <p:spPr bwMode="auto">
          <a:xfrm>
            <a:off x="5580063" y="908050"/>
            <a:ext cx="3071812" cy="1998663"/>
          </a:xfrm>
          <a:prstGeom prst="rect">
            <a:avLst/>
          </a:prstGeom>
          <a:noFill/>
          <a:ln w="9525">
            <a:noFill/>
            <a:miter lim="800000"/>
            <a:headEnd/>
            <a:tailEnd/>
          </a:ln>
        </p:spPr>
      </p:pic>
      <p:pic>
        <p:nvPicPr>
          <p:cNvPr id="155653" name="Picture 8" descr="ANd9GcTpG-9PpoP7pOFEbFv7ZnBpSzgjGbcusOghqqWF5fnqxLUpCg90"/>
          <p:cNvPicPr>
            <a:picLocks noChangeAspect="1" noChangeArrowheads="1"/>
          </p:cNvPicPr>
          <p:nvPr/>
        </p:nvPicPr>
        <p:blipFill>
          <a:blip r:embed="rId4" cstate="print"/>
          <a:srcRect l="7874" t="10498" r="7874" b="6299"/>
          <a:stretch>
            <a:fillRect/>
          </a:stretch>
        </p:blipFill>
        <p:spPr bwMode="auto">
          <a:xfrm>
            <a:off x="3779838" y="4724400"/>
            <a:ext cx="2776537" cy="2055813"/>
          </a:xfrm>
          <a:prstGeom prst="rect">
            <a:avLst/>
          </a:prstGeom>
          <a:noFill/>
          <a:ln w="9525">
            <a:noFill/>
            <a:miter lim="800000"/>
            <a:headEnd/>
            <a:tailEnd/>
          </a:ln>
        </p:spPr>
      </p:pic>
      <p:pic>
        <p:nvPicPr>
          <p:cNvPr id="155654" name="Picture 10" descr="ANd9GcRsGLpeG7IshNjyheA8nNsGb_ReK7p_gPNyRBV1i_LWvmq4iYit"/>
          <p:cNvPicPr>
            <a:picLocks noChangeAspect="1" noChangeArrowheads="1"/>
          </p:cNvPicPr>
          <p:nvPr/>
        </p:nvPicPr>
        <p:blipFill>
          <a:blip r:embed="rId5" cstate="print"/>
          <a:srcRect/>
          <a:stretch>
            <a:fillRect/>
          </a:stretch>
        </p:blipFill>
        <p:spPr bwMode="auto">
          <a:xfrm>
            <a:off x="6804025" y="3429000"/>
            <a:ext cx="2138363" cy="3213100"/>
          </a:xfrm>
          <a:prstGeom prst="rect">
            <a:avLst/>
          </a:prstGeom>
          <a:noFill/>
          <a:ln w="9525">
            <a:noFill/>
            <a:miter lim="800000"/>
            <a:headEnd/>
            <a:tailEnd/>
          </a:ln>
        </p:spPr>
      </p:pic>
      <p:sp>
        <p:nvSpPr>
          <p:cNvPr id="155655" name="6 Slayt Numarası Yer Tutucusu"/>
          <p:cNvSpPr>
            <a:spLocks noGrp="1"/>
          </p:cNvSpPr>
          <p:nvPr>
            <p:ph type="sldNum" sz="quarter" idx="12"/>
          </p:nvPr>
        </p:nvSpPr>
        <p:spPr>
          <a:noFill/>
        </p:spPr>
        <p:txBody>
          <a:bodyPr/>
          <a:lstStyle/>
          <a:p>
            <a:fld id="{04A20A5B-0571-4A28-991D-628EBD688C7D}" type="slidenum">
              <a:rPr lang="tr-TR" smtClean="0">
                <a:latin typeface="Arial" charset="0"/>
              </a:rPr>
              <a:pPr/>
              <a:t>102</a:t>
            </a:fld>
            <a:endParaRPr lang="tr-TR" smtClean="0">
              <a:latin typeface="Arial"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p:cNvSpPr>
          <p:nvPr>
            <p:ph type="body" idx="4294967295"/>
          </p:nvPr>
        </p:nvSpPr>
        <p:spPr>
          <a:xfrm>
            <a:off x="179388" y="260350"/>
            <a:ext cx="8713787" cy="3889375"/>
          </a:xfrm>
        </p:spPr>
        <p:txBody>
          <a:bodyPr/>
          <a:lstStyle/>
          <a:p>
            <a:pPr algn="just" eaLnBrk="1" hangingPunct="1">
              <a:lnSpc>
                <a:spcPct val="80000"/>
              </a:lnSpc>
              <a:buFontTx/>
              <a:buNone/>
            </a:pPr>
            <a:r>
              <a:rPr lang="tr-TR" sz="3400" b="1" smtClean="0"/>
              <a:t>	</a:t>
            </a:r>
            <a:r>
              <a:rPr lang="tr-TR" sz="2800" b="1" smtClean="0"/>
              <a:t>Toprakta bulunan </a:t>
            </a:r>
            <a:r>
              <a:rPr lang="tr-TR" sz="2800" b="1" smtClean="0">
                <a:solidFill>
                  <a:srgbClr val="CC0000"/>
                </a:solidFill>
              </a:rPr>
              <a:t>ağır metal kirliliği</a:t>
            </a:r>
            <a:r>
              <a:rPr lang="tr-TR" sz="2800" b="1" smtClean="0"/>
              <a:t> Hg, Cd, Pb, Cr, Cu, Ni, Zn, Co, Arsenik (As) dolayısıyla meydana gelir.</a:t>
            </a:r>
          </a:p>
          <a:p>
            <a:pPr algn="just" eaLnBrk="1" hangingPunct="1">
              <a:lnSpc>
                <a:spcPct val="80000"/>
              </a:lnSpc>
              <a:buFontTx/>
              <a:buNone/>
            </a:pPr>
            <a:r>
              <a:rPr lang="tr-TR" sz="2800" b="1" smtClean="0"/>
              <a:t>	Söz konusu metaller doğal çevrede birikme eğilimi gösteren daha çok toksik (zehirli ) eğilimli elementlerdir. Bunların dışındaki eser elementler ise belirli derişimlerin üzerinde bulundukları takdirde insan, hayvan ve bitki sağlığını olumsuz yönde etkilemektedir.</a:t>
            </a:r>
            <a:endParaRPr lang="tr-TR" sz="2800" smtClean="0"/>
          </a:p>
        </p:txBody>
      </p:sp>
      <p:pic>
        <p:nvPicPr>
          <p:cNvPr id="156675" name="Picture 5" descr="ANd9GcSSBBeqcSUBWLHPHOHotdFzih_RxLTGGZ8dmZyU7GfCwUT4xu0V"/>
          <p:cNvPicPr>
            <a:picLocks noChangeAspect="1" noChangeArrowheads="1"/>
          </p:cNvPicPr>
          <p:nvPr/>
        </p:nvPicPr>
        <p:blipFill>
          <a:blip r:embed="rId2" cstate="print"/>
          <a:srcRect/>
          <a:stretch>
            <a:fillRect/>
          </a:stretch>
        </p:blipFill>
        <p:spPr bwMode="auto">
          <a:xfrm>
            <a:off x="2667000" y="3886200"/>
            <a:ext cx="3443288" cy="2487613"/>
          </a:xfrm>
          <a:prstGeom prst="rect">
            <a:avLst/>
          </a:prstGeom>
          <a:noFill/>
          <a:ln w="9525">
            <a:noFill/>
            <a:miter lim="800000"/>
            <a:headEnd/>
            <a:tailEnd/>
          </a:ln>
        </p:spPr>
      </p:pic>
      <p:sp>
        <p:nvSpPr>
          <p:cNvPr id="156676" name="3 Slayt Numarası Yer Tutucusu"/>
          <p:cNvSpPr>
            <a:spLocks noGrp="1"/>
          </p:cNvSpPr>
          <p:nvPr>
            <p:ph type="sldNum" sz="quarter" idx="12"/>
          </p:nvPr>
        </p:nvSpPr>
        <p:spPr>
          <a:noFill/>
        </p:spPr>
        <p:txBody>
          <a:bodyPr/>
          <a:lstStyle/>
          <a:p>
            <a:fld id="{69159A1E-F3A8-4380-A92B-39A5604339A1}" type="slidenum">
              <a:rPr lang="tr-TR" smtClean="0">
                <a:latin typeface="Arial" charset="0"/>
              </a:rPr>
              <a:pPr/>
              <a:t>103</a:t>
            </a:fld>
            <a:endParaRPr lang="tr-TR" smtClean="0">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4294967295"/>
          </p:nvPr>
        </p:nvSpPr>
        <p:spPr>
          <a:xfrm>
            <a:off x="179388" y="333375"/>
            <a:ext cx="8785225" cy="5549900"/>
          </a:xfrm>
        </p:spPr>
        <p:txBody>
          <a:bodyPr>
            <a:normAutofit lnSpcReduction="10000"/>
          </a:bodyPr>
          <a:lstStyle/>
          <a:p>
            <a:pPr eaLnBrk="1" hangingPunct="1">
              <a:lnSpc>
                <a:spcPct val="80000"/>
              </a:lnSpc>
              <a:buFontTx/>
              <a:buNone/>
            </a:pPr>
            <a:r>
              <a:rPr lang="tr-TR" sz="3000" b="1" smtClean="0"/>
              <a:t>	</a:t>
            </a:r>
            <a:r>
              <a:rPr lang="tr-TR" sz="2800" b="1" smtClean="0">
                <a:solidFill>
                  <a:srgbClr val="CC0000"/>
                </a:solidFill>
              </a:rPr>
              <a:t>SUNİ (Yapay) GÜBRELER</a:t>
            </a:r>
          </a:p>
          <a:p>
            <a:pPr eaLnBrk="1" hangingPunct="1">
              <a:lnSpc>
                <a:spcPct val="80000"/>
              </a:lnSpc>
              <a:buFontTx/>
              <a:buNone/>
            </a:pPr>
            <a:r>
              <a:rPr lang="tr-TR" sz="2800" b="1" smtClean="0"/>
              <a:t>	Bitkilerin büyümesi için gerekli elementlerin takviyesinde suni gübrelerden yararlanılır. Bitkilere gerekli elementleri üçe ayırabiliriz. Bunlar;</a:t>
            </a:r>
          </a:p>
          <a:p>
            <a:pPr eaLnBrk="1" hangingPunct="1">
              <a:lnSpc>
                <a:spcPct val="80000"/>
              </a:lnSpc>
              <a:buFontTx/>
              <a:buNone/>
            </a:pPr>
            <a:r>
              <a:rPr lang="tr-TR" sz="2800" b="1" smtClean="0"/>
              <a:t>	</a:t>
            </a:r>
            <a:r>
              <a:rPr lang="tr-TR" sz="2800" b="1" smtClean="0">
                <a:solidFill>
                  <a:srgbClr val="CC0000"/>
                </a:solidFill>
              </a:rPr>
              <a:t>Birincil Besleyiciler</a:t>
            </a:r>
            <a:r>
              <a:rPr lang="tr-TR" sz="2800" b="1" smtClean="0"/>
              <a:t>   (N, P, K) ; Bol miktarda kullanılır, toprakta ürün verimini artırır. Bitkiler tarafından topraktan tamamen alınır. 		</a:t>
            </a:r>
          </a:p>
          <a:p>
            <a:pPr eaLnBrk="1" hangingPunct="1">
              <a:lnSpc>
                <a:spcPct val="80000"/>
              </a:lnSpc>
              <a:buFontTx/>
              <a:buNone/>
            </a:pPr>
            <a:r>
              <a:rPr lang="tr-TR" sz="2800" b="1" smtClean="0"/>
              <a:t>	</a:t>
            </a:r>
            <a:r>
              <a:rPr lang="tr-TR" sz="2800" b="1" smtClean="0">
                <a:solidFill>
                  <a:srgbClr val="CC0000"/>
                </a:solidFill>
              </a:rPr>
              <a:t>İkincil Besleyiciler</a:t>
            </a:r>
            <a:r>
              <a:rPr lang="tr-TR" sz="2800" b="1" smtClean="0"/>
              <a:t> (Ca, Mg, S); gerekli oranlarda kullanılır, bitkilerin büyümesi için belirli derişimlerde olmalıdır. </a:t>
            </a:r>
          </a:p>
          <a:p>
            <a:pPr eaLnBrk="1" hangingPunct="1">
              <a:lnSpc>
                <a:spcPct val="80000"/>
              </a:lnSpc>
              <a:buFontTx/>
              <a:buNone/>
            </a:pPr>
            <a:r>
              <a:rPr lang="tr-TR" sz="2800" b="1" smtClean="0"/>
              <a:t>	</a:t>
            </a:r>
            <a:r>
              <a:rPr lang="tr-TR" sz="2800" b="1" smtClean="0">
                <a:solidFill>
                  <a:srgbClr val="CC0000"/>
                </a:solidFill>
              </a:rPr>
              <a:t>Üçüncül besleyiciler</a:t>
            </a:r>
            <a:r>
              <a:rPr lang="tr-TR" sz="2800" b="1" smtClean="0"/>
              <a:t> (B, Cl, Cu, I, Mn, Mo, Zn) ; eser miktarda gereklidir. Topraktan uzaklaşması oldukça yavaştır.</a:t>
            </a:r>
          </a:p>
          <a:p>
            <a:pPr eaLnBrk="1" hangingPunct="1">
              <a:lnSpc>
                <a:spcPct val="80000"/>
              </a:lnSpc>
              <a:buFontTx/>
              <a:buNone/>
            </a:pPr>
            <a:r>
              <a:rPr lang="tr-TR" sz="2800" b="1" smtClean="0"/>
              <a:t>	Örneğin 1 ton patates topraktan 10 kg N alırken, 13 g B alabilir. </a:t>
            </a:r>
          </a:p>
        </p:txBody>
      </p:sp>
      <p:sp>
        <p:nvSpPr>
          <p:cNvPr id="157699" name="2 Slayt Numarası Yer Tutucusu"/>
          <p:cNvSpPr>
            <a:spLocks noGrp="1"/>
          </p:cNvSpPr>
          <p:nvPr>
            <p:ph type="sldNum" sz="quarter" idx="12"/>
          </p:nvPr>
        </p:nvSpPr>
        <p:spPr>
          <a:noFill/>
        </p:spPr>
        <p:txBody>
          <a:bodyPr/>
          <a:lstStyle/>
          <a:p>
            <a:fld id="{552FF280-140A-4353-976B-8CA28682D01F}" type="slidenum">
              <a:rPr lang="tr-TR" smtClean="0">
                <a:latin typeface="Arial" charset="0"/>
              </a:rPr>
              <a:pPr/>
              <a:t>104</a:t>
            </a:fld>
            <a:endParaRPr lang="tr-TR" smtClean="0">
              <a:latin typeface="Arial"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p:cNvSpPr>
          <p:nvPr>
            <p:ph type="body" idx="4294967295"/>
          </p:nvPr>
        </p:nvSpPr>
        <p:spPr>
          <a:xfrm>
            <a:off x="179388" y="188913"/>
            <a:ext cx="8785225" cy="4525962"/>
          </a:xfrm>
        </p:spPr>
        <p:txBody>
          <a:bodyPr>
            <a:normAutofit fontScale="92500" lnSpcReduction="20000"/>
          </a:bodyPr>
          <a:lstStyle/>
          <a:p>
            <a:pPr eaLnBrk="1" hangingPunct="1">
              <a:lnSpc>
                <a:spcPct val="80000"/>
              </a:lnSpc>
              <a:buFontTx/>
              <a:buNone/>
            </a:pPr>
            <a:r>
              <a:rPr lang="tr-TR" sz="3000" b="1" smtClean="0"/>
              <a:t>	</a:t>
            </a:r>
            <a:r>
              <a:rPr lang="tr-TR" sz="3000" b="1" smtClean="0">
                <a:solidFill>
                  <a:srgbClr val="CC0000"/>
                </a:solidFill>
              </a:rPr>
              <a:t>Suni Gübrelerin Kimyasal Bileşimi</a:t>
            </a:r>
          </a:p>
          <a:p>
            <a:pPr eaLnBrk="1" hangingPunct="1">
              <a:lnSpc>
                <a:spcPct val="80000"/>
              </a:lnSpc>
              <a:buFontTx/>
              <a:buNone/>
            </a:pPr>
            <a:endParaRPr lang="tr-TR" sz="1200" b="1" smtClean="0">
              <a:solidFill>
                <a:srgbClr val="CC0000"/>
              </a:solidFill>
            </a:endParaRPr>
          </a:p>
          <a:p>
            <a:pPr eaLnBrk="1" hangingPunct="1">
              <a:lnSpc>
                <a:spcPct val="80000"/>
              </a:lnSpc>
              <a:buFontTx/>
              <a:buNone/>
            </a:pPr>
            <a:r>
              <a:rPr lang="tr-TR" sz="3000" b="1" smtClean="0"/>
              <a:t>	</a:t>
            </a:r>
            <a:r>
              <a:rPr lang="tr-TR" sz="2800" b="1" i="1" smtClean="0"/>
              <a:t>Azotlu gübreler</a:t>
            </a:r>
            <a:r>
              <a:rPr lang="tr-TR" sz="2800" b="1" smtClean="0"/>
              <a:t>     ; NaNO</a:t>
            </a:r>
            <a:r>
              <a:rPr lang="tr-TR" sz="2800" b="1" baseline="-25000" smtClean="0"/>
              <a:t>3</a:t>
            </a:r>
            <a:r>
              <a:rPr lang="tr-TR" sz="2800" b="1" smtClean="0"/>
              <a:t>, (NH</a:t>
            </a:r>
            <a:r>
              <a:rPr lang="tr-TR" sz="2800" b="1" baseline="-25000" smtClean="0"/>
              <a:t>4</a:t>
            </a:r>
            <a:r>
              <a:rPr lang="tr-TR" sz="2800" b="1" smtClean="0"/>
              <a:t>)</a:t>
            </a:r>
            <a:r>
              <a:rPr lang="tr-TR" sz="2800" b="1" baseline="-25000" smtClean="0"/>
              <a:t>2</a:t>
            </a:r>
            <a:r>
              <a:rPr lang="tr-TR" sz="2800" b="1" smtClean="0"/>
              <a:t>SO</a:t>
            </a:r>
            <a:r>
              <a:rPr lang="tr-TR" sz="2800" b="1" baseline="-25000" smtClean="0"/>
              <a:t>4</a:t>
            </a:r>
            <a:r>
              <a:rPr lang="tr-TR" sz="2800" b="1" smtClean="0"/>
              <a:t>, NH</a:t>
            </a:r>
            <a:r>
              <a:rPr lang="tr-TR" sz="2800" b="1" baseline="-25000" smtClean="0"/>
              <a:t>2</a:t>
            </a:r>
            <a:r>
              <a:rPr lang="tr-TR" sz="2800" b="1" smtClean="0"/>
              <a:t>CONH</a:t>
            </a:r>
            <a:r>
              <a:rPr lang="tr-TR" sz="2800" b="1" baseline="-25000" smtClean="0"/>
              <a:t>2</a:t>
            </a:r>
            <a:r>
              <a:rPr lang="tr-TR" sz="2800" b="1" smtClean="0"/>
              <a:t>(üre)</a:t>
            </a:r>
          </a:p>
          <a:p>
            <a:pPr eaLnBrk="1" hangingPunct="1">
              <a:lnSpc>
                <a:spcPct val="80000"/>
              </a:lnSpc>
              <a:buFontTx/>
              <a:buNone/>
            </a:pPr>
            <a:endParaRPr lang="tr-TR" sz="2800" b="1" smtClean="0"/>
          </a:p>
          <a:p>
            <a:pPr eaLnBrk="1" hangingPunct="1">
              <a:lnSpc>
                <a:spcPct val="80000"/>
              </a:lnSpc>
              <a:buFontTx/>
              <a:buNone/>
            </a:pPr>
            <a:r>
              <a:rPr lang="tr-TR" sz="2800" b="1" smtClean="0"/>
              <a:t>	</a:t>
            </a:r>
            <a:r>
              <a:rPr lang="tr-TR" sz="2800" b="1" i="1" smtClean="0"/>
              <a:t>Fosforlu gübreler</a:t>
            </a:r>
            <a:r>
              <a:rPr lang="tr-TR" sz="2800" b="1" smtClean="0"/>
              <a:t>   ; Ca</a:t>
            </a:r>
            <a:r>
              <a:rPr lang="tr-TR" sz="2800" b="1" baseline="-25000" smtClean="0"/>
              <a:t>2</a:t>
            </a:r>
            <a:r>
              <a:rPr lang="tr-TR" sz="2800" b="1" smtClean="0"/>
              <a:t>H</a:t>
            </a:r>
            <a:r>
              <a:rPr lang="tr-TR" sz="2800" b="1" baseline="-25000" smtClean="0"/>
              <a:t>2</a:t>
            </a:r>
            <a:r>
              <a:rPr lang="tr-TR" sz="2800" b="1" smtClean="0"/>
              <a:t>(PO</a:t>
            </a:r>
            <a:r>
              <a:rPr lang="tr-TR" sz="2800" b="1" baseline="-25000" smtClean="0"/>
              <a:t>4</a:t>
            </a:r>
            <a:r>
              <a:rPr lang="tr-TR" sz="2800" b="1" smtClean="0"/>
              <a:t>)</a:t>
            </a:r>
            <a:r>
              <a:rPr lang="tr-TR" sz="2800" b="1" baseline="-25000" smtClean="0"/>
              <a:t>2</a:t>
            </a:r>
            <a:r>
              <a:rPr lang="tr-TR" sz="2800" b="1" smtClean="0"/>
              <a:t>CaSO</a:t>
            </a:r>
            <a:r>
              <a:rPr lang="tr-TR" sz="2800" b="1" baseline="-25000" smtClean="0"/>
              <a:t>4</a:t>
            </a:r>
            <a:r>
              <a:rPr lang="tr-TR" sz="2800" b="1" smtClean="0"/>
              <a:t> (süper fosfat), </a:t>
            </a:r>
          </a:p>
          <a:p>
            <a:pPr eaLnBrk="1" hangingPunct="1">
              <a:lnSpc>
                <a:spcPct val="80000"/>
              </a:lnSpc>
              <a:buFontTx/>
              <a:buNone/>
            </a:pPr>
            <a:r>
              <a:rPr lang="tr-TR" sz="2800" b="1" smtClean="0"/>
              <a:t>				CaH</a:t>
            </a:r>
            <a:r>
              <a:rPr lang="tr-TR" sz="2800" b="1" baseline="-25000" smtClean="0"/>
              <a:t>2</a:t>
            </a:r>
            <a:r>
              <a:rPr lang="tr-TR" sz="2800" b="1" smtClean="0"/>
              <a:t>(PO</a:t>
            </a:r>
            <a:r>
              <a:rPr lang="tr-TR" sz="2800" b="1" baseline="-25000" smtClean="0"/>
              <a:t>4</a:t>
            </a:r>
            <a:r>
              <a:rPr lang="tr-TR" sz="2800" b="1" smtClean="0"/>
              <a:t>)</a:t>
            </a:r>
            <a:r>
              <a:rPr lang="tr-TR" sz="2800" b="1" baseline="-25000" smtClean="0"/>
              <a:t>2</a:t>
            </a:r>
            <a:r>
              <a:rPr lang="tr-TR" sz="2800" b="1" smtClean="0"/>
              <a:t>CaHPO</a:t>
            </a:r>
            <a:r>
              <a:rPr lang="tr-TR" sz="2800" b="1" baseline="-25000" smtClean="0"/>
              <a:t>4</a:t>
            </a:r>
            <a:r>
              <a:rPr lang="tr-TR" sz="2800" b="1" smtClean="0"/>
              <a:t>(tripl süperfosfat)</a:t>
            </a:r>
          </a:p>
          <a:p>
            <a:pPr eaLnBrk="1" hangingPunct="1">
              <a:lnSpc>
                <a:spcPct val="80000"/>
              </a:lnSpc>
              <a:buFontTx/>
              <a:buNone/>
            </a:pPr>
            <a:endParaRPr lang="tr-TR" sz="1200" b="1" smtClean="0"/>
          </a:p>
          <a:p>
            <a:pPr eaLnBrk="1" hangingPunct="1">
              <a:lnSpc>
                <a:spcPct val="80000"/>
              </a:lnSpc>
              <a:buFontTx/>
              <a:buNone/>
            </a:pPr>
            <a:r>
              <a:rPr lang="tr-TR" sz="2800" b="1" smtClean="0"/>
              <a:t>	</a:t>
            </a:r>
            <a:r>
              <a:rPr lang="tr-TR" sz="2800" b="1" i="1" smtClean="0"/>
              <a:t>Potasyumlu gübreler</a:t>
            </a:r>
            <a:r>
              <a:rPr lang="tr-TR" sz="2800" b="1" smtClean="0"/>
              <a:t>; KCl, K</a:t>
            </a:r>
            <a:r>
              <a:rPr lang="tr-TR" sz="2800" b="1" baseline="-25000" smtClean="0"/>
              <a:t>2</a:t>
            </a:r>
            <a:r>
              <a:rPr lang="tr-TR" sz="2800" b="1" smtClean="0"/>
              <a:t>SO</a:t>
            </a:r>
            <a:r>
              <a:rPr lang="tr-TR" sz="2800" b="1" baseline="-25000" smtClean="0"/>
              <a:t>4</a:t>
            </a:r>
            <a:endParaRPr lang="tr-TR" sz="2800" b="1" smtClean="0"/>
          </a:p>
          <a:p>
            <a:pPr eaLnBrk="1" hangingPunct="1">
              <a:lnSpc>
                <a:spcPct val="80000"/>
              </a:lnSpc>
              <a:buFontTx/>
              <a:buNone/>
            </a:pPr>
            <a:endParaRPr lang="tr-TR" sz="3000" b="1" smtClean="0"/>
          </a:p>
          <a:p>
            <a:pPr eaLnBrk="1" hangingPunct="1">
              <a:lnSpc>
                <a:spcPct val="80000"/>
              </a:lnSpc>
              <a:buFontTx/>
              <a:buNone/>
            </a:pPr>
            <a:r>
              <a:rPr lang="tr-TR" sz="3000" b="1" smtClean="0">
                <a:solidFill>
                  <a:srgbClr val="CC0000"/>
                </a:solidFill>
              </a:rPr>
              <a:t>	</a:t>
            </a:r>
            <a:r>
              <a:rPr lang="tr-TR" sz="3400" b="1" smtClean="0">
                <a:solidFill>
                  <a:srgbClr val="CC0000"/>
                </a:solidFill>
              </a:rPr>
              <a:t>Kirletici Etki: </a:t>
            </a:r>
            <a:r>
              <a:rPr lang="tr-TR" sz="3400" b="1" smtClean="0"/>
              <a:t>Amonyum bazlı gübreler toprağın asitliğini artırdığından, bakterilerin azalmasına neden olurlar. Suni gübreler toprağa inorganik katkı sağlarlar, organik besleyici katkısı sağlamazlar.</a:t>
            </a:r>
          </a:p>
          <a:p>
            <a:pPr eaLnBrk="1" hangingPunct="1">
              <a:lnSpc>
                <a:spcPct val="80000"/>
              </a:lnSpc>
            </a:pPr>
            <a:endParaRPr lang="tr-TR" sz="3000" smtClean="0"/>
          </a:p>
        </p:txBody>
      </p:sp>
      <p:sp>
        <p:nvSpPr>
          <p:cNvPr id="158723" name="2 Slayt Numarası Yer Tutucusu"/>
          <p:cNvSpPr>
            <a:spLocks noGrp="1"/>
          </p:cNvSpPr>
          <p:nvPr>
            <p:ph type="sldNum" sz="quarter" idx="12"/>
          </p:nvPr>
        </p:nvSpPr>
        <p:spPr>
          <a:noFill/>
        </p:spPr>
        <p:txBody>
          <a:bodyPr/>
          <a:lstStyle/>
          <a:p>
            <a:fld id="{3FD82C0D-C51F-424D-AC86-3048FF3665AD}" type="slidenum">
              <a:rPr lang="tr-TR" smtClean="0">
                <a:latin typeface="Arial" charset="0"/>
              </a:rPr>
              <a:pPr/>
              <a:t>105</a:t>
            </a:fld>
            <a:endParaRPr lang="tr-TR" smtClean="0">
              <a:latin typeface="Arial"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468313" y="0"/>
            <a:ext cx="8229600" cy="847725"/>
          </a:xfrm>
        </p:spPr>
        <p:txBody>
          <a:bodyPr/>
          <a:lstStyle/>
          <a:p>
            <a:pPr eaLnBrk="1" hangingPunct="1"/>
            <a:r>
              <a:rPr lang="tr-TR" sz="3600" b="1" smtClean="0">
                <a:solidFill>
                  <a:srgbClr val="CC0000"/>
                </a:solidFill>
              </a:rPr>
              <a:t>Tarım İlaçları ve Toprak Kirliliği</a:t>
            </a:r>
          </a:p>
        </p:txBody>
      </p:sp>
      <p:sp>
        <p:nvSpPr>
          <p:cNvPr id="159747" name="Rectangle 3"/>
          <p:cNvSpPr>
            <a:spLocks noGrp="1" noChangeArrowheads="1"/>
          </p:cNvSpPr>
          <p:nvPr>
            <p:ph type="body" idx="4294967295"/>
          </p:nvPr>
        </p:nvSpPr>
        <p:spPr>
          <a:xfrm>
            <a:off x="217488" y="836613"/>
            <a:ext cx="8926512" cy="4864100"/>
          </a:xfrm>
        </p:spPr>
        <p:txBody>
          <a:bodyPr>
            <a:normAutofit lnSpcReduction="10000"/>
          </a:bodyPr>
          <a:lstStyle/>
          <a:p>
            <a:pPr eaLnBrk="1" hangingPunct="1">
              <a:lnSpc>
                <a:spcPct val="80000"/>
              </a:lnSpc>
              <a:buFontTx/>
              <a:buNone/>
            </a:pPr>
            <a:r>
              <a:rPr lang="tr-TR" sz="3000" b="1" smtClean="0"/>
              <a:t>	Bitkilerin gelişimini sınırlandıran, üretimlerini azaltan zararlı böcek, yabani ot, mantar ve kemirici hayvanlarla mücadelede çok değişik tür ve bileşimde kimyasal maddeler kullanılmaktadır. Tarımda mücadele amacıyla kullanılan bütün kimyasallara Pestisitler  adı verilir.</a:t>
            </a:r>
          </a:p>
          <a:p>
            <a:pPr eaLnBrk="1" hangingPunct="1">
              <a:lnSpc>
                <a:spcPct val="80000"/>
              </a:lnSpc>
            </a:pPr>
            <a:endParaRPr lang="tr-TR" sz="1200" b="1" smtClean="0"/>
          </a:p>
          <a:p>
            <a:pPr eaLnBrk="1" hangingPunct="1">
              <a:lnSpc>
                <a:spcPct val="80000"/>
              </a:lnSpc>
              <a:buFontTx/>
              <a:buNone/>
            </a:pPr>
            <a:r>
              <a:rPr lang="tr-TR" sz="3000" b="1" smtClean="0"/>
              <a:t>	Bu kimyasal türler kullanıldıkları yerlere göre değişik isimler almaktadır. Bunlar ; </a:t>
            </a:r>
          </a:p>
          <a:p>
            <a:pPr eaLnBrk="1" hangingPunct="1">
              <a:lnSpc>
                <a:spcPct val="80000"/>
              </a:lnSpc>
              <a:buFontTx/>
              <a:buNone/>
            </a:pPr>
            <a:endParaRPr lang="tr-TR" sz="1400" b="1" smtClean="0"/>
          </a:p>
          <a:p>
            <a:pPr eaLnBrk="1" hangingPunct="1">
              <a:lnSpc>
                <a:spcPct val="80000"/>
              </a:lnSpc>
            </a:pPr>
            <a:r>
              <a:rPr lang="tr-TR" sz="3000" b="1" smtClean="0"/>
              <a:t>insektisitler ( böcek öldürücüler ) , </a:t>
            </a:r>
          </a:p>
          <a:p>
            <a:pPr eaLnBrk="1" hangingPunct="1">
              <a:lnSpc>
                <a:spcPct val="80000"/>
              </a:lnSpc>
            </a:pPr>
            <a:r>
              <a:rPr lang="tr-TR" sz="3000" b="1" smtClean="0"/>
              <a:t>fungisitler ( mantar öldürücüler ), </a:t>
            </a:r>
          </a:p>
          <a:p>
            <a:pPr eaLnBrk="1" hangingPunct="1">
              <a:lnSpc>
                <a:spcPct val="80000"/>
              </a:lnSpc>
            </a:pPr>
            <a:r>
              <a:rPr lang="tr-TR" sz="3000" b="1" smtClean="0"/>
              <a:t>herbisitler ( yabani ot öldürücüler ) , </a:t>
            </a:r>
          </a:p>
          <a:p>
            <a:pPr eaLnBrk="1" hangingPunct="1">
              <a:lnSpc>
                <a:spcPct val="80000"/>
              </a:lnSpc>
            </a:pPr>
            <a:r>
              <a:rPr lang="tr-TR" sz="3000" b="1" smtClean="0"/>
              <a:t>rodentisitler ( kemirici hayvan öldürücüler )</a:t>
            </a:r>
          </a:p>
        </p:txBody>
      </p:sp>
      <p:sp>
        <p:nvSpPr>
          <p:cNvPr id="159748" name="3 Slayt Numarası Yer Tutucusu"/>
          <p:cNvSpPr>
            <a:spLocks noGrp="1"/>
          </p:cNvSpPr>
          <p:nvPr>
            <p:ph type="sldNum" sz="quarter" idx="12"/>
          </p:nvPr>
        </p:nvSpPr>
        <p:spPr>
          <a:noFill/>
        </p:spPr>
        <p:txBody>
          <a:bodyPr/>
          <a:lstStyle/>
          <a:p>
            <a:fld id="{EE8CFFEC-D1D7-4DD1-8E92-501F975746D1}" type="slidenum">
              <a:rPr lang="tr-TR" smtClean="0">
                <a:latin typeface="Arial" charset="0"/>
              </a:rPr>
              <a:pPr/>
              <a:t>106</a:t>
            </a:fld>
            <a:endParaRPr lang="tr-TR" smtClean="0">
              <a:latin typeface="Arial"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p:cNvSpPr>
          <p:nvPr>
            <p:ph type="body" idx="4294967295"/>
          </p:nvPr>
        </p:nvSpPr>
        <p:spPr>
          <a:xfrm>
            <a:off x="304800" y="1295400"/>
            <a:ext cx="8640763" cy="4525963"/>
          </a:xfrm>
        </p:spPr>
        <p:txBody>
          <a:bodyPr/>
          <a:lstStyle/>
          <a:p>
            <a:pPr eaLnBrk="1" hangingPunct="1">
              <a:lnSpc>
                <a:spcPct val="80000"/>
              </a:lnSpc>
            </a:pPr>
            <a:r>
              <a:rPr lang="tr-TR" sz="2800" b="1" smtClean="0"/>
              <a:t>Böcek öldürücüler, mantar öldürücüler, yabani ot öldürücüler daha çok kullanılır. </a:t>
            </a:r>
          </a:p>
          <a:p>
            <a:pPr eaLnBrk="1" hangingPunct="1">
              <a:lnSpc>
                <a:spcPct val="80000"/>
              </a:lnSpc>
            </a:pPr>
            <a:endParaRPr lang="tr-TR" sz="2800" b="1" smtClean="0"/>
          </a:p>
          <a:p>
            <a:pPr eaLnBrk="1" hangingPunct="1">
              <a:lnSpc>
                <a:spcPct val="80000"/>
              </a:lnSpc>
            </a:pPr>
            <a:r>
              <a:rPr lang="tr-TR" sz="2800" b="1" smtClean="0"/>
              <a:t>Tarım ilaçları kimyasal bileşimine göre; suda çözünen tozlar, sulu çözeltiler, emülsiyon halinde değişik ilaçlar,  granüller, aerosollar, yemler şeklinde kullanılırlar.</a:t>
            </a:r>
          </a:p>
          <a:p>
            <a:pPr eaLnBrk="1" hangingPunct="1">
              <a:lnSpc>
                <a:spcPct val="80000"/>
              </a:lnSpc>
            </a:pPr>
            <a:endParaRPr lang="tr-TR" sz="2800" b="1" smtClean="0"/>
          </a:p>
          <a:p>
            <a:pPr eaLnBrk="1" hangingPunct="1">
              <a:lnSpc>
                <a:spcPct val="80000"/>
              </a:lnSpc>
            </a:pPr>
            <a:r>
              <a:rPr lang="tr-TR" sz="2800" b="1" smtClean="0"/>
              <a:t>Bazı tarım ilaçları ise zararlı organizmanın biyolojik gelişim sürecine göre yumurtaları, larvaları ve erginleri yok etmek üzere kullanılırlar.</a:t>
            </a:r>
          </a:p>
        </p:txBody>
      </p:sp>
      <p:sp>
        <p:nvSpPr>
          <p:cNvPr id="160771" name="2 Slayt Numarası Yer Tutucusu"/>
          <p:cNvSpPr>
            <a:spLocks noGrp="1"/>
          </p:cNvSpPr>
          <p:nvPr>
            <p:ph type="sldNum" sz="quarter" idx="12"/>
          </p:nvPr>
        </p:nvSpPr>
        <p:spPr>
          <a:noFill/>
        </p:spPr>
        <p:txBody>
          <a:bodyPr/>
          <a:lstStyle/>
          <a:p>
            <a:fld id="{10306B7B-E43B-4F04-8D74-7CCC8466A3C8}" type="slidenum">
              <a:rPr lang="tr-TR" smtClean="0">
                <a:latin typeface="Arial" charset="0"/>
              </a:rPr>
              <a:pPr/>
              <a:t>107</a:t>
            </a:fld>
            <a:endParaRPr lang="tr-TR" smtClean="0">
              <a:latin typeface="Arial"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body" idx="4294967295"/>
          </p:nvPr>
        </p:nvSpPr>
        <p:spPr>
          <a:xfrm>
            <a:off x="0" y="333375"/>
            <a:ext cx="8966200" cy="5583238"/>
          </a:xfrm>
        </p:spPr>
        <p:txBody>
          <a:bodyPr/>
          <a:lstStyle/>
          <a:p>
            <a:pPr marL="457200" indent="-457200" eaLnBrk="1" hangingPunct="1">
              <a:lnSpc>
                <a:spcPct val="80000"/>
              </a:lnSpc>
              <a:buFontTx/>
              <a:buNone/>
            </a:pPr>
            <a:r>
              <a:rPr lang="tr-TR" sz="3100" b="1" smtClean="0"/>
              <a:t>	</a:t>
            </a:r>
            <a:r>
              <a:rPr lang="tr-TR" sz="2800" b="1" smtClean="0"/>
              <a:t>Tarım ilaçları genellikle bitkilere, toprak yüzeyine ve toprak içine püskürtülür veya uygulanırlar. Uygulanan pestisitlerin çoğu toprağa geçer. Toprak içerisine giren bu kimyasal maddeler aşağıdaki durumlardan biri veya birkaçı ile karşılaşabilirler ;</a:t>
            </a:r>
          </a:p>
          <a:p>
            <a:pPr marL="457200" indent="-457200" eaLnBrk="1" hangingPunct="1">
              <a:lnSpc>
                <a:spcPct val="80000"/>
              </a:lnSpc>
            </a:pPr>
            <a:r>
              <a:rPr lang="tr-TR" sz="2800" b="1" smtClean="0"/>
              <a:t>Topraktan buharlaşarak herhangi bir kimyasal değişikliğe uğramadan atmosfere karışabilirler.</a:t>
            </a:r>
          </a:p>
          <a:p>
            <a:pPr marL="457200" indent="-457200" eaLnBrk="1" hangingPunct="1">
              <a:lnSpc>
                <a:spcPct val="80000"/>
              </a:lnSpc>
            </a:pPr>
            <a:r>
              <a:rPr lang="tr-TR" sz="2800" b="1" smtClean="0"/>
              <a:t>Toprağın alt katlarına doğru yıkanabilirler ve difüze olabilirler.</a:t>
            </a:r>
          </a:p>
          <a:p>
            <a:pPr marL="457200" indent="-457200" eaLnBrk="1" hangingPunct="1">
              <a:lnSpc>
                <a:spcPct val="80000"/>
              </a:lnSpc>
            </a:pPr>
            <a:r>
              <a:rPr lang="tr-TR" sz="2800" b="1" smtClean="0"/>
              <a:t>Toprak içerisinde veya toprak yüzeyinde kimyasal değişikliklere uğrayabilirler. </a:t>
            </a:r>
          </a:p>
          <a:p>
            <a:pPr marL="457200" indent="-457200" eaLnBrk="1" hangingPunct="1">
              <a:lnSpc>
                <a:spcPct val="80000"/>
              </a:lnSpc>
            </a:pPr>
            <a:r>
              <a:rPr lang="tr-TR" sz="2800" b="1" smtClean="0"/>
              <a:t>Topraktaki mikroorganizmalar tarafından parçalanabilirler.</a:t>
            </a:r>
          </a:p>
          <a:p>
            <a:pPr marL="457200" indent="-457200" eaLnBrk="1" hangingPunct="1">
              <a:lnSpc>
                <a:spcPct val="80000"/>
              </a:lnSpc>
            </a:pPr>
            <a:r>
              <a:rPr lang="tr-TR" sz="2800" b="1" smtClean="0"/>
              <a:t>Bitkilerin yapısına girerler veya adsorbe olabilirler. </a:t>
            </a:r>
          </a:p>
        </p:txBody>
      </p:sp>
      <p:sp>
        <p:nvSpPr>
          <p:cNvPr id="161795" name="2 Slayt Numarası Yer Tutucusu"/>
          <p:cNvSpPr>
            <a:spLocks noGrp="1"/>
          </p:cNvSpPr>
          <p:nvPr>
            <p:ph type="sldNum" sz="quarter" idx="12"/>
          </p:nvPr>
        </p:nvSpPr>
        <p:spPr>
          <a:noFill/>
        </p:spPr>
        <p:txBody>
          <a:bodyPr/>
          <a:lstStyle/>
          <a:p>
            <a:fld id="{A63A2888-3D53-4B83-93BA-A102AF467F26}" type="slidenum">
              <a:rPr lang="tr-TR" smtClean="0">
                <a:latin typeface="Arial" charset="0"/>
              </a:rPr>
              <a:pPr/>
              <a:t>108</a:t>
            </a:fld>
            <a:endParaRPr lang="tr-TR" smtClean="0">
              <a:latin typeface="Arial"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tr-TR" smtClean="0"/>
              <a:t>Organik Tarım</a:t>
            </a:r>
          </a:p>
        </p:txBody>
      </p:sp>
      <p:sp>
        <p:nvSpPr>
          <p:cNvPr id="162819" name="Rectangle 3"/>
          <p:cNvSpPr>
            <a:spLocks noGrp="1" noChangeArrowheads="1"/>
          </p:cNvSpPr>
          <p:nvPr>
            <p:ph type="body" idx="1"/>
          </p:nvPr>
        </p:nvSpPr>
        <p:spPr/>
        <p:txBody>
          <a:bodyPr>
            <a:normAutofit lnSpcReduction="10000"/>
          </a:bodyPr>
          <a:lstStyle/>
          <a:p>
            <a:pPr eaLnBrk="1" hangingPunct="1">
              <a:buFontTx/>
              <a:buNone/>
            </a:pPr>
            <a:r>
              <a:rPr lang="tr-TR" sz="2400" b="1" smtClean="0"/>
              <a:t>Organik tarım</a:t>
            </a:r>
            <a:r>
              <a:rPr lang="tr-TR" sz="2400" smtClean="0"/>
              <a:t>, bitki nöbetleşmesi, yeşil gübre, kompost, "biyolojik zararlı kontrolü"nü içeren ve toprak üretkenliğini sağlamada mekanik işlemeye dayanan; sentetik gübre, pestisit, hormon, hayvan yem katkıları ve genetiği değiştirilmiş organizmaların kullanımını reddeden veya sınırlayan tarım yöntemidir.</a:t>
            </a:r>
          </a:p>
          <a:p>
            <a:pPr eaLnBrk="1" hangingPunct="1">
              <a:buFontTx/>
              <a:buNone/>
            </a:pPr>
            <a:r>
              <a:rPr lang="tr-TR" sz="2400" smtClean="0"/>
              <a:t>Başka bir ifade ile Ürün yetiştirilmesi, toplanması, hasat, kesim, işleme, tasnif, ambalajlama, etiketleme, muhafaza, depolama, taşıma ile ürünün tüketiciye ulaşmasına kadar olan diğer işlemlerde, kimyasal madde veya tarım ilacı kullanılmadan yapılan tarım </a:t>
            </a:r>
            <a:r>
              <a:rPr lang="tr-TR" sz="2400" b="1" smtClean="0"/>
              <a:t>"organik tarım"</a:t>
            </a:r>
            <a:r>
              <a:rPr lang="tr-TR" sz="2400" smtClean="0"/>
              <a:t> olarak tanımlanır.</a:t>
            </a:r>
            <a:r>
              <a:rPr lang="tr-TR" smtClean="0"/>
              <a:t/>
            </a:r>
            <a:br>
              <a:rPr lang="tr-TR" smtClean="0"/>
            </a:br>
            <a:endParaRPr lang="tr-TR" smtClean="0"/>
          </a:p>
        </p:txBody>
      </p:sp>
      <p:sp>
        <p:nvSpPr>
          <p:cNvPr id="162820" name="3 Slayt Numarası Yer Tutucusu"/>
          <p:cNvSpPr>
            <a:spLocks noGrp="1"/>
          </p:cNvSpPr>
          <p:nvPr>
            <p:ph type="sldNum" sz="quarter" idx="12"/>
          </p:nvPr>
        </p:nvSpPr>
        <p:spPr>
          <a:noFill/>
        </p:spPr>
        <p:txBody>
          <a:bodyPr/>
          <a:lstStyle/>
          <a:p>
            <a:fld id="{C1132CBF-127E-413C-AF4F-618DADA0AEF9}" type="slidenum">
              <a:rPr lang="tr-TR" smtClean="0">
                <a:latin typeface="Arial" charset="0"/>
              </a:rPr>
              <a:pPr/>
              <a:t>109</a:t>
            </a:fld>
            <a:endParaRPr lang="tr-TR"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5288" y="333375"/>
            <a:ext cx="8229600" cy="1143000"/>
          </a:xfrm>
        </p:spPr>
        <p:txBody>
          <a:bodyPr/>
          <a:lstStyle/>
          <a:p>
            <a:pPr eaLnBrk="1" hangingPunct="1">
              <a:defRPr/>
            </a:pPr>
            <a:r>
              <a:rPr lang="tr-TR" sz="4000" dirty="0" smtClean="0">
                <a:solidFill>
                  <a:srgbClr val="C00000"/>
                </a:solidFill>
                <a:effectLst>
                  <a:outerShdw blurRad="38100" dist="38100" dir="2700000" algn="tl">
                    <a:srgbClr val="000000">
                      <a:alpha val="43137"/>
                    </a:srgbClr>
                  </a:outerShdw>
                </a:effectLst>
                <a:cs typeface="Times New Roman" pitchFamily="18" charset="0"/>
              </a:rPr>
              <a:t>Fiziksel nedenler</a:t>
            </a:r>
            <a:r>
              <a:rPr lang="tr-TR"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 </a:t>
            </a:r>
          </a:p>
        </p:txBody>
      </p:sp>
      <p:sp>
        <p:nvSpPr>
          <p:cNvPr id="68611" name="Rectangle 3"/>
          <p:cNvSpPr>
            <a:spLocks noGrp="1" noChangeArrowheads="1"/>
          </p:cNvSpPr>
          <p:nvPr>
            <p:ph type="body" idx="1"/>
          </p:nvPr>
        </p:nvSpPr>
        <p:spPr>
          <a:xfrm>
            <a:off x="323850" y="1412875"/>
            <a:ext cx="4824413" cy="3811588"/>
          </a:xfrm>
        </p:spPr>
        <p:txBody>
          <a:bodyPr/>
          <a:lstStyle/>
          <a:p>
            <a:pPr algn="just" eaLnBrk="1" hangingPunct="1">
              <a:lnSpc>
                <a:spcPct val="90000"/>
              </a:lnSpc>
              <a:buFont typeface="Wingdings" pitchFamily="2" charset="2"/>
              <a:buNone/>
              <a:defRPr/>
            </a:pPr>
            <a:r>
              <a:rPr lang="tr-TR" sz="2400" smtClean="0">
                <a:latin typeface="Comic Sans MS" pitchFamily="66" charset="0"/>
                <a:cs typeface="Times New Roman" pitchFamily="18" charset="0"/>
              </a:rPr>
              <a:t>    </a:t>
            </a:r>
            <a:r>
              <a:rPr lang="tr-TR" sz="2400" b="1" smtClean="0">
                <a:cs typeface="Times New Roman" pitchFamily="18" charset="0"/>
              </a:rPr>
              <a:t>Sıcaklık, soğuk, ışın, travma, içme ve kullanma suyu, atıklar, konut sağlığı, iklim koşulları, hava ve su kirliliği, giyeceklerimiz, kamuya açık yerler, sağlığa az ya da çok zarar verebilme olasılığı olan kuruluşlar, mezarlıklar başlıca fiziksel çevre öğeleridir. </a:t>
            </a:r>
          </a:p>
          <a:p>
            <a:pPr eaLnBrk="1" hangingPunct="1">
              <a:lnSpc>
                <a:spcPct val="90000"/>
              </a:lnSpc>
              <a:defRPr/>
            </a:pPr>
            <a:endParaRPr lang="tr-TR" sz="2400" b="1" smtClean="0"/>
          </a:p>
        </p:txBody>
      </p:sp>
      <p:pic>
        <p:nvPicPr>
          <p:cNvPr id="13316" name="Picture 5" descr="celphone"/>
          <p:cNvPicPr>
            <a:picLocks noChangeAspect="1" noChangeArrowheads="1" noCrop="1"/>
          </p:cNvPicPr>
          <p:nvPr/>
        </p:nvPicPr>
        <p:blipFill>
          <a:blip r:embed="rId3" cstate="print"/>
          <a:srcRect/>
          <a:stretch>
            <a:fillRect/>
          </a:stretch>
        </p:blipFill>
        <p:spPr bwMode="auto">
          <a:xfrm>
            <a:off x="5364163" y="2492375"/>
            <a:ext cx="1854200" cy="1946275"/>
          </a:xfrm>
          <a:prstGeom prst="rect">
            <a:avLst/>
          </a:prstGeom>
          <a:noFill/>
          <a:ln w="9525">
            <a:noFill/>
            <a:miter lim="800000"/>
            <a:headEnd/>
            <a:tailEnd/>
          </a:ln>
        </p:spPr>
      </p:pic>
      <p:pic>
        <p:nvPicPr>
          <p:cNvPr id="13317" name="Picture 6" descr="yuksek_gerilim"/>
          <p:cNvPicPr>
            <a:picLocks noChangeAspect="1" noChangeArrowheads="1"/>
          </p:cNvPicPr>
          <p:nvPr/>
        </p:nvPicPr>
        <p:blipFill>
          <a:blip r:embed="rId4" cstate="print"/>
          <a:srcRect/>
          <a:stretch>
            <a:fillRect/>
          </a:stretch>
        </p:blipFill>
        <p:spPr bwMode="auto">
          <a:xfrm>
            <a:off x="7292975" y="981075"/>
            <a:ext cx="1592263" cy="2160588"/>
          </a:xfrm>
          <a:prstGeom prst="rect">
            <a:avLst/>
          </a:prstGeom>
          <a:noFill/>
          <a:ln w="9525">
            <a:noFill/>
            <a:miter lim="800000"/>
            <a:headEnd/>
            <a:tailEnd/>
          </a:ln>
        </p:spPr>
      </p:pic>
      <p:pic>
        <p:nvPicPr>
          <p:cNvPr id="13318" name="Picture 8" descr="j0233110"/>
          <p:cNvPicPr>
            <a:picLocks noChangeAspect="1" noChangeArrowheads="1"/>
          </p:cNvPicPr>
          <p:nvPr/>
        </p:nvPicPr>
        <p:blipFill>
          <a:blip r:embed="rId5" cstate="print"/>
          <a:srcRect/>
          <a:stretch>
            <a:fillRect/>
          </a:stretch>
        </p:blipFill>
        <p:spPr bwMode="auto">
          <a:xfrm>
            <a:off x="6588125" y="4667250"/>
            <a:ext cx="1871663" cy="1785938"/>
          </a:xfrm>
          <a:prstGeom prst="rect">
            <a:avLst/>
          </a:prstGeom>
          <a:noFill/>
          <a:ln w="9525">
            <a:noFill/>
            <a:miter lim="800000"/>
            <a:headEnd/>
            <a:tailEnd/>
          </a:ln>
        </p:spPr>
      </p:pic>
      <p:pic>
        <p:nvPicPr>
          <p:cNvPr id="13319" name="Picture 11" descr="tea1145548045"/>
          <p:cNvPicPr>
            <a:picLocks noChangeAspect="1" noChangeArrowheads="1"/>
          </p:cNvPicPr>
          <p:nvPr/>
        </p:nvPicPr>
        <p:blipFill>
          <a:blip r:embed="rId6" cstate="print"/>
          <a:srcRect/>
          <a:stretch>
            <a:fillRect/>
          </a:stretch>
        </p:blipFill>
        <p:spPr bwMode="auto">
          <a:xfrm>
            <a:off x="3419475" y="4724400"/>
            <a:ext cx="1816100" cy="1773238"/>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Başlık"/>
          <p:cNvSpPr>
            <a:spLocks noGrp="1"/>
          </p:cNvSpPr>
          <p:nvPr>
            <p:ph type="title"/>
          </p:nvPr>
        </p:nvSpPr>
        <p:spPr/>
        <p:txBody>
          <a:bodyPr/>
          <a:lstStyle/>
          <a:p>
            <a:endParaRPr lang="tr-TR" smtClean="0"/>
          </a:p>
        </p:txBody>
      </p:sp>
      <p:sp>
        <p:nvSpPr>
          <p:cNvPr id="163843" name="2 İçerik Yer Tutucusu"/>
          <p:cNvSpPr>
            <a:spLocks noGrp="1"/>
          </p:cNvSpPr>
          <p:nvPr>
            <p:ph idx="1"/>
          </p:nvPr>
        </p:nvSpPr>
        <p:spPr/>
        <p:txBody>
          <a:bodyPr>
            <a:normAutofit lnSpcReduction="10000"/>
          </a:bodyPr>
          <a:lstStyle/>
          <a:p>
            <a:pPr>
              <a:buFontTx/>
              <a:buNone/>
            </a:pPr>
            <a:r>
              <a:rPr lang="tr-TR" sz="2400" smtClean="0"/>
              <a:t>1 Aralık 2004 yılında kabul edilen 5262 sayılı Organik Tarım Kanunu'na göre, Türkiye'de organik tarım Gıda, Tarım ve Hayvancılık Bakanlığı'nın kontrol ve denetimi altında yapılabilmektedir. </a:t>
            </a:r>
          </a:p>
          <a:p>
            <a:pPr>
              <a:buFontTx/>
              <a:buNone/>
            </a:pPr>
            <a:r>
              <a:rPr lang="tr-TR" sz="2400" smtClean="0"/>
              <a:t>Bu yöntemde çevreye veya insan sağlığına olumsuz etkiler yapan </a:t>
            </a:r>
            <a:r>
              <a:rPr lang="tr-TR" sz="2400" smtClean="0">
                <a:hlinkClick r:id="rId2" tooltip="Kimyasal gübre (sayfa mevcut değil)"/>
              </a:rPr>
              <a:t>kimyasal gübre</a:t>
            </a:r>
            <a:r>
              <a:rPr lang="tr-TR" sz="2400" smtClean="0"/>
              <a:t>, </a:t>
            </a:r>
            <a:r>
              <a:rPr lang="tr-TR" sz="2400" smtClean="0">
                <a:hlinkClick r:id="rId3" tooltip="İlaçlama"/>
              </a:rPr>
              <a:t>ilaçlama</a:t>
            </a:r>
            <a:r>
              <a:rPr lang="tr-TR" sz="2400" smtClean="0"/>
              <a:t>, </a:t>
            </a:r>
            <a:r>
              <a:rPr lang="tr-TR" sz="2400" smtClean="0">
                <a:hlinkClick r:id="rId4" tooltip="Hormon"/>
              </a:rPr>
              <a:t>hormon</a:t>
            </a:r>
            <a:r>
              <a:rPr lang="tr-TR" sz="2400" smtClean="0"/>
              <a:t> uygulamaları gibi verim artırıcı yöntemler kullanılmaz. Organik tarımda izin verilen kimyasal elementlerin toprağa ilave edilmesi, elementer kükürt gibi ekolojik sisteme ve insan sağlığına zararlı kabul edilmeyen ilaç uygulamaları yapılması mümkündür. Ekolojik (organik) üretim yapan bir çiftçi, uluslararası bir denetleme şirketi tarafından verilen </a:t>
            </a:r>
            <a:r>
              <a:rPr lang="tr-TR" sz="2400" smtClean="0">
                <a:hlinkClick r:id="rId5" tooltip="Sertifika (sayfa mevcut değil)"/>
              </a:rPr>
              <a:t>sertifikayı</a:t>
            </a:r>
            <a:r>
              <a:rPr lang="tr-TR" sz="2400" smtClean="0"/>
              <a:t> almak zorundadır</a:t>
            </a:r>
          </a:p>
        </p:txBody>
      </p:sp>
      <p:sp>
        <p:nvSpPr>
          <p:cNvPr id="163844" name="3 Slayt Numarası Yer Tutucusu"/>
          <p:cNvSpPr>
            <a:spLocks noGrp="1"/>
          </p:cNvSpPr>
          <p:nvPr>
            <p:ph type="sldNum" sz="quarter" idx="12"/>
          </p:nvPr>
        </p:nvSpPr>
        <p:spPr>
          <a:noFill/>
        </p:spPr>
        <p:txBody>
          <a:bodyPr/>
          <a:lstStyle/>
          <a:p>
            <a:fld id="{A5D32050-BD2B-4812-BB5B-62C12EC8ABD7}" type="slidenum">
              <a:rPr lang="tr-TR" smtClean="0">
                <a:latin typeface="Arial" charset="0"/>
              </a:rPr>
              <a:pPr/>
              <a:t>110</a:t>
            </a:fld>
            <a:endParaRPr lang="tr-TR" smtClean="0">
              <a:latin typeface="Arial"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132856"/>
            <a:ext cx="8229600" cy="1143000"/>
          </a:xfrm>
        </p:spPr>
        <p:txBody>
          <a:bodyPr>
            <a:normAutofit fontScale="90000"/>
          </a:bodyPr>
          <a:lstStyle/>
          <a:p>
            <a:r>
              <a:rPr lang="tr-TR" dirty="0" smtClean="0"/>
              <a:t>Çevre Sağlığını Etkileyen</a:t>
            </a:r>
            <a:br>
              <a:rPr lang="tr-TR" dirty="0" smtClean="0"/>
            </a:br>
            <a:r>
              <a:rPr lang="tr-TR" dirty="0" smtClean="0"/>
              <a:t>Fiziki Çevre Faktörleri</a:t>
            </a:r>
            <a:br>
              <a:rPr lang="tr-TR" dirty="0" smtClean="0"/>
            </a:br>
            <a:r>
              <a:rPr lang="tr-TR" dirty="0" smtClean="0"/>
              <a:t/>
            </a:r>
            <a:br>
              <a:rPr lang="tr-TR" dirty="0" smtClean="0"/>
            </a:br>
            <a:r>
              <a:rPr lang="tr-TR" b="1" dirty="0" smtClean="0"/>
              <a:t>Atıklar ve </a:t>
            </a:r>
            <a:r>
              <a:rPr lang="tr-TR" b="1" dirty="0" err="1" smtClean="0"/>
              <a:t>Geridönüşüm</a:t>
            </a:r>
            <a:r>
              <a:rPr lang="tr-TR" b="1" dirty="0" smtClean="0"/>
              <a:t/>
            </a:r>
            <a:br>
              <a:rPr lang="tr-TR" b="1" dirty="0" smtClean="0"/>
            </a:br>
            <a:r>
              <a:rPr lang="tr-TR" b="1" dirty="0" smtClean="0"/>
              <a:t/>
            </a:r>
            <a:br>
              <a:rPr lang="tr-TR" b="1" dirty="0" smtClean="0"/>
            </a:br>
            <a:r>
              <a:rPr lang="tr-TR" dirty="0" smtClean="0"/>
              <a:t>Bölüm VI</a:t>
            </a:r>
            <a:r>
              <a:rPr lang="tr-TR" b="1" dirty="0" smtClean="0"/>
              <a:t/>
            </a:r>
            <a:br>
              <a:rPr lang="tr-TR" b="1" dirty="0" smtClean="0"/>
            </a:b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111</a:t>
            </a:fld>
            <a:endParaRPr lang="tr-T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4294967295"/>
          </p:nvPr>
        </p:nvSpPr>
        <p:spPr>
          <a:xfrm>
            <a:off x="179388" y="333375"/>
            <a:ext cx="8713787" cy="5580063"/>
          </a:xfrm>
        </p:spPr>
        <p:txBody>
          <a:bodyPr>
            <a:normAutofit lnSpcReduction="10000"/>
          </a:bodyPr>
          <a:lstStyle/>
          <a:p>
            <a:pPr algn="just" eaLnBrk="1" hangingPunct="1">
              <a:lnSpc>
                <a:spcPct val="80000"/>
              </a:lnSpc>
              <a:buFontTx/>
              <a:buNone/>
            </a:pPr>
            <a:r>
              <a:rPr lang="tr-TR" sz="3400" b="1" smtClean="0">
                <a:solidFill>
                  <a:srgbClr val="CC0000"/>
                </a:solidFill>
              </a:rPr>
              <a:t>	Katı Atıklar ve Çöpler :</a:t>
            </a:r>
          </a:p>
          <a:p>
            <a:pPr algn="just" eaLnBrk="1" hangingPunct="1">
              <a:lnSpc>
                <a:spcPct val="80000"/>
              </a:lnSpc>
            </a:pPr>
            <a:endParaRPr lang="tr-TR" sz="1200" b="1" smtClean="0"/>
          </a:p>
          <a:p>
            <a:pPr algn="just" eaLnBrk="1" hangingPunct="1">
              <a:lnSpc>
                <a:spcPct val="80000"/>
              </a:lnSpc>
              <a:buFontTx/>
              <a:buNone/>
            </a:pPr>
            <a:r>
              <a:rPr lang="tr-TR" sz="3400" b="1" smtClean="0"/>
              <a:t>	Tüketen ve kullananlar için bir değer taşımayan gereksiz oldukları için atılan evsel, ticari ve endüstriyel aktiviteler sonucu oluşan maddeler katı atık olarak tanımlanmaktadır. Özellikle büyük yerleşim yerlerinde kentsel çöpler ve endüstriyel atıklar önemli çevre problemlerine yol açar.</a:t>
            </a:r>
          </a:p>
          <a:p>
            <a:pPr algn="just" eaLnBrk="1" hangingPunct="1">
              <a:lnSpc>
                <a:spcPct val="80000"/>
              </a:lnSpc>
              <a:buFontTx/>
              <a:buNone/>
            </a:pPr>
            <a:endParaRPr lang="tr-TR" sz="1200" b="1" smtClean="0"/>
          </a:p>
          <a:p>
            <a:pPr algn="just" eaLnBrk="1" hangingPunct="1">
              <a:lnSpc>
                <a:spcPct val="80000"/>
              </a:lnSpc>
              <a:buFontTx/>
              <a:buNone/>
            </a:pPr>
            <a:r>
              <a:rPr lang="tr-TR" sz="3400" b="1" smtClean="0"/>
              <a:t>	</a:t>
            </a:r>
            <a:r>
              <a:rPr lang="tr-TR" sz="3400" b="1" smtClean="0">
                <a:solidFill>
                  <a:srgbClr val="CC0000"/>
                </a:solidFill>
              </a:rPr>
              <a:t>Geri Kazanma:</a:t>
            </a:r>
            <a:r>
              <a:rPr lang="tr-TR" sz="3400" b="1" smtClean="0"/>
              <a:t> Katı atıklardan hiç değilse bazılarını kazanma, ilk bakışta cazip bir iştir. Ancak, halen dünyadaki geçerli şartlar buna büyük ölçüde imkan vermemektedir.</a:t>
            </a:r>
          </a:p>
        </p:txBody>
      </p:sp>
      <p:sp>
        <p:nvSpPr>
          <p:cNvPr id="165891" name="2 Slayt Numarası Yer Tutucusu"/>
          <p:cNvSpPr>
            <a:spLocks noGrp="1"/>
          </p:cNvSpPr>
          <p:nvPr>
            <p:ph type="sldNum" sz="quarter" idx="12"/>
          </p:nvPr>
        </p:nvSpPr>
        <p:spPr>
          <a:noFill/>
        </p:spPr>
        <p:txBody>
          <a:bodyPr/>
          <a:lstStyle/>
          <a:p>
            <a:fld id="{7903FEB1-4757-4E0F-87B4-6F6E5CA19B27}" type="slidenum">
              <a:rPr lang="tr-TR" smtClean="0">
                <a:latin typeface="Arial" charset="0"/>
              </a:rPr>
              <a:pPr/>
              <a:t>112</a:t>
            </a:fld>
            <a:endParaRPr lang="tr-TR" smtClean="0">
              <a:latin typeface="Arial"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p:cNvSpPr>
          <p:nvPr>
            <p:ph type="body" idx="4294967295"/>
          </p:nvPr>
        </p:nvSpPr>
        <p:spPr>
          <a:xfrm>
            <a:off x="168275" y="487363"/>
            <a:ext cx="8651875" cy="4525962"/>
          </a:xfrm>
        </p:spPr>
        <p:txBody>
          <a:bodyPr/>
          <a:lstStyle/>
          <a:p>
            <a:pPr eaLnBrk="1" hangingPunct="1">
              <a:lnSpc>
                <a:spcPct val="80000"/>
              </a:lnSpc>
            </a:pPr>
            <a:r>
              <a:rPr lang="tr-TR" sz="3600" b="1" smtClean="0"/>
              <a:t>Geri kazanma prosesinin başlıca zorlukları, atıkların toplanması, cinslerine göre ayrılması, temizlenmesi, nakledilmesi,. bir şirkete satılması, şirketin bunları işleyerek tekrar tüketiciye satmasıdır. Prosesin düğüm noktası, atıkların işlenip mamul olarak tekrar tüketiciye satılabilmesidir. Bu yapılmadığı sürece yapılan diğer işlerin hiçbir önemi yoktur.</a:t>
            </a:r>
          </a:p>
          <a:p>
            <a:pPr eaLnBrk="1" hangingPunct="1">
              <a:lnSpc>
                <a:spcPct val="80000"/>
              </a:lnSpc>
            </a:pPr>
            <a:endParaRPr lang="tr-TR" sz="3600" b="1" smtClean="0"/>
          </a:p>
          <a:p>
            <a:pPr eaLnBrk="1" hangingPunct="1">
              <a:lnSpc>
                <a:spcPct val="80000"/>
              </a:lnSpc>
            </a:pPr>
            <a:endParaRPr lang="tr-TR" sz="3600" smtClean="0"/>
          </a:p>
        </p:txBody>
      </p:sp>
      <p:sp>
        <p:nvSpPr>
          <p:cNvPr id="166915" name="2 Slayt Numarası Yer Tutucusu"/>
          <p:cNvSpPr>
            <a:spLocks noGrp="1"/>
          </p:cNvSpPr>
          <p:nvPr>
            <p:ph type="sldNum" sz="quarter" idx="12"/>
          </p:nvPr>
        </p:nvSpPr>
        <p:spPr>
          <a:noFill/>
        </p:spPr>
        <p:txBody>
          <a:bodyPr/>
          <a:lstStyle/>
          <a:p>
            <a:fld id="{684E6070-8272-46C4-9774-A87C7202BF48}" type="slidenum">
              <a:rPr lang="tr-TR" smtClean="0">
                <a:latin typeface="Arial" charset="0"/>
              </a:rPr>
              <a:pPr/>
              <a:t>113</a:t>
            </a:fld>
            <a:endParaRPr lang="tr-TR" smtClean="0">
              <a:latin typeface="Arial"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p:cNvSpPr>
          <p:nvPr>
            <p:ph type="body" idx="4294967295"/>
          </p:nvPr>
        </p:nvSpPr>
        <p:spPr>
          <a:xfrm>
            <a:off x="468313" y="260350"/>
            <a:ext cx="8229600" cy="4525963"/>
          </a:xfrm>
        </p:spPr>
        <p:txBody>
          <a:bodyPr/>
          <a:lstStyle/>
          <a:p>
            <a:pPr algn="just" eaLnBrk="1" hangingPunct="1">
              <a:lnSpc>
                <a:spcPct val="80000"/>
              </a:lnSpc>
              <a:buFontTx/>
              <a:buNone/>
            </a:pPr>
            <a:r>
              <a:rPr lang="tr-TR" sz="3600" b="1" smtClean="0"/>
              <a:t>	Geri kazanılması düşünülen maddeler başlıca beş grupta toplanabilir.</a:t>
            </a:r>
          </a:p>
          <a:p>
            <a:pPr algn="just" eaLnBrk="1" hangingPunct="1">
              <a:lnSpc>
                <a:spcPct val="80000"/>
              </a:lnSpc>
            </a:pPr>
            <a:endParaRPr lang="tr-TR" sz="3600" b="1" smtClean="0"/>
          </a:p>
          <a:p>
            <a:pPr algn="just" eaLnBrk="1" hangingPunct="1">
              <a:lnSpc>
                <a:spcPct val="80000"/>
              </a:lnSpc>
            </a:pPr>
            <a:r>
              <a:rPr lang="tr-TR" sz="3600" b="1" smtClean="0"/>
              <a:t>1) Metaller  </a:t>
            </a:r>
          </a:p>
          <a:p>
            <a:pPr algn="just" eaLnBrk="1" hangingPunct="1">
              <a:lnSpc>
                <a:spcPct val="80000"/>
              </a:lnSpc>
            </a:pPr>
            <a:r>
              <a:rPr lang="tr-TR" sz="3600" b="1" smtClean="0"/>
              <a:t>2) Camlar </a:t>
            </a:r>
          </a:p>
          <a:p>
            <a:pPr algn="just" eaLnBrk="1" hangingPunct="1">
              <a:lnSpc>
                <a:spcPct val="80000"/>
              </a:lnSpc>
            </a:pPr>
            <a:r>
              <a:rPr lang="tr-TR" sz="3600" b="1" smtClean="0"/>
              <a:t>3) Kağıtlar </a:t>
            </a:r>
          </a:p>
          <a:p>
            <a:pPr algn="just" eaLnBrk="1" hangingPunct="1">
              <a:lnSpc>
                <a:spcPct val="80000"/>
              </a:lnSpc>
            </a:pPr>
            <a:r>
              <a:rPr lang="tr-TR" sz="3600" b="1" smtClean="0"/>
              <a:t>4) Organik maddeler  </a:t>
            </a:r>
          </a:p>
          <a:p>
            <a:pPr algn="just" eaLnBrk="1" hangingPunct="1">
              <a:lnSpc>
                <a:spcPct val="80000"/>
              </a:lnSpc>
            </a:pPr>
            <a:r>
              <a:rPr lang="tr-TR" sz="3600" b="1" smtClean="0"/>
              <a:t>5) Plastikler</a:t>
            </a:r>
          </a:p>
          <a:p>
            <a:pPr eaLnBrk="1" hangingPunct="1">
              <a:lnSpc>
                <a:spcPct val="80000"/>
              </a:lnSpc>
            </a:pPr>
            <a:endParaRPr lang="tr-TR" sz="3600" smtClean="0"/>
          </a:p>
        </p:txBody>
      </p:sp>
      <p:pic>
        <p:nvPicPr>
          <p:cNvPr id="167939" name="Picture 5" descr="ANd9GcSuLR1czfvYfQsf0vWGCoZQNpN4eYdejrGePKMSViwgwn7DCprJnQ"/>
          <p:cNvPicPr>
            <a:picLocks noChangeAspect="1" noChangeArrowheads="1"/>
          </p:cNvPicPr>
          <p:nvPr/>
        </p:nvPicPr>
        <p:blipFill>
          <a:blip r:embed="rId2" cstate="print"/>
          <a:srcRect l="9946" r="9946"/>
          <a:stretch>
            <a:fillRect/>
          </a:stretch>
        </p:blipFill>
        <p:spPr bwMode="auto">
          <a:xfrm>
            <a:off x="6300788" y="4581525"/>
            <a:ext cx="2541587" cy="2198688"/>
          </a:xfrm>
          <a:prstGeom prst="rect">
            <a:avLst/>
          </a:prstGeom>
          <a:noFill/>
          <a:ln w="9525">
            <a:noFill/>
            <a:miter lim="800000"/>
            <a:headEnd/>
            <a:tailEnd/>
          </a:ln>
        </p:spPr>
      </p:pic>
      <p:pic>
        <p:nvPicPr>
          <p:cNvPr id="167940" name="Picture 7" descr="ANd9GcQrpXRIQIqvneCSQbgc73oMEXg8HQavu82bG4Wd4jy4nVv6hRSPIw"/>
          <p:cNvPicPr>
            <a:picLocks noChangeAspect="1" noChangeArrowheads="1"/>
          </p:cNvPicPr>
          <p:nvPr/>
        </p:nvPicPr>
        <p:blipFill>
          <a:blip r:embed="rId3" cstate="print"/>
          <a:srcRect t="13498" b="6749"/>
          <a:stretch>
            <a:fillRect/>
          </a:stretch>
        </p:blipFill>
        <p:spPr bwMode="auto">
          <a:xfrm>
            <a:off x="6469063" y="1287463"/>
            <a:ext cx="2206625" cy="3078162"/>
          </a:xfrm>
          <a:prstGeom prst="rect">
            <a:avLst/>
          </a:prstGeom>
          <a:noFill/>
          <a:ln w="9525">
            <a:noFill/>
            <a:miter lim="800000"/>
            <a:headEnd/>
            <a:tailEnd/>
          </a:ln>
        </p:spPr>
      </p:pic>
      <p:pic>
        <p:nvPicPr>
          <p:cNvPr id="167941" name="Picture 9" descr="ANd9GcSWVXZ51X9dOxGkLt14ha8DZLb4W775hIZOZX2ZYhMXkwlI02NKhSV686Ec"/>
          <p:cNvPicPr>
            <a:picLocks noChangeAspect="1" noChangeArrowheads="1"/>
          </p:cNvPicPr>
          <p:nvPr/>
        </p:nvPicPr>
        <p:blipFill>
          <a:blip r:embed="rId4" cstate="print"/>
          <a:srcRect l="1695" r="1695"/>
          <a:stretch>
            <a:fillRect/>
          </a:stretch>
        </p:blipFill>
        <p:spPr bwMode="auto">
          <a:xfrm>
            <a:off x="323850" y="4652963"/>
            <a:ext cx="2713038" cy="2109787"/>
          </a:xfrm>
          <a:prstGeom prst="rect">
            <a:avLst/>
          </a:prstGeom>
          <a:noFill/>
          <a:ln w="9525">
            <a:noFill/>
            <a:miter lim="800000"/>
            <a:headEnd/>
            <a:tailEnd/>
          </a:ln>
        </p:spPr>
      </p:pic>
      <p:pic>
        <p:nvPicPr>
          <p:cNvPr id="167942" name="Picture 11" descr="ANd9GcTeabDF5Yhyqck2fnDF_u8e8A1eRo5J6ed7zCUGEDCwQDKFpdhLmn0Eg2afMA"/>
          <p:cNvPicPr>
            <a:picLocks noChangeAspect="1" noChangeArrowheads="1"/>
          </p:cNvPicPr>
          <p:nvPr/>
        </p:nvPicPr>
        <p:blipFill>
          <a:blip r:embed="rId5" cstate="print"/>
          <a:srcRect l="5107" r="5107"/>
          <a:stretch>
            <a:fillRect/>
          </a:stretch>
        </p:blipFill>
        <p:spPr bwMode="auto">
          <a:xfrm>
            <a:off x="3348038" y="4652963"/>
            <a:ext cx="2522537" cy="2109787"/>
          </a:xfrm>
          <a:prstGeom prst="rect">
            <a:avLst/>
          </a:prstGeom>
          <a:noFill/>
          <a:ln w="9525">
            <a:noFill/>
            <a:miter lim="800000"/>
            <a:headEnd/>
            <a:tailEnd/>
          </a:ln>
        </p:spPr>
      </p:pic>
      <p:sp>
        <p:nvSpPr>
          <p:cNvPr id="167943" name="6 Slayt Numarası Yer Tutucusu"/>
          <p:cNvSpPr>
            <a:spLocks noGrp="1"/>
          </p:cNvSpPr>
          <p:nvPr>
            <p:ph type="sldNum" sz="quarter" idx="12"/>
          </p:nvPr>
        </p:nvSpPr>
        <p:spPr>
          <a:noFill/>
        </p:spPr>
        <p:txBody>
          <a:bodyPr/>
          <a:lstStyle/>
          <a:p>
            <a:fld id="{3D9215D2-87E8-4F70-B300-9752273984DF}" type="slidenum">
              <a:rPr lang="tr-TR" smtClean="0">
                <a:latin typeface="Arial" charset="0"/>
              </a:rPr>
              <a:pPr/>
              <a:t>114</a:t>
            </a:fld>
            <a:endParaRPr lang="tr-TR" smtClean="0">
              <a:latin typeface="Arial"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Başlık"/>
          <p:cNvSpPr>
            <a:spLocks noGrp="1"/>
          </p:cNvSpPr>
          <p:nvPr>
            <p:ph type="title" idx="4294967295"/>
          </p:nvPr>
        </p:nvSpPr>
        <p:spPr>
          <a:xfrm>
            <a:off x="428625" y="357188"/>
            <a:ext cx="8229600" cy="407987"/>
          </a:xfrm>
        </p:spPr>
        <p:txBody>
          <a:bodyPr>
            <a:normAutofit fontScale="90000"/>
          </a:bodyPr>
          <a:lstStyle/>
          <a:p>
            <a:pPr eaLnBrk="1" hangingPunct="1"/>
            <a:r>
              <a:rPr lang="tr-TR" sz="4000" b="1" smtClean="0">
                <a:solidFill>
                  <a:srgbClr val="CC0000"/>
                </a:solidFill>
              </a:rPr>
              <a:t>GERİ DÖNÜŞÜM NEDİR ?</a:t>
            </a:r>
            <a:endParaRPr lang="tr-TR" sz="4000" smtClean="0">
              <a:solidFill>
                <a:srgbClr val="CC0000"/>
              </a:solidFill>
            </a:endParaRPr>
          </a:p>
        </p:txBody>
      </p:sp>
      <p:sp>
        <p:nvSpPr>
          <p:cNvPr id="168963" name="2 İçerik Yer Tutucusu"/>
          <p:cNvSpPr>
            <a:spLocks noGrp="1"/>
          </p:cNvSpPr>
          <p:nvPr>
            <p:ph idx="4294967295"/>
          </p:nvPr>
        </p:nvSpPr>
        <p:spPr/>
        <p:txBody>
          <a:bodyPr>
            <a:normAutofit lnSpcReduction="10000"/>
          </a:bodyPr>
          <a:lstStyle/>
          <a:p>
            <a:pPr eaLnBrk="1" hangingPunct="1">
              <a:lnSpc>
                <a:spcPct val="80000"/>
              </a:lnSpc>
              <a:buFontTx/>
              <a:buNone/>
            </a:pPr>
            <a:r>
              <a:rPr lang="tr-TR" b="1" smtClean="0"/>
              <a:t>	Yeniden değerlendirilme imkanı olan atıkların çeşitli (fiziksel ve/veya kimyasal) işlemlerden geçirilerek ikincil hammaddeye dönüştürülmesi ve tekrar üretim sürecine dahil edilmesine </a:t>
            </a:r>
            <a:r>
              <a:rPr lang="tr-TR" b="1" i="1" smtClean="0">
                <a:solidFill>
                  <a:srgbClr val="CC0000"/>
                </a:solidFill>
              </a:rPr>
              <a:t>geri dönüşüm </a:t>
            </a:r>
            <a:r>
              <a:rPr lang="tr-TR" b="1" smtClean="0"/>
              <a:t>denir. </a:t>
            </a:r>
          </a:p>
          <a:p>
            <a:pPr eaLnBrk="1" hangingPunct="1">
              <a:lnSpc>
                <a:spcPct val="80000"/>
              </a:lnSpc>
              <a:buFontTx/>
              <a:buNone/>
            </a:pPr>
            <a:r>
              <a:rPr lang="tr-TR" b="1" smtClean="0"/>
              <a:t>	Diğer bir tanımlamayla herhangi bir şekilde kullanılarak kullanım dışı kalan geri dönüştürülebilir atık malzemelerin çeşitli geri dönüşüm yöntemleri ile hammadde olarak tekrar imalat süreçlerine kazandırılmasıdır.</a:t>
            </a:r>
          </a:p>
          <a:p>
            <a:pPr eaLnBrk="1" hangingPunct="1">
              <a:lnSpc>
                <a:spcPct val="80000"/>
              </a:lnSpc>
              <a:buFontTx/>
              <a:buNone/>
            </a:pPr>
            <a:r>
              <a:rPr lang="tr-TR" b="1" smtClean="0"/>
              <a:t>	</a:t>
            </a:r>
          </a:p>
        </p:txBody>
      </p:sp>
      <p:pic>
        <p:nvPicPr>
          <p:cNvPr id="168964" name="Picture 5" descr="article thumbnai">
            <a:hlinkClick r:id="rId2"/>
          </p:cNvPr>
          <p:cNvPicPr>
            <a:picLocks noChangeAspect="1" noChangeArrowheads="1"/>
          </p:cNvPicPr>
          <p:nvPr/>
        </p:nvPicPr>
        <p:blipFill>
          <a:blip r:embed="rId3" cstate="print"/>
          <a:srcRect/>
          <a:stretch>
            <a:fillRect/>
          </a:stretch>
        </p:blipFill>
        <p:spPr bwMode="auto">
          <a:xfrm>
            <a:off x="8283575" y="44450"/>
            <a:ext cx="825500" cy="825500"/>
          </a:xfrm>
          <a:prstGeom prst="rect">
            <a:avLst/>
          </a:prstGeom>
          <a:noFill/>
          <a:ln w="9525">
            <a:noFill/>
            <a:miter lim="800000"/>
            <a:headEnd/>
            <a:tailEnd/>
          </a:ln>
        </p:spPr>
      </p:pic>
      <p:sp>
        <p:nvSpPr>
          <p:cNvPr id="168965" name="4 Slayt Numarası Yer Tutucusu"/>
          <p:cNvSpPr>
            <a:spLocks noGrp="1"/>
          </p:cNvSpPr>
          <p:nvPr>
            <p:ph type="sldNum" sz="quarter" idx="12"/>
          </p:nvPr>
        </p:nvSpPr>
        <p:spPr>
          <a:noFill/>
        </p:spPr>
        <p:txBody>
          <a:bodyPr/>
          <a:lstStyle/>
          <a:p>
            <a:fld id="{4D260109-3A04-47EA-BB25-30071784BF99}" type="slidenum">
              <a:rPr lang="tr-TR" smtClean="0">
                <a:latin typeface="Arial" charset="0"/>
              </a:rPr>
              <a:pPr/>
              <a:t>115</a:t>
            </a:fld>
            <a:endParaRPr lang="tr-TR" smtClean="0">
              <a:latin typeface="Arial"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p:cNvSpPr>
          <p:nvPr>
            <p:ph type="body" idx="4294967295"/>
          </p:nvPr>
        </p:nvSpPr>
        <p:spPr>
          <a:xfrm>
            <a:off x="457200" y="549275"/>
            <a:ext cx="8362950" cy="4525963"/>
          </a:xfrm>
        </p:spPr>
        <p:txBody>
          <a:bodyPr>
            <a:normAutofit fontScale="92500" lnSpcReduction="20000"/>
          </a:bodyPr>
          <a:lstStyle/>
          <a:p>
            <a:pPr eaLnBrk="1" hangingPunct="1">
              <a:lnSpc>
                <a:spcPct val="90000"/>
              </a:lnSpc>
            </a:pPr>
            <a:r>
              <a:rPr lang="tr-TR" b="1" smtClean="0"/>
              <a:t>Tabii kaynakların sonsuz olmadığı, dikkatli kullanılmadığında bir gün tükenebilecekleri unutulmamalıdır. </a:t>
            </a:r>
          </a:p>
          <a:p>
            <a:pPr eaLnBrk="1" hangingPunct="1">
              <a:lnSpc>
                <a:spcPct val="90000"/>
              </a:lnSpc>
            </a:pPr>
            <a:r>
              <a:rPr lang="tr-TR" b="1" smtClean="0"/>
              <a:t>Bunun farkına varan ülke ve üreticiler kaynak israfını önlemek ve ortaya çıkabilecek enerji krizleri ile baş edebilmek için atıkların geri kazanılması ve tekrar kullanılması için çeşitli yöntemler geliştirmişlerdir. </a:t>
            </a:r>
          </a:p>
          <a:p>
            <a:pPr eaLnBrk="1" hangingPunct="1">
              <a:lnSpc>
                <a:spcPct val="90000"/>
              </a:lnSpc>
            </a:pPr>
            <a:r>
              <a:rPr lang="tr-TR" b="1" smtClean="0"/>
              <a:t>Gelişmekte olan ülkelerin de tabii kaynaklarından verimli bir şekilde faydalanabilmeleri için ekonomik değeri olan maddeleri geri kazanmaları ve tekrar kullanmaları gerekmektedir.</a:t>
            </a:r>
          </a:p>
        </p:txBody>
      </p:sp>
      <p:pic>
        <p:nvPicPr>
          <p:cNvPr id="169987"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
        <p:nvSpPr>
          <p:cNvPr id="169988" name="3 Slayt Numarası Yer Tutucusu"/>
          <p:cNvSpPr>
            <a:spLocks noGrp="1"/>
          </p:cNvSpPr>
          <p:nvPr>
            <p:ph type="sldNum" sz="quarter" idx="12"/>
          </p:nvPr>
        </p:nvSpPr>
        <p:spPr>
          <a:noFill/>
        </p:spPr>
        <p:txBody>
          <a:bodyPr/>
          <a:lstStyle/>
          <a:p>
            <a:fld id="{C04225A8-4C31-4F51-84A7-763ABCEA812A}" type="slidenum">
              <a:rPr lang="tr-TR" smtClean="0">
                <a:latin typeface="Arial" charset="0"/>
              </a:rPr>
              <a:pPr/>
              <a:t>116</a:t>
            </a:fld>
            <a:endParaRPr lang="tr-TR" smtClean="0">
              <a:latin typeface="Arial"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p:cNvSpPr>
          <p:nvPr>
            <p:ph type="body" idx="4294967295"/>
          </p:nvPr>
        </p:nvSpPr>
        <p:spPr>
          <a:xfrm>
            <a:off x="107950" y="631825"/>
            <a:ext cx="9036050" cy="4525963"/>
          </a:xfrm>
        </p:spPr>
        <p:txBody>
          <a:bodyPr>
            <a:normAutofit fontScale="92500" lnSpcReduction="10000"/>
          </a:bodyPr>
          <a:lstStyle/>
          <a:p>
            <a:pPr eaLnBrk="1" hangingPunct="1">
              <a:lnSpc>
                <a:spcPct val="80000"/>
              </a:lnSpc>
              <a:buFontTx/>
              <a:buNone/>
            </a:pPr>
            <a:r>
              <a:rPr lang="tr-TR" b="1" smtClean="0"/>
              <a:t>	</a:t>
            </a:r>
            <a:r>
              <a:rPr lang="tr-TR" b="1" i="1" smtClean="0">
                <a:solidFill>
                  <a:srgbClr val="CC0000"/>
                </a:solidFill>
              </a:rPr>
              <a:t>Geri dönüşümde amaç;</a:t>
            </a:r>
            <a:r>
              <a:rPr lang="tr-TR" b="1" smtClean="0"/>
              <a:t> kaynakların l</a:t>
            </a:r>
            <a:r>
              <a:rPr lang="en-US" b="1" smtClean="0"/>
              <a:t>û</a:t>
            </a:r>
            <a:r>
              <a:rPr lang="tr-TR" b="1" smtClean="0"/>
              <a:t>zumsuz kullanılmasını önlemek ve atıkların kaynağında ayrıştırılmasıyla atık çöp miktarını azaltmaktır. </a:t>
            </a:r>
          </a:p>
          <a:p>
            <a:pPr eaLnBrk="1" hangingPunct="1">
              <a:lnSpc>
                <a:spcPct val="80000"/>
              </a:lnSpc>
              <a:buFontTx/>
              <a:buNone/>
            </a:pPr>
            <a:r>
              <a:rPr lang="tr-TR" b="1" smtClean="0"/>
              <a:t>	Demir (Fe), bakır (Cu), kurşun (Pb), çelik, kağıt, plastik, kauçuk, cam, elektronik atıklar gibi maddelerin geri kazanılması ve tekrar kullanılması, tabii kaynakların tükenmesini önleyecektir. </a:t>
            </a:r>
          </a:p>
          <a:p>
            <a:pPr eaLnBrk="1" hangingPunct="1">
              <a:lnSpc>
                <a:spcPct val="80000"/>
              </a:lnSpc>
              <a:buFontTx/>
              <a:buNone/>
            </a:pPr>
            <a:r>
              <a:rPr lang="tr-TR" b="1" smtClean="0"/>
              <a:t>	Bu durum; ülkelerin ihtiyaçlarını karşılayabilmek için ithal edilen hurda malzemeye ödenen döviz miktarını da azaltacak, kullanılan enerjiden büyük ölçüde </a:t>
            </a:r>
            <a:r>
              <a:rPr lang="tr-TR" b="1" u="sng" smtClean="0"/>
              <a:t>tasarruf</a:t>
            </a:r>
            <a:r>
              <a:rPr lang="tr-TR" b="1" smtClean="0"/>
              <a:t> sağlayacaktır. </a:t>
            </a:r>
          </a:p>
          <a:p>
            <a:pPr eaLnBrk="1" hangingPunct="1">
              <a:lnSpc>
                <a:spcPct val="80000"/>
              </a:lnSpc>
              <a:buFontTx/>
              <a:buNone/>
            </a:pPr>
            <a:r>
              <a:rPr lang="tr-TR" b="1" smtClean="0"/>
              <a:t>	</a:t>
            </a:r>
          </a:p>
          <a:p>
            <a:pPr eaLnBrk="1" hangingPunct="1"/>
            <a:endParaRPr lang="tr-TR" b="1" smtClean="0"/>
          </a:p>
        </p:txBody>
      </p:sp>
      <p:pic>
        <p:nvPicPr>
          <p:cNvPr id="171011"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
        <p:nvSpPr>
          <p:cNvPr id="171012" name="3 Slayt Numarası Yer Tutucusu"/>
          <p:cNvSpPr>
            <a:spLocks noGrp="1"/>
          </p:cNvSpPr>
          <p:nvPr>
            <p:ph type="sldNum" sz="quarter" idx="12"/>
          </p:nvPr>
        </p:nvSpPr>
        <p:spPr>
          <a:noFill/>
        </p:spPr>
        <p:txBody>
          <a:bodyPr/>
          <a:lstStyle/>
          <a:p>
            <a:fld id="{CBE3E8B2-48B9-43AE-B017-7CE783CD81D2}" type="slidenum">
              <a:rPr lang="tr-TR" smtClean="0">
                <a:latin typeface="Arial" charset="0"/>
              </a:rPr>
              <a:pPr/>
              <a:t>117</a:t>
            </a:fld>
            <a:endParaRPr lang="tr-TR" smtClean="0">
              <a:latin typeface="Arial"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2 İçerik Yer Tutucusu"/>
          <p:cNvSpPr>
            <a:spLocks noGrp="1"/>
          </p:cNvSpPr>
          <p:nvPr>
            <p:ph idx="4294967295"/>
          </p:nvPr>
        </p:nvSpPr>
        <p:spPr>
          <a:xfrm>
            <a:off x="250825" y="342900"/>
            <a:ext cx="8569325" cy="4525963"/>
          </a:xfrm>
        </p:spPr>
        <p:txBody>
          <a:bodyPr>
            <a:normAutofit fontScale="92500" lnSpcReduction="10000"/>
          </a:bodyPr>
          <a:lstStyle/>
          <a:p>
            <a:pPr eaLnBrk="1" hangingPunct="1">
              <a:lnSpc>
                <a:spcPct val="80000"/>
              </a:lnSpc>
            </a:pPr>
            <a:r>
              <a:rPr lang="tr-TR" b="1" smtClean="0"/>
              <a:t>Örneğin kullanılmış kağıdın tekrar kağıt imalatında kullanılmasının hava kirliliğini %74-94, su kirliliğini %35, su kullanımını % 45 azaltığı ve bir ton atık kağıdın kağıt hamuruna katılmasıyla 8 ağacın kesilmesi önlenebilmektedir.</a:t>
            </a:r>
          </a:p>
          <a:p>
            <a:pPr eaLnBrk="1" hangingPunct="1">
              <a:lnSpc>
                <a:spcPct val="80000"/>
              </a:lnSpc>
            </a:pPr>
            <a:r>
              <a:rPr lang="tr-TR" b="1" smtClean="0"/>
              <a:t>Diğer yandan, yukarıda bahsedildiği gibi geri dönüşümün amaçlarından biri de bertaraf edilecek katı atık miktarlarının azaltılmasıyla çevre kirliliğinin önemli ölçüde önlenmesidir. </a:t>
            </a:r>
          </a:p>
          <a:p>
            <a:pPr eaLnBrk="1" hangingPunct="1">
              <a:lnSpc>
                <a:spcPct val="80000"/>
              </a:lnSpc>
            </a:pPr>
            <a:r>
              <a:rPr lang="tr-TR" b="1" smtClean="0"/>
              <a:t>Özellikle katı atıkları düzenli bir şekilde bertaraf edebilmek için yeterli alan bulunmayan ülkeler için katı atık miktarının ve hacminin azalması büyük bir avantajdır. </a:t>
            </a:r>
          </a:p>
          <a:p>
            <a:pPr eaLnBrk="1" hangingPunct="1">
              <a:lnSpc>
                <a:spcPct val="80000"/>
              </a:lnSpc>
            </a:pPr>
            <a:endParaRPr lang="tr-TR" b="1" smtClean="0"/>
          </a:p>
          <a:p>
            <a:pPr eaLnBrk="1" hangingPunct="1">
              <a:lnSpc>
                <a:spcPct val="80000"/>
              </a:lnSpc>
            </a:pPr>
            <a:endParaRPr lang="tr-TR" b="1" smtClean="0"/>
          </a:p>
        </p:txBody>
      </p:sp>
      <p:pic>
        <p:nvPicPr>
          <p:cNvPr id="172035"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
        <p:nvSpPr>
          <p:cNvPr id="172036" name="3 Slayt Numarası Yer Tutucusu"/>
          <p:cNvSpPr>
            <a:spLocks noGrp="1"/>
          </p:cNvSpPr>
          <p:nvPr>
            <p:ph type="sldNum" sz="quarter" idx="12"/>
          </p:nvPr>
        </p:nvSpPr>
        <p:spPr>
          <a:noFill/>
        </p:spPr>
        <p:txBody>
          <a:bodyPr/>
          <a:lstStyle/>
          <a:p>
            <a:fld id="{BEACD131-F02F-4C33-A289-19AAD1E65222}" type="slidenum">
              <a:rPr lang="tr-TR" smtClean="0">
                <a:latin typeface="Arial" charset="0"/>
              </a:rPr>
              <a:pPr/>
              <a:t>118</a:t>
            </a:fld>
            <a:endParaRPr lang="tr-TR" smtClean="0">
              <a:latin typeface="Arial"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p:cNvSpPr>
          <p:nvPr>
            <p:ph type="body" idx="4294967295"/>
          </p:nvPr>
        </p:nvSpPr>
        <p:spPr>
          <a:xfrm>
            <a:off x="179388" y="703263"/>
            <a:ext cx="8785225" cy="4525962"/>
          </a:xfrm>
        </p:spPr>
        <p:txBody>
          <a:bodyPr/>
          <a:lstStyle/>
          <a:p>
            <a:pPr eaLnBrk="1" hangingPunct="1">
              <a:lnSpc>
                <a:spcPct val="80000"/>
              </a:lnSpc>
            </a:pPr>
            <a:r>
              <a:rPr lang="tr-TR" b="1" smtClean="0"/>
              <a:t>Sağlıklı bir geri dönüşüm sisteminin ilk basamağı ise bu malzemelerin kaynağında ayrılarak toplanılmasıdır. Geri dönüştürülebilir nitelikteki bu atıklar normal çöple karıştığında bu malzemelerden üretilen ikincil malzemeler çok daha düşük nitelikte olmakta ve temizlik işlemlerinde sorunlar olabilmektedir. </a:t>
            </a:r>
          </a:p>
          <a:p>
            <a:pPr eaLnBrk="1" hangingPunct="1">
              <a:lnSpc>
                <a:spcPct val="80000"/>
              </a:lnSpc>
            </a:pPr>
            <a:endParaRPr lang="tr-TR" sz="1400" b="1" smtClean="0"/>
          </a:p>
          <a:p>
            <a:pPr eaLnBrk="1" hangingPunct="1">
              <a:lnSpc>
                <a:spcPct val="80000"/>
              </a:lnSpc>
            </a:pPr>
            <a:r>
              <a:rPr lang="tr-TR" b="1" smtClean="0"/>
              <a:t>Bu yüzden geri dönüşüm işleminin en önemli basamağını </a:t>
            </a:r>
            <a:r>
              <a:rPr lang="tr-TR" b="1" smtClean="0">
                <a:solidFill>
                  <a:srgbClr val="CC0000"/>
                </a:solidFill>
              </a:rPr>
              <a:t>kaynakta ayırma </a:t>
            </a:r>
            <a:r>
              <a:rPr lang="tr-TR" b="1" smtClean="0"/>
              <a:t>ve</a:t>
            </a:r>
            <a:r>
              <a:rPr lang="tr-TR" b="1" smtClean="0">
                <a:solidFill>
                  <a:srgbClr val="CC0000"/>
                </a:solidFill>
              </a:rPr>
              <a:t> ayrı toplama</a:t>
            </a:r>
            <a:r>
              <a:rPr lang="tr-TR" b="1" smtClean="0"/>
              <a:t> oluşturmaktadır. </a:t>
            </a:r>
          </a:p>
        </p:txBody>
      </p:sp>
      <p:pic>
        <p:nvPicPr>
          <p:cNvPr id="173059"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
        <p:nvSpPr>
          <p:cNvPr id="173060" name="3 Slayt Numarası Yer Tutucusu"/>
          <p:cNvSpPr>
            <a:spLocks noGrp="1"/>
          </p:cNvSpPr>
          <p:nvPr>
            <p:ph type="sldNum" sz="quarter" idx="12"/>
          </p:nvPr>
        </p:nvSpPr>
        <p:spPr>
          <a:noFill/>
        </p:spPr>
        <p:txBody>
          <a:bodyPr/>
          <a:lstStyle/>
          <a:p>
            <a:fld id="{438EF359-CA91-4897-8078-E6EA80B05033}" type="slidenum">
              <a:rPr lang="tr-TR" smtClean="0">
                <a:latin typeface="Arial" charset="0"/>
              </a:rPr>
              <a:pPr/>
              <a:t>119</a:t>
            </a:fld>
            <a:endParaRPr lang="tr-TR"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9750" y="765175"/>
            <a:ext cx="8229600" cy="1143000"/>
          </a:xfrm>
        </p:spPr>
        <p:txBody>
          <a:bodyPr/>
          <a:lstStyle/>
          <a:p>
            <a:pPr eaLnBrk="1" hangingPunct="1">
              <a:defRPr/>
            </a:pPr>
            <a:r>
              <a:rPr lang="tr-TR" sz="4000" dirty="0" smtClean="0">
                <a:solidFill>
                  <a:srgbClr val="C00000"/>
                </a:solidFill>
                <a:effectLst>
                  <a:outerShdw blurRad="38100" dist="38100" dir="2700000" algn="tl">
                    <a:srgbClr val="000000">
                      <a:alpha val="43137"/>
                    </a:srgbClr>
                  </a:outerShdw>
                </a:effectLst>
                <a:cs typeface="Times New Roman" pitchFamily="18" charset="0"/>
              </a:rPr>
              <a:t>Kimyasal nedenler</a:t>
            </a:r>
            <a:r>
              <a:rPr lang="tr-TR"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 </a:t>
            </a:r>
          </a:p>
        </p:txBody>
      </p:sp>
      <p:sp>
        <p:nvSpPr>
          <p:cNvPr id="69635" name="Rectangle 3"/>
          <p:cNvSpPr>
            <a:spLocks noGrp="1" noChangeArrowheads="1"/>
          </p:cNvSpPr>
          <p:nvPr>
            <p:ph type="body" idx="1"/>
          </p:nvPr>
        </p:nvSpPr>
        <p:spPr>
          <a:xfrm>
            <a:off x="0" y="1844675"/>
            <a:ext cx="5364163" cy="4530725"/>
          </a:xfrm>
        </p:spPr>
        <p:txBody>
          <a:bodyPr/>
          <a:lstStyle/>
          <a:p>
            <a:pPr algn="just" eaLnBrk="1" hangingPunct="1">
              <a:buFont typeface="Wingdings" pitchFamily="2" charset="2"/>
              <a:buNone/>
              <a:defRPr/>
            </a:pPr>
            <a:r>
              <a:rPr lang="tr-TR" smtClean="0">
                <a:latin typeface="Comic Sans MS" pitchFamily="66" charset="0"/>
                <a:cs typeface="Times New Roman" pitchFamily="18" charset="0"/>
              </a:rPr>
              <a:t>   </a:t>
            </a:r>
            <a:r>
              <a:rPr lang="tr-TR" smtClean="0">
                <a:cs typeface="Times New Roman" pitchFamily="18" charset="0"/>
              </a:rPr>
              <a:t>Zehirler, kanser oluşumuna neden olan bazı etkenler buna örnek verilebilir. </a:t>
            </a:r>
          </a:p>
          <a:p>
            <a:pPr eaLnBrk="1" hangingPunct="1">
              <a:defRPr/>
            </a:pPr>
            <a:endParaRPr lang="tr-TR" smtClean="0"/>
          </a:p>
        </p:txBody>
      </p:sp>
      <p:pic>
        <p:nvPicPr>
          <p:cNvPr id="14340" name="Picture 4" descr="j0289343"/>
          <p:cNvPicPr>
            <a:picLocks noChangeAspect="1" noChangeArrowheads="1"/>
          </p:cNvPicPr>
          <p:nvPr/>
        </p:nvPicPr>
        <p:blipFill>
          <a:blip r:embed="rId3" cstate="print"/>
          <a:srcRect/>
          <a:stretch>
            <a:fillRect/>
          </a:stretch>
        </p:blipFill>
        <p:spPr bwMode="auto">
          <a:xfrm>
            <a:off x="684213" y="3933825"/>
            <a:ext cx="3657600" cy="2159000"/>
          </a:xfrm>
          <a:prstGeom prst="rect">
            <a:avLst/>
          </a:prstGeom>
          <a:noFill/>
          <a:ln w="9525">
            <a:noFill/>
            <a:miter lim="800000"/>
            <a:headEnd/>
            <a:tailEnd/>
          </a:ln>
        </p:spPr>
      </p:pic>
      <p:pic>
        <p:nvPicPr>
          <p:cNvPr id="14341" name="Picture 6" descr="j0289289"/>
          <p:cNvPicPr>
            <a:picLocks noChangeAspect="1" noChangeArrowheads="1"/>
          </p:cNvPicPr>
          <p:nvPr/>
        </p:nvPicPr>
        <p:blipFill>
          <a:blip r:embed="rId4" cstate="print"/>
          <a:srcRect/>
          <a:stretch>
            <a:fillRect/>
          </a:stretch>
        </p:blipFill>
        <p:spPr bwMode="auto">
          <a:xfrm>
            <a:off x="5219700" y="2924175"/>
            <a:ext cx="3657600" cy="244475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2 İçerik Yer Tutucusu"/>
          <p:cNvSpPr>
            <a:spLocks noGrp="1"/>
          </p:cNvSpPr>
          <p:nvPr>
            <p:ph idx="4294967295"/>
          </p:nvPr>
        </p:nvSpPr>
        <p:spPr>
          <a:xfrm>
            <a:off x="468313" y="1628775"/>
            <a:ext cx="8229600" cy="4525963"/>
          </a:xfrm>
        </p:spPr>
        <p:txBody>
          <a:bodyPr/>
          <a:lstStyle/>
          <a:p>
            <a:pPr eaLnBrk="1" hangingPunct="1">
              <a:lnSpc>
                <a:spcPct val="80000"/>
              </a:lnSpc>
              <a:buFontTx/>
              <a:buNone/>
            </a:pPr>
            <a:r>
              <a:rPr lang="tr-TR" b="1" smtClean="0"/>
              <a:t>	</a:t>
            </a:r>
            <a:r>
              <a:rPr lang="tr-TR" b="1" smtClean="0">
                <a:solidFill>
                  <a:srgbClr val="CC0000"/>
                </a:solidFill>
              </a:rPr>
              <a:t>Geri Dönüşümün Önemi</a:t>
            </a:r>
            <a:r>
              <a:rPr lang="tr-TR" b="1" smtClean="0"/>
              <a:t> </a:t>
            </a:r>
          </a:p>
          <a:p>
            <a:pPr eaLnBrk="1" hangingPunct="1">
              <a:lnSpc>
                <a:spcPct val="80000"/>
              </a:lnSpc>
              <a:buFontTx/>
              <a:buNone/>
            </a:pPr>
            <a:r>
              <a:rPr lang="tr-TR" b="1" smtClean="0"/>
              <a:t>	</a:t>
            </a:r>
            <a:r>
              <a:rPr lang="tr-TR" b="1" smtClean="0">
                <a:solidFill>
                  <a:srgbClr val="CC0000"/>
                </a:solidFill>
              </a:rPr>
              <a:t>1.</a:t>
            </a:r>
            <a:r>
              <a:rPr lang="tr-TR" b="1" smtClean="0"/>
              <a:t> Doğal kaynaklarımızın korunmasını sağlar. </a:t>
            </a:r>
          </a:p>
          <a:p>
            <a:pPr eaLnBrk="1" hangingPunct="1">
              <a:lnSpc>
                <a:spcPct val="80000"/>
              </a:lnSpc>
              <a:buFontTx/>
              <a:buNone/>
            </a:pPr>
            <a:r>
              <a:rPr lang="tr-TR" b="1" smtClean="0"/>
              <a:t>	</a:t>
            </a:r>
            <a:r>
              <a:rPr lang="tr-TR" b="1" smtClean="0">
                <a:solidFill>
                  <a:srgbClr val="CC0000"/>
                </a:solidFill>
              </a:rPr>
              <a:t>2.</a:t>
            </a:r>
            <a:r>
              <a:rPr lang="tr-TR" b="1" smtClean="0"/>
              <a:t> Enerji tasarrufu sağlamamıza yardım eder. </a:t>
            </a:r>
          </a:p>
          <a:p>
            <a:pPr eaLnBrk="1" hangingPunct="1">
              <a:lnSpc>
                <a:spcPct val="80000"/>
              </a:lnSpc>
              <a:buFontTx/>
              <a:buNone/>
            </a:pPr>
            <a:r>
              <a:rPr lang="tr-TR" b="1" smtClean="0"/>
              <a:t>	</a:t>
            </a:r>
            <a:r>
              <a:rPr lang="tr-TR" b="1" smtClean="0">
                <a:solidFill>
                  <a:srgbClr val="CC0000"/>
                </a:solidFill>
              </a:rPr>
              <a:t>3.</a:t>
            </a:r>
            <a:r>
              <a:rPr lang="tr-TR" b="1" smtClean="0"/>
              <a:t> Atık miktarını azaltarak çöp işlemlerinde kolaylık sağlar. </a:t>
            </a:r>
          </a:p>
          <a:p>
            <a:pPr eaLnBrk="1" hangingPunct="1">
              <a:lnSpc>
                <a:spcPct val="80000"/>
              </a:lnSpc>
              <a:buFontTx/>
              <a:buNone/>
            </a:pPr>
            <a:r>
              <a:rPr lang="tr-TR" b="1" smtClean="0"/>
              <a:t>	</a:t>
            </a:r>
            <a:r>
              <a:rPr lang="tr-TR" b="1" smtClean="0">
                <a:solidFill>
                  <a:srgbClr val="CC0000"/>
                </a:solidFill>
              </a:rPr>
              <a:t>4.</a:t>
            </a:r>
            <a:r>
              <a:rPr lang="tr-TR" b="1" smtClean="0"/>
              <a:t> Geri dönüşüm geleceğe ve ekonomiye yatırım yapmamıza yardımcı olur. </a:t>
            </a:r>
          </a:p>
          <a:p>
            <a:pPr eaLnBrk="1" hangingPunct="1">
              <a:lnSpc>
                <a:spcPct val="80000"/>
              </a:lnSpc>
              <a:buFontTx/>
              <a:buNone/>
            </a:pPr>
            <a:endParaRPr lang="tr-TR" sz="1400" b="1" smtClean="0"/>
          </a:p>
          <a:p>
            <a:pPr eaLnBrk="1" hangingPunct="1">
              <a:lnSpc>
                <a:spcPct val="80000"/>
              </a:lnSpc>
              <a:buFontTx/>
              <a:buNone/>
            </a:pPr>
            <a:r>
              <a:rPr lang="tr-TR" b="1" smtClean="0"/>
              <a:t>	</a:t>
            </a:r>
          </a:p>
        </p:txBody>
      </p:sp>
      <p:pic>
        <p:nvPicPr>
          <p:cNvPr id="174083"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
        <p:nvSpPr>
          <p:cNvPr id="174084" name="3 Slayt Numarası Yer Tutucusu"/>
          <p:cNvSpPr>
            <a:spLocks noGrp="1"/>
          </p:cNvSpPr>
          <p:nvPr>
            <p:ph type="sldNum" sz="quarter" idx="12"/>
          </p:nvPr>
        </p:nvSpPr>
        <p:spPr>
          <a:noFill/>
        </p:spPr>
        <p:txBody>
          <a:bodyPr/>
          <a:lstStyle/>
          <a:p>
            <a:fld id="{3B74F98C-900A-4043-A486-F15B8D090E87}" type="slidenum">
              <a:rPr lang="tr-TR" smtClean="0">
                <a:latin typeface="Arial" charset="0"/>
              </a:rPr>
              <a:pPr/>
              <a:t>120</a:t>
            </a:fld>
            <a:endParaRPr lang="tr-TR" smtClean="0">
              <a:latin typeface="Arial"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p:cNvSpPr>
          <p:nvPr>
            <p:ph type="body" idx="4294967295"/>
          </p:nvPr>
        </p:nvSpPr>
        <p:spPr>
          <a:xfrm>
            <a:off x="457200" y="558800"/>
            <a:ext cx="8229600" cy="5462588"/>
          </a:xfrm>
        </p:spPr>
        <p:txBody>
          <a:bodyPr/>
          <a:lstStyle/>
          <a:p>
            <a:pPr eaLnBrk="1" hangingPunct="1">
              <a:lnSpc>
                <a:spcPct val="80000"/>
              </a:lnSpc>
              <a:buFontTx/>
              <a:buNone/>
            </a:pPr>
            <a:r>
              <a:rPr lang="tr-TR" b="1" smtClean="0">
                <a:solidFill>
                  <a:srgbClr val="CC0000"/>
                </a:solidFill>
              </a:rPr>
              <a:t>Geri Dönüşebilen Maddeler</a:t>
            </a:r>
            <a:r>
              <a:rPr lang="tr-TR" b="1" smtClean="0"/>
              <a:t> </a:t>
            </a:r>
          </a:p>
          <a:p>
            <a:pPr eaLnBrk="1" hangingPunct="1">
              <a:lnSpc>
                <a:spcPct val="80000"/>
              </a:lnSpc>
              <a:buFontTx/>
              <a:buNone/>
            </a:pPr>
            <a:r>
              <a:rPr lang="tr-TR" b="1" smtClean="0"/>
              <a:t>	Demir, Çelik, Bakır, </a:t>
            </a:r>
          </a:p>
          <a:p>
            <a:pPr eaLnBrk="1" hangingPunct="1">
              <a:lnSpc>
                <a:spcPct val="80000"/>
              </a:lnSpc>
              <a:buFontTx/>
              <a:buNone/>
            </a:pPr>
            <a:r>
              <a:rPr lang="tr-TR" b="1" smtClean="0"/>
              <a:t>	Alüminyum, Kurşun, </a:t>
            </a:r>
          </a:p>
          <a:p>
            <a:pPr eaLnBrk="1" hangingPunct="1">
              <a:lnSpc>
                <a:spcPct val="80000"/>
              </a:lnSpc>
              <a:buFontTx/>
              <a:buNone/>
            </a:pPr>
            <a:r>
              <a:rPr lang="tr-TR" b="1" smtClean="0"/>
              <a:t>	Piller, Kağıt, Plastik, </a:t>
            </a:r>
          </a:p>
          <a:p>
            <a:pPr eaLnBrk="1" hangingPunct="1">
              <a:lnSpc>
                <a:spcPct val="80000"/>
              </a:lnSpc>
              <a:buFontTx/>
              <a:buNone/>
            </a:pPr>
            <a:r>
              <a:rPr lang="tr-TR" b="1" smtClean="0"/>
              <a:t>	Kauçuk, Cam, Motor yağları, </a:t>
            </a:r>
          </a:p>
          <a:p>
            <a:pPr eaLnBrk="1" hangingPunct="1">
              <a:lnSpc>
                <a:spcPct val="80000"/>
              </a:lnSpc>
              <a:buFontTx/>
              <a:buNone/>
            </a:pPr>
            <a:r>
              <a:rPr lang="tr-TR" b="1" smtClean="0"/>
              <a:t>	Atık yağlar, Akümülatörler, </a:t>
            </a:r>
          </a:p>
          <a:p>
            <a:pPr eaLnBrk="1" hangingPunct="1">
              <a:lnSpc>
                <a:spcPct val="80000"/>
              </a:lnSpc>
              <a:buFontTx/>
              <a:buNone/>
            </a:pPr>
            <a:r>
              <a:rPr lang="tr-TR" b="1" smtClean="0"/>
              <a:t>	Araç lastikleri, Beton, </a:t>
            </a:r>
          </a:p>
          <a:p>
            <a:pPr eaLnBrk="1" hangingPunct="1">
              <a:lnSpc>
                <a:spcPct val="80000"/>
              </a:lnSpc>
              <a:buFontTx/>
              <a:buNone/>
            </a:pPr>
            <a:r>
              <a:rPr lang="tr-TR" b="1" smtClean="0"/>
              <a:t>	Röntgen filmleri, </a:t>
            </a:r>
          </a:p>
          <a:p>
            <a:pPr eaLnBrk="1" hangingPunct="1">
              <a:lnSpc>
                <a:spcPct val="80000"/>
              </a:lnSpc>
              <a:buFontTx/>
              <a:buNone/>
            </a:pPr>
            <a:r>
              <a:rPr lang="tr-TR" b="1" smtClean="0"/>
              <a:t>	Elektronik atıklar,</a:t>
            </a:r>
          </a:p>
          <a:p>
            <a:pPr eaLnBrk="1" hangingPunct="1">
              <a:lnSpc>
                <a:spcPct val="80000"/>
              </a:lnSpc>
              <a:buFontTx/>
              <a:buNone/>
            </a:pPr>
            <a:r>
              <a:rPr lang="tr-TR" b="1" smtClean="0"/>
              <a:t>	Organik atıklar </a:t>
            </a:r>
          </a:p>
          <a:p>
            <a:pPr eaLnBrk="1" hangingPunct="1"/>
            <a:endParaRPr lang="tr-TR" smtClean="0"/>
          </a:p>
        </p:txBody>
      </p:sp>
      <p:pic>
        <p:nvPicPr>
          <p:cNvPr id="175107"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
        <p:nvSpPr>
          <p:cNvPr id="175108" name="3 Slayt Numarası Yer Tutucusu"/>
          <p:cNvSpPr>
            <a:spLocks noGrp="1"/>
          </p:cNvSpPr>
          <p:nvPr>
            <p:ph type="sldNum" sz="quarter" idx="12"/>
          </p:nvPr>
        </p:nvSpPr>
        <p:spPr>
          <a:noFill/>
        </p:spPr>
        <p:txBody>
          <a:bodyPr/>
          <a:lstStyle/>
          <a:p>
            <a:fld id="{F50DF603-A183-49A3-BA6D-111196D6A026}" type="slidenum">
              <a:rPr lang="tr-TR" smtClean="0">
                <a:latin typeface="Arial" charset="0"/>
              </a:rPr>
              <a:pPr/>
              <a:t>121</a:t>
            </a:fld>
            <a:endParaRPr lang="tr-TR" smtClean="0">
              <a:latin typeface="Arial"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2 İçerik Yer Tutucusu"/>
          <p:cNvSpPr>
            <a:spLocks noGrp="1"/>
          </p:cNvSpPr>
          <p:nvPr>
            <p:ph idx="4294967295"/>
          </p:nvPr>
        </p:nvSpPr>
        <p:spPr/>
        <p:txBody>
          <a:bodyPr/>
          <a:lstStyle/>
          <a:p>
            <a:pPr eaLnBrk="1" hangingPunct="1">
              <a:lnSpc>
                <a:spcPct val="80000"/>
              </a:lnSpc>
            </a:pPr>
            <a:r>
              <a:rPr lang="tr-TR" b="1" smtClean="0">
                <a:solidFill>
                  <a:srgbClr val="CC0000"/>
                </a:solidFill>
              </a:rPr>
              <a:t>Geri Dönüşüm Sisteminin Basamakları</a:t>
            </a:r>
            <a:r>
              <a:rPr lang="tr-TR" b="1" smtClean="0"/>
              <a:t> </a:t>
            </a:r>
          </a:p>
          <a:p>
            <a:pPr eaLnBrk="1" hangingPunct="1">
              <a:lnSpc>
                <a:spcPct val="80000"/>
              </a:lnSpc>
              <a:buFontTx/>
              <a:buNone/>
            </a:pPr>
            <a:r>
              <a:rPr lang="tr-TR" b="1" smtClean="0">
                <a:solidFill>
                  <a:srgbClr val="CC0000"/>
                </a:solidFill>
              </a:rPr>
              <a:t>1.</a:t>
            </a:r>
            <a:r>
              <a:rPr lang="tr-TR" b="1" i="1" u="sng" smtClean="0">
                <a:solidFill>
                  <a:srgbClr val="CC0000"/>
                </a:solidFill>
              </a:rPr>
              <a:t>Kaynakta ayrı toplanması;</a:t>
            </a:r>
            <a:r>
              <a:rPr lang="tr-TR" b="1" smtClean="0"/>
              <a:t> Değerlendirilebilir nitelikli atıkların oluştukları kaynakta çöple karışmadan ve kirlenmesine izin verilmeden ayırarak toplanmasıdır. Bu şekilde bu tür atıkların diğer çöplerle karışmadan ayrı toplanması geri dönüşüm basamaklarında zamandan tasarruf sağladığı gibi kirlenme önlendiğinden ayrıca yıkanmasına gerek kalmayacaktır. Bu ise yıkamada kullanılacak sudan tasarruf edilmesini sağlayacaktır.  </a:t>
            </a:r>
          </a:p>
          <a:p>
            <a:pPr eaLnBrk="1" hangingPunct="1">
              <a:lnSpc>
                <a:spcPct val="80000"/>
              </a:lnSpc>
            </a:pPr>
            <a:endParaRPr lang="tr-TR" b="1" smtClean="0"/>
          </a:p>
        </p:txBody>
      </p:sp>
      <p:pic>
        <p:nvPicPr>
          <p:cNvPr id="176131" name="Picture 5" descr="article thumbnai">
            <a:hlinkClick r:id="rId2"/>
          </p:cNvPr>
          <p:cNvPicPr>
            <a:picLocks noChangeAspect="1" noChangeArrowheads="1"/>
          </p:cNvPicPr>
          <p:nvPr/>
        </p:nvPicPr>
        <p:blipFill>
          <a:blip r:embed="rId3" cstate="print"/>
          <a:srcRect/>
          <a:stretch>
            <a:fillRect/>
          </a:stretch>
        </p:blipFill>
        <p:spPr bwMode="auto">
          <a:xfrm>
            <a:off x="8316913" y="0"/>
            <a:ext cx="827087" cy="827088"/>
          </a:xfrm>
          <a:prstGeom prst="rect">
            <a:avLst/>
          </a:prstGeom>
          <a:noFill/>
          <a:ln w="9525">
            <a:noFill/>
            <a:miter lim="800000"/>
            <a:headEnd/>
            <a:tailEnd/>
          </a:ln>
        </p:spPr>
      </p:pic>
      <p:sp>
        <p:nvSpPr>
          <p:cNvPr id="176132" name="3 Slayt Numarası Yer Tutucusu"/>
          <p:cNvSpPr>
            <a:spLocks noGrp="1"/>
          </p:cNvSpPr>
          <p:nvPr>
            <p:ph type="sldNum" sz="quarter" idx="12"/>
          </p:nvPr>
        </p:nvSpPr>
        <p:spPr>
          <a:noFill/>
        </p:spPr>
        <p:txBody>
          <a:bodyPr/>
          <a:lstStyle/>
          <a:p>
            <a:fld id="{C7BF516C-D54B-4C17-BD71-76EA68AF19BD}" type="slidenum">
              <a:rPr lang="tr-TR" smtClean="0">
                <a:latin typeface="Arial" charset="0"/>
              </a:rPr>
              <a:pPr/>
              <a:t>122</a:t>
            </a:fld>
            <a:endParaRPr lang="tr-TR" smtClean="0">
              <a:latin typeface="Arial"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p:cNvSpPr>
          <p:nvPr>
            <p:ph type="body" idx="4294967295"/>
          </p:nvPr>
        </p:nvSpPr>
        <p:spPr>
          <a:xfrm>
            <a:off x="250825" y="558800"/>
            <a:ext cx="8642350" cy="4525963"/>
          </a:xfrm>
        </p:spPr>
        <p:txBody>
          <a:bodyPr>
            <a:normAutofit lnSpcReduction="10000"/>
          </a:bodyPr>
          <a:lstStyle/>
          <a:p>
            <a:pPr eaLnBrk="1" hangingPunct="1">
              <a:lnSpc>
                <a:spcPct val="80000"/>
              </a:lnSpc>
              <a:buFontTx/>
              <a:buNone/>
            </a:pPr>
            <a:r>
              <a:rPr lang="tr-TR" b="1" smtClean="0">
                <a:solidFill>
                  <a:srgbClr val="CC0000"/>
                </a:solidFill>
              </a:rPr>
              <a:t>2.</a:t>
            </a:r>
            <a:r>
              <a:rPr lang="tr-TR" b="1" i="1" u="sng" smtClean="0">
                <a:solidFill>
                  <a:srgbClr val="CC0000"/>
                </a:solidFill>
              </a:rPr>
              <a:t>Sınıflama;</a:t>
            </a:r>
            <a:r>
              <a:rPr lang="tr-TR" b="1" smtClean="0"/>
              <a:t> Bu işlem kaynağında ayrı toplanan malzemelerin cam, metal, plastik ve kağıt bazında sınıflara ayrılmasıdır. Bu sınıflama ile değerlendirilecek çöplerin geri dönüşüm tesislerine ayrı ayrı ulaştırılması sağlanacaktır. </a:t>
            </a:r>
          </a:p>
          <a:p>
            <a:pPr eaLnBrk="1" hangingPunct="1">
              <a:lnSpc>
                <a:spcPct val="80000"/>
              </a:lnSpc>
              <a:buFontTx/>
              <a:buNone/>
            </a:pPr>
            <a:r>
              <a:rPr lang="tr-TR" b="1" smtClean="0"/>
              <a:t>	Kaynağında sınıflama yapılmazsa, toplanan çöpler ana çöp alanlarına taşınacak ve bu bölgelerde ayrıştırılarak yeniden değerlendirilecekleri işletmelere taşınacaktır. </a:t>
            </a:r>
          </a:p>
          <a:p>
            <a:pPr eaLnBrk="1" hangingPunct="1">
              <a:lnSpc>
                <a:spcPct val="80000"/>
              </a:lnSpc>
              <a:buFontTx/>
              <a:buNone/>
            </a:pPr>
            <a:r>
              <a:rPr lang="tr-TR" b="1" smtClean="0"/>
              <a:t>	Kaynağında sınıflara ayırmak zaman, nakliye ve işçilikten tasarruf yapılmasını açısından önemlidir.</a:t>
            </a:r>
          </a:p>
          <a:p>
            <a:pPr eaLnBrk="1" hangingPunct="1">
              <a:lnSpc>
                <a:spcPct val="80000"/>
              </a:lnSpc>
            </a:pPr>
            <a:endParaRPr lang="tr-TR" smtClean="0"/>
          </a:p>
        </p:txBody>
      </p:sp>
      <p:sp>
        <p:nvSpPr>
          <p:cNvPr id="177155" name="2 Slayt Numarası Yer Tutucusu"/>
          <p:cNvSpPr>
            <a:spLocks noGrp="1"/>
          </p:cNvSpPr>
          <p:nvPr>
            <p:ph type="sldNum" sz="quarter" idx="12"/>
          </p:nvPr>
        </p:nvSpPr>
        <p:spPr>
          <a:noFill/>
        </p:spPr>
        <p:txBody>
          <a:bodyPr/>
          <a:lstStyle/>
          <a:p>
            <a:fld id="{131EB901-4711-4BE2-9A02-E26CBBCDD75B}" type="slidenum">
              <a:rPr lang="tr-TR" smtClean="0">
                <a:latin typeface="Arial" charset="0"/>
              </a:rPr>
              <a:pPr/>
              <a:t>123</a:t>
            </a:fld>
            <a:endParaRPr lang="tr-TR" smtClean="0">
              <a:latin typeface="Arial"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p:cNvSpPr>
          <p:nvPr>
            <p:ph type="body" idx="4294967295"/>
          </p:nvPr>
        </p:nvSpPr>
        <p:spPr>
          <a:xfrm>
            <a:off x="457200" y="549275"/>
            <a:ext cx="8362950" cy="4525963"/>
          </a:xfrm>
        </p:spPr>
        <p:txBody>
          <a:bodyPr/>
          <a:lstStyle/>
          <a:p>
            <a:pPr eaLnBrk="1" hangingPunct="1">
              <a:lnSpc>
                <a:spcPct val="80000"/>
              </a:lnSpc>
              <a:buFontTx/>
              <a:buNone/>
            </a:pPr>
            <a:r>
              <a:rPr lang="tr-TR" b="1" smtClean="0">
                <a:solidFill>
                  <a:srgbClr val="CC0000"/>
                </a:solidFill>
              </a:rPr>
              <a:t>3.Değerlendirme;</a:t>
            </a:r>
            <a:r>
              <a:rPr lang="tr-TR" b="1" smtClean="0"/>
              <a:t> Kullanılmış ve temiz bir şekilde ayrılmış malzemelerin ekonomiğe geri dönüşüm işlemidir. Bu işlemde malzeme kimyasal ve fiziksel olarak değişime uğratılarak yeni bir malzeme olarak ekonomiye geri döner.</a:t>
            </a:r>
          </a:p>
          <a:p>
            <a:pPr eaLnBrk="1" hangingPunct="1">
              <a:lnSpc>
                <a:spcPct val="80000"/>
              </a:lnSpc>
              <a:buFontTx/>
              <a:buNone/>
            </a:pPr>
            <a:endParaRPr lang="tr-TR" b="1" smtClean="0"/>
          </a:p>
          <a:p>
            <a:pPr eaLnBrk="1" hangingPunct="1">
              <a:lnSpc>
                <a:spcPct val="80000"/>
              </a:lnSpc>
              <a:buFontTx/>
              <a:buNone/>
            </a:pPr>
            <a:r>
              <a:rPr lang="tr-TR" b="1" smtClean="0">
                <a:solidFill>
                  <a:srgbClr val="CC0000"/>
                </a:solidFill>
              </a:rPr>
              <a:t>4.Yeni ürünü ekonomiye kazandırma;</a:t>
            </a:r>
            <a:r>
              <a:rPr lang="tr-TR" b="1" smtClean="0"/>
              <a:t> Geri dönüştürülen ürünün yeniden kullanıma sunulmasıdır. </a:t>
            </a:r>
          </a:p>
          <a:p>
            <a:pPr eaLnBrk="1" hangingPunct="1">
              <a:lnSpc>
                <a:spcPct val="80000"/>
              </a:lnSpc>
            </a:pPr>
            <a:endParaRPr lang="tr-TR" sz="2000" smtClean="0"/>
          </a:p>
        </p:txBody>
      </p:sp>
      <p:sp>
        <p:nvSpPr>
          <p:cNvPr id="178179" name="2 Slayt Numarası Yer Tutucusu"/>
          <p:cNvSpPr>
            <a:spLocks noGrp="1"/>
          </p:cNvSpPr>
          <p:nvPr>
            <p:ph type="sldNum" sz="quarter" idx="12"/>
          </p:nvPr>
        </p:nvSpPr>
        <p:spPr>
          <a:noFill/>
        </p:spPr>
        <p:txBody>
          <a:bodyPr/>
          <a:lstStyle/>
          <a:p>
            <a:fld id="{BBE44BAD-BC9A-4750-B993-0124FD94AF5C}" type="slidenum">
              <a:rPr lang="tr-TR" smtClean="0">
                <a:latin typeface="Arial" charset="0"/>
              </a:rPr>
              <a:pPr/>
              <a:t>124</a:t>
            </a:fld>
            <a:endParaRPr lang="tr-TR" smtClean="0">
              <a:latin typeface="Arial"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2 İçerik Yer Tutucusu"/>
          <p:cNvSpPr>
            <a:spLocks noGrp="1"/>
          </p:cNvSpPr>
          <p:nvPr>
            <p:ph idx="4294967295"/>
          </p:nvPr>
        </p:nvSpPr>
        <p:spPr>
          <a:xfrm>
            <a:off x="0" y="333375"/>
            <a:ext cx="9144000" cy="4525963"/>
          </a:xfrm>
        </p:spPr>
        <p:txBody>
          <a:bodyPr>
            <a:normAutofit fontScale="92500" lnSpcReduction="20000"/>
          </a:bodyPr>
          <a:lstStyle/>
          <a:p>
            <a:pPr algn="ctr" eaLnBrk="1" hangingPunct="1">
              <a:lnSpc>
                <a:spcPct val="80000"/>
              </a:lnSpc>
              <a:buFontTx/>
              <a:buNone/>
            </a:pPr>
            <a:r>
              <a:rPr lang="tr-TR" b="1" smtClean="0">
                <a:solidFill>
                  <a:srgbClr val="CC0000"/>
                </a:solidFill>
              </a:rPr>
              <a:t>	GERİ DÖNÜŞÜM YÖNTEMLERİ</a:t>
            </a:r>
          </a:p>
          <a:p>
            <a:pPr algn="ctr" eaLnBrk="1" hangingPunct="1">
              <a:lnSpc>
                <a:spcPct val="80000"/>
              </a:lnSpc>
              <a:buFontTx/>
              <a:buNone/>
            </a:pPr>
            <a:r>
              <a:rPr lang="tr-TR" b="1" smtClean="0"/>
              <a:t>	Geri dönüştürme yöntemleri her malzeme için farklılık göstermektedir.</a:t>
            </a:r>
          </a:p>
          <a:p>
            <a:pPr eaLnBrk="1" hangingPunct="1">
              <a:lnSpc>
                <a:spcPct val="80000"/>
              </a:lnSpc>
              <a:buFontTx/>
              <a:buNone/>
            </a:pPr>
            <a:endParaRPr lang="tr-TR" sz="1000" b="1" smtClean="0"/>
          </a:p>
          <a:p>
            <a:pPr eaLnBrk="1" hangingPunct="1">
              <a:lnSpc>
                <a:spcPct val="80000"/>
              </a:lnSpc>
              <a:buFontTx/>
              <a:buNone/>
            </a:pPr>
            <a:r>
              <a:rPr lang="tr-TR" b="1" smtClean="0">
                <a:solidFill>
                  <a:srgbClr val="CC0000"/>
                </a:solidFill>
              </a:rPr>
              <a:t>	Alüminyum: </a:t>
            </a:r>
            <a:r>
              <a:rPr lang="tr-TR" b="1" smtClean="0"/>
              <a:t>Alüminyum malzemeler %100 geri kazanılabilir.</a:t>
            </a:r>
            <a:r>
              <a:rPr lang="tr-TR" smtClean="0"/>
              <a:t> </a:t>
            </a:r>
            <a:r>
              <a:rPr lang="tr-TR" b="1" smtClean="0"/>
              <a:t>Atık alüminyum küçük parçacıklar halinde doğranır. Daha sonra bu parçalar büyük ocaklarda eritilerek, dökme alüminyum üretilir. Bu sayede atık alüminyum, saf alüminyum ile neredeyse aynı hale gelir ve üretimde kullanılabilir. Alüminyumun geri kazanımıyla; enerji tüketiminde % 95, hava kirliliğinde % 90, su kirliliğinde % 97, baca gazı kirletici emisyonunda az % 99 oranında azalma  olur ve boksit cevheri de korunmuş olur. </a:t>
            </a:r>
          </a:p>
        </p:txBody>
      </p:sp>
      <p:sp>
        <p:nvSpPr>
          <p:cNvPr id="179203" name="2 Slayt Numarası Yer Tutucusu"/>
          <p:cNvSpPr>
            <a:spLocks noGrp="1"/>
          </p:cNvSpPr>
          <p:nvPr>
            <p:ph type="sldNum" sz="quarter" idx="12"/>
          </p:nvPr>
        </p:nvSpPr>
        <p:spPr>
          <a:noFill/>
        </p:spPr>
        <p:txBody>
          <a:bodyPr/>
          <a:lstStyle/>
          <a:p>
            <a:fld id="{A3DA7B18-6306-45F8-8611-9FC0E19DBF78}" type="slidenum">
              <a:rPr lang="tr-TR" smtClean="0">
                <a:latin typeface="Arial" charset="0"/>
              </a:rPr>
              <a:pPr/>
              <a:t>125</a:t>
            </a:fld>
            <a:endParaRPr lang="tr-TR" smtClean="0">
              <a:latin typeface="Arial"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p:cNvSpPr>
          <p:nvPr>
            <p:ph type="body" idx="4294967295"/>
          </p:nvPr>
        </p:nvSpPr>
        <p:spPr>
          <a:xfrm>
            <a:off x="144463" y="188913"/>
            <a:ext cx="8964612" cy="4525962"/>
          </a:xfrm>
        </p:spPr>
        <p:txBody>
          <a:bodyPr>
            <a:normAutofit fontScale="92500" lnSpcReduction="20000"/>
          </a:bodyPr>
          <a:lstStyle/>
          <a:p>
            <a:pPr eaLnBrk="1" hangingPunct="1">
              <a:buFontTx/>
              <a:buNone/>
            </a:pPr>
            <a:r>
              <a:rPr lang="tr-TR" sz="3100" b="1" smtClean="0"/>
              <a:t>	</a:t>
            </a:r>
            <a:r>
              <a:rPr lang="tr-TR" sz="3100" b="1" i="1" u="sng" smtClean="0"/>
              <a:t>Bir kilogram alüminyum kutu geri kazanıldığında;</a:t>
            </a:r>
            <a:r>
              <a:rPr lang="tr-TR" sz="3100" b="1" smtClean="0"/>
              <a:t> </a:t>
            </a:r>
          </a:p>
          <a:p>
            <a:pPr eaLnBrk="1" hangingPunct="1">
              <a:buFontTx/>
              <a:buNone/>
            </a:pPr>
            <a:r>
              <a:rPr lang="tr-TR" sz="3100" b="1" smtClean="0"/>
              <a:t>	</a:t>
            </a:r>
            <a:r>
              <a:rPr lang="en-US" sz="3100" b="1" smtClean="0"/>
              <a:t>*</a:t>
            </a:r>
            <a:r>
              <a:rPr lang="tr-TR" sz="3100" b="1" smtClean="0"/>
              <a:t> 8 kg boksit madeni, </a:t>
            </a:r>
          </a:p>
          <a:p>
            <a:pPr eaLnBrk="1" hangingPunct="1">
              <a:buFontTx/>
              <a:buNone/>
            </a:pPr>
            <a:r>
              <a:rPr lang="tr-TR" sz="3100" b="1" smtClean="0"/>
              <a:t>	</a:t>
            </a:r>
            <a:r>
              <a:rPr lang="en-US" sz="3100" b="1" smtClean="0"/>
              <a:t>*</a:t>
            </a:r>
            <a:r>
              <a:rPr lang="tr-TR" sz="3100" b="1" smtClean="0"/>
              <a:t> 4 kg kimyasal madde, </a:t>
            </a:r>
          </a:p>
          <a:p>
            <a:pPr eaLnBrk="1" hangingPunct="1">
              <a:buFontTx/>
              <a:buNone/>
            </a:pPr>
            <a:r>
              <a:rPr lang="tr-TR" sz="3100" b="1" smtClean="0"/>
              <a:t>	</a:t>
            </a:r>
            <a:r>
              <a:rPr lang="en-US" sz="3100" b="1" smtClean="0"/>
              <a:t>*</a:t>
            </a:r>
            <a:r>
              <a:rPr lang="tr-TR" sz="3100" b="1" smtClean="0"/>
              <a:t> 14 kW/saat elektrik enerjisi korunmuş olur. </a:t>
            </a:r>
          </a:p>
          <a:p>
            <a:pPr eaLnBrk="1" hangingPunct="1">
              <a:buFontTx/>
              <a:buNone/>
            </a:pPr>
            <a:r>
              <a:rPr lang="tr-TR" sz="3100" b="1" smtClean="0"/>
              <a:t>	</a:t>
            </a:r>
            <a:r>
              <a:rPr lang="tr-TR" sz="2800" b="1" i="1" u="sng" smtClean="0"/>
              <a:t>On adet alüminyum içecek kutusu geri kazanıldığında,</a:t>
            </a:r>
            <a:r>
              <a:rPr lang="tr-TR" sz="3100" b="1" smtClean="0"/>
              <a:t> </a:t>
            </a:r>
          </a:p>
          <a:p>
            <a:pPr eaLnBrk="1" hangingPunct="1">
              <a:buFontTx/>
              <a:buNone/>
            </a:pPr>
            <a:r>
              <a:rPr lang="tr-TR" sz="3100" b="1" smtClean="0"/>
              <a:t>	</a:t>
            </a:r>
            <a:r>
              <a:rPr lang="en-US" sz="3100" b="1" smtClean="0"/>
              <a:t>*</a:t>
            </a:r>
            <a:r>
              <a:rPr lang="tr-TR" sz="3100" b="1" smtClean="0"/>
              <a:t> Bir TV’ nin 30 saatte harcadığı elektrik enerjisi korunmuş olur. </a:t>
            </a:r>
          </a:p>
          <a:p>
            <a:pPr eaLnBrk="1" hangingPunct="1">
              <a:buFontTx/>
              <a:buNone/>
            </a:pPr>
            <a:r>
              <a:rPr lang="tr-TR" sz="3100" b="1" smtClean="0"/>
              <a:t>	</a:t>
            </a:r>
            <a:r>
              <a:rPr lang="tr-TR" sz="2800" b="1" u="sng" smtClean="0"/>
              <a:t>Bir ton kullanılmış alüminyumdan alüminyum üretilirse</a:t>
            </a:r>
            <a:r>
              <a:rPr lang="tr-TR" sz="3100" b="1" smtClean="0"/>
              <a:t>; 1300 kg boksit madeni, 15 ton soğutma suyu, 860 litre proses suyu, 2 ton CO2 ve 11 kg SO2 emisyonu daha az oluşur.</a:t>
            </a:r>
          </a:p>
        </p:txBody>
      </p:sp>
      <p:sp>
        <p:nvSpPr>
          <p:cNvPr id="180227" name="2 Slayt Numarası Yer Tutucusu"/>
          <p:cNvSpPr>
            <a:spLocks noGrp="1"/>
          </p:cNvSpPr>
          <p:nvPr>
            <p:ph type="sldNum" sz="quarter" idx="12"/>
          </p:nvPr>
        </p:nvSpPr>
        <p:spPr>
          <a:noFill/>
        </p:spPr>
        <p:txBody>
          <a:bodyPr/>
          <a:lstStyle/>
          <a:p>
            <a:fld id="{527186B0-BBA9-40AB-A816-6104D656C237}" type="slidenum">
              <a:rPr lang="tr-TR" smtClean="0">
                <a:latin typeface="Arial" charset="0"/>
              </a:rPr>
              <a:pPr/>
              <a:t>126</a:t>
            </a:fld>
            <a:endParaRPr lang="tr-TR" smtClean="0">
              <a:latin typeface="Arial"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p:cNvSpPr>
          <p:nvPr>
            <p:ph type="body" idx="4294967295"/>
          </p:nvPr>
        </p:nvSpPr>
        <p:spPr>
          <a:xfrm>
            <a:off x="457200" y="765175"/>
            <a:ext cx="8229600" cy="4525963"/>
          </a:xfrm>
        </p:spPr>
        <p:txBody>
          <a:bodyPr/>
          <a:lstStyle/>
          <a:p>
            <a:pPr eaLnBrk="1" hangingPunct="1">
              <a:lnSpc>
                <a:spcPct val="80000"/>
              </a:lnSpc>
            </a:pPr>
            <a:r>
              <a:rPr lang="tr-TR" b="1" smtClean="0">
                <a:solidFill>
                  <a:srgbClr val="CC0000"/>
                </a:solidFill>
              </a:rPr>
              <a:t>Beton:</a:t>
            </a:r>
            <a:r>
              <a:rPr lang="tr-TR" b="1" smtClean="0"/>
              <a:t> Beton parçalar, yıkım alanlarından toplanarak kırma makinalarının bulunduğu yerlere getirilir. Kırma işleminden sonra ufak parçalar, yeni işlerde çakıl olarak kullanılır. Parçalanmış beton, eğer içeriğinde katkı maddeleri yoksa yeni beton için kuru harç olarak da kullanılabilir. </a:t>
            </a:r>
          </a:p>
          <a:p>
            <a:pPr eaLnBrk="1" hangingPunct="1">
              <a:lnSpc>
                <a:spcPct val="80000"/>
              </a:lnSpc>
            </a:pPr>
            <a:endParaRPr lang="tr-TR" b="1" smtClean="0"/>
          </a:p>
        </p:txBody>
      </p:sp>
      <p:sp>
        <p:nvSpPr>
          <p:cNvPr id="181251" name="2 Slayt Numarası Yer Tutucusu"/>
          <p:cNvSpPr>
            <a:spLocks noGrp="1"/>
          </p:cNvSpPr>
          <p:nvPr>
            <p:ph type="sldNum" sz="quarter" idx="12"/>
          </p:nvPr>
        </p:nvSpPr>
        <p:spPr>
          <a:noFill/>
        </p:spPr>
        <p:txBody>
          <a:bodyPr/>
          <a:lstStyle/>
          <a:p>
            <a:fld id="{F2E48D22-A0EF-417C-AB50-28A9ADD14EEF}" type="slidenum">
              <a:rPr lang="tr-TR" smtClean="0">
                <a:latin typeface="Arial" charset="0"/>
              </a:rPr>
              <a:pPr/>
              <a:t>127</a:t>
            </a:fld>
            <a:endParaRPr lang="tr-TR" smtClean="0">
              <a:latin typeface="Arial"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p:cNvSpPr>
          <p:nvPr>
            <p:ph type="body" idx="4294967295"/>
          </p:nvPr>
        </p:nvSpPr>
        <p:spPr>
          <a:xfrm>
            <a:off x="457200" y="765175"/>
            <a:ext cx="8229600" cy="4525963"/>
          </a:xfrm>
        </p:spPr>
        <p:txBody>
          <a:bodyPr/>
          <a:lstStyle/>
          <a:p>
            <a:pPr eaLnBrk="1" hangingPunct="1">
              <a:lnSpc>
                <a:spcPct val="80000"/>
              </a:lnSpc>
            </a:pPr>
            <a:r>
              <a:rPr lang="tr-TR" b="1" smtClean="0">
                <a:solidFill>
                  <a:srgbClr val="CC0000"/>
                </a:solidFill>
              </a:rPr>
              <a:t>Kağıt:</a:t>
            </a:r>
            <a:r>
              <a:rPr lang="tr-TR" b="1" smtClean="0"/>
              <a:t> Kağıt öncelikle kağıt çamurunun hazırlanması için, su içerisinde liflerine ayrılır. Eğer gerekirse içinde lif olmayan yabancı maddeler için temizleme işlemine tutulur. Mürekkep ayırıcı olarak, sodyum hidroksit veya sodyum karbonat kullanılır. Daha sonra hazır olan kağıt lifleri, geri dönüşmüş kağıt üretiminde kullanılır. </a:t>
            </a:r>
          </a:p>
        </p:txBody>
      </p:sp>
      <p:sp>
        <p:nvSpPr>
          <p:cNvPr id="182275" name="2 Slayt Numarası Yer Tutucusu"/>
          <p:cNvSpPr>
            <a:spLocks noGrp="1"/>
          </p:cNvSpPr>
          <p:nvPr>
            <p:ph type="sldNum" sz="quarter" idx="12"/>
          </p:nvPr>
        </p:nvSpPr>
        <p:spPr>
          <a:noFill/>
        </p:spPr>
        <p:txBody>
          <a:bodyPr/>
          <a:lstStyle/>
          <a:p>
            <a:fld id="{624CDE6C-3EE8-4CAE-979C-05852A7E08BA}" type="slidenum">
              <a:rPr lang="tr-TR" smtClean="0">
                <a:latin typeface="Arial" charset="0"/>
              </a:rPr>
              <a:pPr/>
              <a:t>128</a:t>
            </a:fld>
            <a:endParaRPr lang="tr-TR" smtClean="0">
              <a:latin typeface="Arial"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p:cNvSpPr>
          <p:nvPr>
            <p:ph type="body" idx="4294967295"/>
          </p:nvPr>
        </p:nvSpPr>
        <p:spPr>
          <a:xfrm>
            <a:off x="457200" y="549275"/>
            <a:ext cx="8229600" cy="4525963"/>
          </a:xfrm>
        </p:spPr>
        <p:txBody>
          <a:bodyPr/>
          <a:lstStyle/>
          <a:p>
            <a:pPr eaLnBrk="1" hangingPunct="1"/>
            <a:r>
              <a:rPr lang="tr-TR" b="1" smtClean="0"/>
              <a:t>Atık kağıt sürekli olarak geri kazanılamaz. Eğer, belirli miktardaki kağıt sürekli olarak geri kazanılırsa, son kullanılma limitlerine çok kısa bir süre içinde ulaşılır. Her geri kazanımda, liflerin boyu kısalır ve liflerin yapışması için yardımcı maddeler ilave edilmeden yeni kağıt üretilemez.</a:t>
            </a:r>
          </a:p>
          <a:p>
            <a:pPr eaLnBrk="1" hangingPunct="1"/>
            <a:endParaRPr lang="tr-TR" smtClean="0"/>
          </a:p>
        </p:txBody>
      </p:sp>
      <p:sp>
        <p:nvSpPr>
          <p:cNvPr id="183299" name="2 Slayt Numarası Yer Tutucusu"/>
          <p:cNvSpPr>
            <a:spLocks noGrp="1"/>
          </p:cNvSpPr>
          <p:nvPr>
            <p:ph type="sldNum" sz="quarter" idx="12"/>
          </p:nvPr>
        </p:nvSpPr>
        <p:spPr>
          <a:noFill/>
        </p:spPr>
        <p:txBody>
          <a:bodyPr/>
          <a:lstStyle/>
          <a:p>
            <a:fld id="{68CB5541-1E2D-4C88-ACBF-2D4C2246F626}" type="slidenum">
              <a:rPr lang="tr-TR" smtClean="0">
                <a:latin typeface="Arial" charset="0"/>
              </a:rPr>
              <a:pPr/>
              <a:t>129</a:t>
            </a:fld>
            <a:endParaRPr lang="tr-TR"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8313" y="404813"/>
            <a:ext cx="8229600" cy="1143000"/>
          </a:xfrm>
        </p:spPr>
        <p:txBody>
          <a:bodyPr/>
          <a:lstStyle/>
          <a:p>
            <a:pPr eaLnBrk="1" hangingPunct="1">
              <a:defRPr/>
            </a:pPr>
            <a:r>
              <a:rPr lang="tr-TR" sz="4000" dirty="0" smtClean="0">
                <a:solidFill>
                  <a:srgbClr val="C00000"/>
                </a:solidFill>
                <a:effectLst>
                  <a:outerShdw blurRad="38100" dist="38100" dir="2700000" algn="tl">
                    <a:srgbClr val="000000">
                      <a:alpha val="43137"/>
                    </a:srgbClr>
                  </a:outerShdw>
                </a:effectLst>
                <a:cs typeface="Times New Roman" pitchFamily="18" charset="0"/>
              </a:rPr>
              <a:t>Temel madde eksiklikleri</a:t>
            </a:r>
            <a:r>
              <a:rPr lang="tr-TR"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 </a:t>
            </a:r>
          </a:p>
        </p:txBody>
      </p:sp>
      <p:sp>
        <p:nvSpPr>
          <p:cNvPr id="70659" name="Rectangle 3"/>
          <p:cNvSpPr>
            <a:spLocks noGrp="1" noChangeArrowheads="1"/>
          </p:cNvSpPr>
          <p:nvPr>
            <p:ph type="body" idx="1"/>
          </p:nvPr>
        </p:nvSpPr>
        <p:spPr>
          <a:xfrm>
            <a:off x="395288" y="1268413"/>
            <a:ext cx="6337300" cy="4530725"/>
          </a:xfrm>
        </p:spPr>
        <p:txBody>
          <a:bodyPr/>
          <a:lstStyle/>
          <a:p>
            <a:pPr eaLnBrk="1" hangingPunct="1">
              <a:buFont typeface="Wingdings" pitchFamily="2" charset="2"/>
              <a:buNone/>
              <a:defRPr/>
            </a:pPr>
            <a:r>
              <a:rPr lang="tr-TR" smtClean="0">
                <a:latin typeface="Comic Sans MS" pitchFamily="66" charset="0"/>
                <a:cs typeface="Times New Roman" pitchFamily="18" charset="0"/>
              </a:rPr>
              <a:t>   </a:t>
            </a:r>
            <a:r>
              <a:rPr lang="tr-TR" smtClean="0">
                <a:cs typeface="Times New Roman" pitchFamily="18" charset="0"/>
              </a:rPr>
              <a:t>Bazı maddeler vardır ki insanın sağlıklı olabilmesi ve hayatsal olayların yürütülebilmesi için dışarıdan alınmaları gerekir (Örn: Vitaminler).</a:t>
            </a:r>
          </a:p>
        </p:txBody>
      </p:sp>
      <p:pic>
        <p:nvPicPr>
          <p:cNvPr id="15364" name="Picture 23" descr="j0202062"/>
          <p:cNvPicPr>
            <a:picLocks noChangeAspect="1" noChangeArrowheads="1"/>
          </p:cNvPicPr>
          <p:nvPr/>
        </p:nvPicPr>
        <p:blipFill>
          <a:blip r:embed="rId3" cstate="print"/>
          <a:srcRect/>
          <a:stretch>
            <a:fillRect/>
          </a:stretch>
        </p:blipFill>
        <p:spPr bwMode="auto">
          <a:xfrm>
            <a:off x="611188" y="4292600"/>
            <a:ext cx="2376487" cy="1947863"/>
          </a:xfrm>
          <a:prstGeom prst="rect">
            <a:avLst/>
          </a:prstGeom>
          <a:noFill/>
          <a:ln w="9525">
            <a:noFill/>
            <a:miter lim="800000"/>
            <a:headEnd/>
            <a:tailEnd/>
          </a:ln>
        </p:spPr>
      </p:pic>
      <p:pic>
        <p:nvPicPr>
          <p:cNvPr id="15365" name="Picture 25" descr="j0182747"/>
          <p:cNvPicPr>
            <a:picLocks noChangeAspect="1" noChangeArrowheads="1"/>
          </p:cNvPicPr>
          <p:nvPr/>
        </p:nvPicPr>
        <p:blipFill>
          <a:blip r:embed="rId4" cstate="print"/>
          <a:srcRect/>
          <a:stretch>
            <a:fillRect/>
          </a:stretch>
        </p:blipFill>
        <p:spPr bwMode="auto">
          <a:xfrm>
            <a:off x="6443663" y="2492375"/>
            <a:ext cx="2447925" cy="2108200"/>
          </a:xfrm>
          <a:prstGeom prst="rect">
            <a:avLst/>
          </a:prstGeom>
          <a:noFill/>
          <a:ln w="9525">
            <a:noFill/>
            <a:miter lim="800000"/>
            <a:headEnd/>
            <a:tailEnd/>
          </a:ln>
        </p:spPr>
      </p:pic>
      <p:pic>
        <p:nvPicPr>
          <p:cNvPr id="15366" name="Picture 26" descr="j0182758"/>
          <p:cNvPicPr>
            <a:picLocks noChangeAspect="1" noChangeArrowheads="1"/>
          </p:cNvPicPr>
          <p:nvPr/>
        </p:nvPicPr>
        <p:blipFill>
          <a:blip r:embed="rId5" cstate="print"/>
          <a:srcRect/>
          <a:stretch>
            <a:fillRect/>
          </a:stretch>
        </p:blipFill>
        <p:spPr bwMode="auto">
          <a:xfrm>
            <a:off x="3635375" y="4292600"/>
            <a:ext cx="2305050" cy="1951038"/>
          </a:xfrm>
          <a:prstGeom prst="rect">
            <a:avLst/>
          </a:prstGeom>
          <a:noFill/>
          <a:ln w="9525">
            <a:noFill/>
            <a:miter lim="800000"/>
            <a:headEnd/>
            <a:tailEnd/>
          </a:ln>
        </p:spPr>
      </p:pic>
      <p:sp>
        <p:nvSpPr>
          <p:cNvPr id="7" name="6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p:cNvSpPr>
          <p:nvPr>
            <p:ph type="body" idx="4294967295"/>
          </p:nvPr>
        </p:nvSpPr>
        <p:spPr>
          <a:xfrm>
            <a:off x="250825" y="404813"/>
            <a:ext cx="8893175" cy="4525962"/>
          </a:xfrm>
        </p:spPr>
        <p:txBody>
          <a:bodyPr>
            <a:normAutofit fontScale="92500" lnSpcReduction="10000"/>
          </a:bodyPr>
          <a:lstStyle/>
          <a:p>
            <a:pPr eaLnBrk="1" hangingPunct="1">
              <a:lnSpc>
                <a:spcPct val="80000"/>
              </a:lnSpc>
            </a:pPr>
            <a:r>
              <a:rPr lang="tr-TR" sz="3000" b="1" i="1" u="sng" smtClean="0"/>
              <a:t>1 ton kullanılmış kağıt atılmayıp kağıt üretiminde tekrar kullanıldığı zaman;</a:t>
            </a:r>
          </a:p>
          <a:p>
            <a:pPr eaLnBrk="1" hangingPunct="1">
              <a:lnSpc>
                <a:spcPct val="80000"/>
              </a:lnSpc>
            </a:pPr>
            <a:endParaRPr lang="tr-TR" sz="3000" b="1" smtClean="0"/>
          </a:p>
          <a:p>
            <a:pPr eaLnBrk="1" hangingPunct="1">
              <a:lnSpc>
                <a:spcPct val="80000"/>
              </a:lnSpc>
            </a:pPr>
            <a:r>
              <a:rPr lang="tr-TR" sz="3000" b="1" smtClean="0"/>
              <a:t>-12400 m3 havadaki sera gazı olan karbon dioksitin bertaraf edilmesi, </a:t>
            </a:r>
          </a:p>
          <a:p>
            <a:pPr eaLnBrk="1" hangingPunct="1">
              <a:lnSpc>
                <a:spcPct val="80000"/>
              </a:lnSpc>
            </a:pPr>
            <a:r>
              <a:rPr lang="tr-TR" sz="3000" b="1" smtClean="0"/>
              <a:t>-12400 m3 oksijen gazının üretilmeye devam etmesi, </a:t>
            </a:r>
          </a:p>
          <a:p>
            <a:pPr eaLnBrk="1" hangingPunct="1">
              <a:lnSpc>
                <a:spcPct val="80000"/>
              </a:lnSpc>
            </a:pPr>
            <a:r>
              <a:rPr lang="tr-TR" sz="3000" b="1" smtClean="0"/>
              <a:t>-34 kişinin oksijen ihtiyacını sağlayan 17 yetişkin ağacın korunması, </a:t>
            </a:r>
          </a:p>
          <a:p>
            <a:pPr eaLnBrk="1" hangingPunct="1">
              <a:lnSpc>
                <a:spcPct val="80000"/>
              </a:lnSpc>
            </a:pPr>
            <a:r>
              <a:rPr lang="tr-TR" sz="3000" b="1" smtClean="0"/>
              <a:t>-Ayda 3 ailenin tükettiği 32 m3 su tasarrufu, </a:t>
            </a:r>
          </a:p>
          <a:p>
            <a:pPr eaLnBrk="1" hangingPunct="1">
              <a:lnSpc>
                <a:spcPct val="80000"/>
              </a:lnSpc>
            </a:pPr>
            <a:r>
              <a:rPr lang="tr-TR" sz="3000" b="1" smtClean="0"/>
              <a:t>-2,4 m3 çöp depolama alanından tasarruf, </a:t>
            </a:r>
          </a:p>
          <a:p>
            <a:pPr eaLnBrk="1" hangingPunct="1">
              <a:lnSpc>
                <a:spcPct val="80000"/>
              </a:lnSpc>
            </a:pPr>
            <a:r>
              <a:rPr lang="tr-TR" sz="3000" b="1" smtClean="0"/>
              <a:t>-20 ailenin bir ay süreyle tüketeceği 4100 kW/sa elektrik enerjisinden tasarruf edilebilmesi mümkündür.</a:t>
            </a:r>
          </a:p>
        </p:txBody>
      </p:sp>
      <p:sp>
        <p:nvSpPr>
          <p:cNvPr id="184323" name="2 Slayt Numarası Yer Tutucusu"/>
          <p:cNvSpPr>
            <a:spLocks noGrp="1"/>
          </p:cNvSpPr>
          <p:nvPr>
            <p:ph type="sldNum" sz="quarter" idx="12"/>
          </p:nvPr>
        </p:nvSpPr>
        <p:spPr>
          <a:noFill/>
        </p:spPr>
        <p:txBody>
          <a:bodyPr/>
          <a:lstStyle/>
          <a:p>
            <a:fld id="{EB0FDF31-9298-4A93-A3C3-C6105C3E25C5}" type="slidenum">
              <a:rPr lang="tr-TR" smtClean="0">
                <a:latin typeface="Arial" charset="0"/>
              </a:rPr>
              <a:pPr/>
              <a:t>130</a:t>
            </a:fld>
            <a:endParaRPr lang="tr-TR" smtClean="0">
              <a:latin typeface="Arial"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p:cNvSpPr>
          <p:nvPr>
            <p:ph type="body" idx="4294967295"/>
          </p:nvPr>
        </p:nvSpPr>
        <p:spPr/>
        <p:txBody>
          <a:bodyPr/>
          <a:lstStyle/>
          <a:p>
            <a:pPr eaLnBrk="1" hangingPunct="1">
              <a:lnSpc>
                <a:spcPct val="80000"/>
              </a:lnSpc>
            </a:pPr>
            <a:r>
              <a:rPr lang="tr-TR" b="1" smtClean="0">
                <a:solidFill>
                  <a:srgbClr val="CC0000"/>
                </a:solidFill>
              </a:rPr>
              <a:t>Plastik:</a:t>
            </a:r>
            <a:r>
              <a:rPr lang="tr-TR" b="1" smtClean="0"/>
              <a:t> Plastik atıklar öncelikle cinslerine göre ayrılarak geri dönüşüm işlemine tabi tutulur. Cinslerine göre ayrılan geri dönüşebilir plastik atıklar, kırma makinalarında kırılıp küçük parçalara ayrılır. İşletmeler bu parçaları direkt olarak belli oranlarda, orijinal hammadde ile karıştırarak üretim işleminde kullanabildiği gibi; tekrar eritip katkı maddeleri katarak ikinci sınıf hammadde olarak da kullanabilir.</a:t>
            </a:r>
          </a:p>
        </p:txBody>
      </p:sp>
      <p:sp>
        <p:nvSpPr>
          <p:cNvPr id="185347" name="2 Slayt Numarası Yer Tutucusu"/>
          <p:cNvSpPr>
            <a:spLocks noGrp="1"/>
          </p:cNvSpPr>
          <p:nvPr>
            <p:ph type="sldNum" sz="quarter" idx="12"/>
          </p:nvPr>
        </p:nvSpPr>
        <p:spPr>
          <a:noFill/>
        </p:spPr>
        <p:txBody>
          <a:bodyPr/>
          <a:lstStyle/>
          <a:p>
            <a:fld id="{28ADF122-E863-4F73-88D9-E15FB9C37B9A}" type="slidenum">
              <a:rPr lang="tr-TR" smtClean="0">
                <a:latin typeface="Arial" charset="0"/>
              </a:rPr>
              <a:pPr/>
              <a:t>131</a:t>
            </a:fld>
            <a:endParaRPr lang="tr-TR" smtClean="0">
              <a:latin typeface="Arial"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p:cNvSpPr>
          <p:nvPr>
            <p:ph type="body" idx="4294967295"/>
          </p:nvPr>
        </p:nvSpPr>
        <p:spPr>
          <a:xfrm>
            <a:off x="206375" y="333375"/>
            <a:ext cx="8686800" cy="4525963"/>
          </a:xfrm>
        </p:spPr>
        <p:txBody>
          <a:bodyPr/>
          <a:lstStyle/>
          <a:p>
            <a:pPr eaLnBrk="1" hangingPunct="1">
              <a:lnSpc>
                <a:spcPct val="80000"/>
              </a:lnSpc>
            </a:pPr>
            <a:r>
              <a:rPr lang="tr-TR" b="1" smtClean="0">
                <a:solidFill>
                  <a:srgbClr val="CC0000"/>
                </a:solidFill>
              </a:rPr>
              <a:t>Cam:</a:t>
            </a:r>
            <a:r>
              <a:rPr lang="tr-TR" b="1" smtClean="0"/>
              <a:t> Camın bileşimine giren üç grup madde vardır. Bunlar cam haline gelebilen oksitler, eriticiler ve stabilizatörler denilen maddelerdir. Şişe, kavanoz, cam bardak, vazo ve diğer cam atıklar toplama kutularında veya atığın oluştuğu yerlerde ayrı toplanır ve bu atıklar renklerine göre ayrılarak geri dönüşüm tesislerine verilir. Burada atık ve katkı maddelerinden ayrılır. Cam maddeler kırılır ve hammadde karışımına karıştırılarak eritme ocaklarına dökülür. </a:t>
            </a:r>
            <a:endParaRPr lang="tr-TR" smtClean="0"/>
          </a:p>
        </p:txBody>
      </p:sp>
      <p:sp>
        <p:nvSpPr>
          <p:cNvPr id="186371" name="2 Slayt Numarası Yer Tutucusu"/>
          <p:cNvSpPr>
            <a:spLocks noGrp="1"/>
          </p:cNvSpPr>
          <p:nvPr>
            <p:ph type="sldNum" sz="quarter" idx="12"/>
          </p:nvPr>
        </p:nvSpPr>
        <p:spPr>
          <a:noFill/>
        </p:spPr>
        <p:txBody>
          <a:bodyPr/>
          <a:lstStyle/>
          <a:p>
            <a:fld id="{A36BA394-699C-4C0F-9823-42805DDE5EA0}" type="slidenum">
              <a:rPr lang="tr-TR" smtClean="0">
                <a:latin typeface="Arial" charset="0"/>
              </a:rPr>
              <a:pPr/>
              <a:t>132</a:t>
            </a:fld>
            <a:endParaRPr lang="tr-TR" smtClean="0">
              <a:latin typeface="Arial"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p:cNvSpPr>
          <p:nvPr>
            <p:ph type="body" idx="4294967295"/>
          </p:nvPr>
        </p:nvSpPr>
        <p:spPr>
          <a:xfrm>
            <a:off x="457200" y="333375"/>
            <a:ext cx="8435975" cy="4525963"/>
          </a:xfrm>
        </p:spPr>
        <p:txBody>
          <a:bodyPr>
            <a:normAutofit fontScale="92500" lnSpcReduction="20000"/>
          </a:bodyPr>
          <a:lstStyle/>
          <a:p>
            <a:pPr eaLnBrk="1" hangingPunct="1"/>
            <a:r>
              <a:rPr lang="tr-TR" b="1" smtClean="0"/>
              <a:t>Kırılan cam, beton katkısı ve cam-asfalt olarak da kullanılmaktadır. Cam asfalta %30 civarında geri dönüşmüş cam katılmaktadır. Cam, sonsuz bir döngü içinde geri dönüştürülebilir, yapısında bozulma olmaz.</a:t>
            </a:r>
          </a:p>
          <a:p>
            <a:pPr eaLnBrk="1" hangingPunct="1"/>
            <a:endParaRPr lang="tr-TR" sz="1000" b="1" smtClean="0"/>
          </a:p>
          <a:p>
            <a:pPr eaLnBrk="1" hangingPunct="1">
              <a:lnSpc>
                <a:spcPct val="80000"/>
              </a:lnSpc>
              <a:buFontTx/>
              <a:buNone/>
            </a:pPr>
            <a:r>
              <a:rPr lang="tr-TR" b="1" i="1" smtClean="0"/>
              <a:t>	</a:t>
            </a:r>
            <a:r>
              <a:rPr lang="tr-TR" b="1" i="1" u="sng" smtClean="0"/>
              <a:t>Camın Geri Kazanımıyla Sağlanan Tasarruf</a:t>
            </a:r>
            <a:r>
              <a:rPr lang="tr-TR" b="1" smtClean="0"/>
              <a:t> </a:t>
            </a:r>
            <a:endParaRPr lang="tr-TR" smtClean="0"/>
          </a:p>
          <a:p>
            <a:pPr eaLnBrk="1" hangingPunct="1">
              <a:lnSpc>
                <a:spcPct val="80000"/>
              </a:lnSpc>
              <a:buFontTx/>
              <a:buNone/>
            </a:pPr>
            <a:r>
              <a:rPr lang="tr-TR" smtClean="0"/>
              <a:t>	• Enerji tüketiminde %25 azalma</a:t>
            </a:r>
          </a:p>
          <a:p>
            <a:pPr eaLnBrk="1" hangingPunct="1">
              <a:lnSpc>
                <a:spcPct val="80000"/>
              </a:lnSpc>
              <a:buFontTx/>
              <a:buNone/>
            </a:pPr>
            <a:r>
              <a:rPr lang="tr-TR" smtClean="0"/>
              <a:t>	• Hava Kirliliğinde %20 azalma</a:t>
            </a:r>
          </a:p>
          <a:p>
            <a:pPr eaLnBrk="1" hangingPunct="1">
              <a:lnSpc>
                <a:spcPct val="80000"/>
              </a:lnSpc>
              <a:buFontTx/>
              <a:buNone/>
            </a:pPr>
            <a:r>
              <a:rPr lang="tr-TR" smtClean="0"/>
              <a:t>	• Maden atığında %80 azalma</a:t>
            </a:r>
          </a:p>
          <a:p>
            <a:pPr eaLnBrk="1" hangingPunct="1">
              <a:lnSpc>
                <a:spcPct val="80000"/>
              </a:lnSpc>
              <a:buFontTx/>
              <a:buNone/>
            </a:pPr>
            <a:r>
              <a:rPr lang="tr-TR" smtClean="0"/>
              <a:t>	• Su Tüketiminde %50 azalma</a:t>
            </a:r>
          </a:p>
          <a:p>
            <a:pPr eaLnBrk="1" hangingPunct="1">
              <a:lnSpc>
                <a:spcPct val="80000"/>
              </a:lnSpc>
              <a:buFontTx/>
              <a:buNone/>
            </a:pPr>
            <a:r>
              <a:rPr lang="tr-TR" smtClean="0"/>
              <a:t>	• Korunan doğal kaynaklar: kum, soda, kireç </a:t>
            </a:r>
          </a:p>
          <a:p>
            <a:pPr eaLnBrk="1" hangingPunct="1"/>
            <a:endParaRPr lang="tr-TR" b="1" smtClean="0"/>
          </a:p>
          <a:p>
            <a:pPr eaLnBrk="1" hangingPunct="1"/>
            <a:endParaRPr lang="tr-TR" smtClean="0"/>
          </a:p>
        </p:txBody>
      </p:sp>
      <p:sp>
        <p:nvSpPr>
          <p:cNvPr id="187395" name="2 Slayt Numarası Yer Tutucusu"/>
          <p:cNvSpPr>
            <a:spLocks noGrp="1"/>
          </p:cNvSpPr>
          <p:nvPr>
            <p:ph type="sldNum" sz="quarter" idx="12"/>
          </p:nvPr>
        </p:nvSpPr>
        <p:spPr>
          <a:noFill/>
        </p:spPr>
        <p:txBody>
          <a:bodyPr/>
          <a:lstStyle/>
          <a:p>
            <a:fld id="{A8790468-A276-4CE2-AE72-5340A0643595}" type="slidenum">
              <a:rPr lang="tr-TR" smtClean="0">
                <a:latin typeface="Arial" charset="0"/>
              </a:rPr>
              <a:pPr/>
              <a:t>133</a:t>
            </a:fld>
            <a:endParaRPr lang="tr-TR" smtClean="0">
              <a:latin typeface="Arial"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2 İçerik Yer Tutucusu"/>
          <p:cNvSpPr>
            <a:spLocks noGrp="1"/>
          </p:cNvSpPr>
          <p:nvPr>
            <p:ph idx="4294967295"/>
          </p:nvPr>
        </p:nvSpPr>
        <p:spPr/>
        <p:txBody>
          <a:bodyPr/>
          <a:lstStyle/>
          <a:p>
            <a:pPr eaLnBrk="1" hangingPunct="1">
              <a:lnSpc>
                <a:spcPct val="80000"/>
              </a:lnSpc>
              <a:buFontTx/>
              <a:buNone/>
            </a:pPr>
            <a:r>
              <a:rPr lang="tr-TR" b="1" smtClean="0"/>
              <a:t>	</a:t>
            </a:r>
            <a:r>
              <a:rPr lang="tr-TR" b="1" smtClean="0">
                <a:solidFill>
                  <a:srgbClr val="CC0000"/>
                </a:solidFill>
              </a:rPr>
              <a:t>Piller:</a:t>
            </a:r>
            <a:r>
              <a:rPr lang="tr-TR" b="1" smtClean="0"/>
              <a:t> Atık piller; kağıt, metal ve cam gibi atıklara göre daha az hacme sahip olmalarına rağmen, onlardan binlerce kat fazla doğal yaşama ve insanlığa zararlı ağır metaller içerirler. Atık haldeki piller ayrı bir yerde (naylon torba, kutu, kavanoz, vs.) biriktirilerek atık pil toplama kutularına atılmalı veya satın alındığı yere geri götürülmelidir. Atık piller uzun süre muhafaza edilmemelidir. </a:t>
            </a:r>
          </a:p>
          <a:p>
            <a:pPr eaLnBrk="1" hangingPunct="1">
              <a:lnSpc>
                <a:spcPct val="80000"/>
              </a:lnSpc>
              <a:buFontTx/>
              <a:buNone/>
            </a:pPr>
            <a:r>
              <a:rPr lang="tr-TR" b="1" smtClean="0"/>
              <a:t>  </a:t>
            </a:r>
          </a:p>
        </p:txBody>
      </p:sp>
      <p:sp>
        <p:nvSpPr>
          <p:cNvPr id="188419" name="2 Slayt Numarası Yer Tutucusu"/>
          <p:cNvSpPr>
            <a:spLocks noGrp="1"/>
          </p:cNvSpPr>
          <p:nvPr>
            <p:ph type="sldNum" sz="quarter" idx="12"/>
          </p:nvPr>
        </p:nvSpPr>
        <p:spPr>
          <a:noFill/>
        </p:spPr>
        <p:txBody>
          <a:bodyPr/>
          <a:lstStyle/>
          <a:p>
            <a:fld id="{58FA447B-4179-4139-870B-3078DCA125F4}" type="slidenum">
              <a:rPr lang="tr-TR" smtClean="0">
                <a:latin typeface="Arial" charset="0"/>
              </a:rPr>
              <a:pPr/>
              <a:t>134</a:t>
            </a:fld>
            <a:endParaRPr lang="tr-TR" smtClean="0">
              <a:latin typeface="Arial"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p:cNvSpPr>
          <p:nvPr>
            <p:ph type="body" idx="4294967295"/>
          </p:nvPr>
        </p:nvSpPr>
        <p:spPr>
          <a:xfrm>
            <a:off x="468313" y="549275"/>
            <a:ext cx="8229600" cy="4525963"/>
          </a:xfrm>
        </p:spPr>
        <p:txBody>
          <a:bodyPr>
            <a:normAutofit fontScale="92500" lnSpcReduction="10000"/>
          </a:bodyPr>
          <a:lstStyle/>
          <a:p>
            <a:pPr eaLnBrk="1" hangingPunct="1">
              <a:buFontTx/>
              <a:buNone/>
            </a:pPr>
            <a:r>
              <a:rPr lang="tr-TR" b="1" smtClean="0">
                <a:solidFill>
                  <a:srgbClr val="CC0000"/>
                </a:solidFill>
              </a:rPr>
              <a:t>	Aküler:</a:t>
            </a:r>
            <a:r>
              <a:rPr lang="tr-TR" b="1" smtClean="0"/>
              <a:t> Atık akümülatörleri değiştirirken eskisini, akümülatör ürünlerinin dağıtım ve satışını yapan işletmeler ve araç bakım-onarım yerlerini işletenlerin oluşturduğu geçici depolama yerlerine ücretsiz teslim edilebilir. Sanayi kuruluşlarının araçları ile güç kaynakları ve trafolarda kullanılan akümülatörlerin, atık haline geldikten sonra üreticisine teslim edilene kadar fabrika sahası içinde sızdırmaz bir zeminde doksan günden fazla bekletilmemsi gereklidir.</a:t>
            </a:r>
          </a:p>
        </p:txBody>
      </p:sp>
      <p:sp>
        <p:nvSpPr>
          <p:cNvPr id="189443" name="2 Slayt Numarası Yer Tutucusu"/>
          <p:cNvSpPr>
            <a:spLocks noGrp="1"/>
          </p:cNvSpPr>
          <p:nvPr>
            <p:ph type="sldNum" sz="quarter" idx="12"/>
          </p:nvPr>
        </p:nvSpPr>
        <p:spPr>
          <a:noFill/>
        </p:spPr>
        <p:txBody>
          <a:bodyPr/>
          <a:lstStyle/>
          <a:p>
            <a:fld id="{38ABFEBF-298E-4F56-A446-738564C2E5B2}" type="slidenum">
              <a:rPr lang="tr-TR" smtClean="0">
                <a:latin typeface="Arial" charset="0"/>
              </a:rPr>
              <a:pPr/>
              <a:t>135</a:t>
            </a:fld>
            <a:endParaRPr lang="tr-TR" smtClean="0">
              <a:latin typeface="Arial"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p:cNvSpPr>
          <p:nvPr>
            <p:ph type="body" idx="4294967295"/>
          </p:nvPr>
        </p:nvSpPr>
        <p:spPr>
          <a:xfrm>
            <a:off x="179388" y="333375"/>
            <a:ext cx="8964612" cy="4525963"/>
          </a:xfrm>
        </p:spPr>
        <p:txBody>
          <a:bodyPr>
            <a:normAutofit lnSpcReduction="10000"/>
          </a:bodyPr>
          <a:lstStyle/>
          <a:p>
            <a:pPr eaLnBrk="1" hangingPunct="1">
              <a:lnSpc>
                <a:spcPct val="80000"/>
              </a:lnSpc>
              <a:buFontTx/>
              <a:buNone/>
            </a:pPr>
            <a:r>
              <a:rPr lang="tr-TR" b="1" smtClean="0">
                <a:solidFill>
                  <a:srgbClr val="CC0000"/>
                </a:solidFill>
              </a:rPr>
              <a:t>	Röntgen Sularından Gümüş Geri Dönüşümü:</a:t>
            </a:r>
            <a:r>
              <a:rPr lang="tr-TR" b="1" smtClean="0"/>
              <a:t> Hastanelerde kullanılan röntgen makinelerinden çıkan röntgen suları, matbaalardan, fotoğrafçılardan kaynaklı atık fotoğrafik banyo suları (röntgen suları), röntgen ve matbaa filmlerinden gümüş geri kazanımı mümkündür. Bu işyerlerinden yıllardır büyük miktarlarda kanalizasyon sularına karıştırılan ve atık olarak değerlendirilen bu sular, son yılarda Çevre Ve Orman Bakanlığı’ndan lisans almış firmalar tarafından toplanmaktadır. </a:t>
            </a:r>
          </a:p>
          <a:p>
            <a:pPr eaLnBrk="1" hangingPunct="1">
              <a:lnSpc>
                <a:spcPct val="80000"/>
              </a:lnSpc>
              <a:buFontTx/>
              <a:buNone/>
            </a:pPr>
            <a:r>
              <a:rPr lang="tr-TR" b="1" smtClean="0"/>
              <a:t>	</a:t>
            </a:r>
          </a:p>
        </p:txBody>
      </p:sp>
      <p:sp>
        <p:nvSpPr>
          <p:cNvPr id="190467" name="2 Slayt Numarası Yer Tutucusu"/>
          <p:cNvSpPr>
            <a:spLocks noGrp="1"/>
          </p:cNvSpPr>
          <p:nvPr>
            <p:ph type="sldNum" sz="quarter" idx="12"/>
          </p:nvPr>
        </p:nvSpPr>
        <p:spPr>
          <a:noFill/>
        </p:spPr>
        <p:txBody>
          <a:bodyPr/>
          <a:lstStyle/>
          <a:p>
            <a:fld id="{83D1C2F6-3B22-4976-AB7F-15A132840260}" type="slidenum">
              <a:rPr lang="tr-TR" smtClean="0">
                <a:latin typeface="Arial" charset="0"/>
              </a:rPr>
              <a:pPr/>
              <a:t>136</a:t>
            </a:fld>
            <a:endParaRPr lang="tr-TR" smtClean="0">
              <a:latin typeface="Arial"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p:cNvSpPr>
          <p:nvPr>
            <p:ph type="body" idx="4294967295"/>
          </p:nvPr>
        </p:nvSpPr>
        <p:spPr>
          <a:xfrm>
            <a:off x="457200" y="404813"/>
            <a:ext cx="8229600" cy="4525962"/>
          </a:xfrm>
        </p:spPr>
        <p:txBody>
          <a:bodyPr>
            <a:normAutofit lnSpcReduction="10000"/>
          </a:bodyPr>
          <a:lstStyle/>
          <a:p>
            <a:pPr eaLnBrk="1" hangingPunct="1">
              <a:lnSpc>
                <a:spcPct val="80000"/>
              </a:lnSpc>
              <a:buFontTx/>
              <a:buNone/>
            </a:pPr>
            <a:r>
              <a:rPr lang="tr-TR" b="1" smtClean="0"/>
              <a:t>	Bu işyerlerindeki çevreye duyarlı yöneticilerin duyarlılıkları ve çevre denetimi görevi yapan denetmenlerin telkinleriyle doğaya atılan bu sular lisanslı firmalara tarafından toplanarak gümüş kazanılması sağlanmaktadır. </a:t>
            </a:r>
          </a:p>
          <a:p>
            <a:pPr eaLnBrk="1" hangingPunct="1">
              <a:lnSpc>
                <a:spcPct val="80000"/>
              </a:lnSpc>
              <a:buFontTx/>
              <a:buNone/>
            </a:pPr>
            <a:r>
              <a:rPr lang="tr-TR" b="1" smtClean="0"/>
              <a:t>	Bu dönüşü gerçekleştiren işletmeler atık sulardan ülkemizin kar etmesini sağlamaktadırlar.  </a:t>
            </a:r>
          </a:p>
          <a:p>
            <a:pPr eaLnBrk="1" hangingPunct="1">
              <a:lnSpc>
                <a:spcPct val="80000"/>
              </a:lnSpc>
              <a:buFontTx/>
              <a:buNone/>
            </a:pPr>
            <a:r>
              <a:rPr lang="tr-TR" b="1" smtClean="0"/>
              <a:t>	Bu atık suların ve atık malzemelerin lisansı olmayan işletmelere verilmemesi gerekmektedir.</a:t>
            </a:r>
          </a:p>
          <a:p>
            <a:pPr eaLnBrk="1" hangingPunct="1"/>
            <a:endParaRPr lang="tr-TR" b="1" smtClean="0"/>
          </a:p>
        </p:txBody>
      </p:sp>
      <p:sp>
        <p:nvSpPr>
          <p:cNvPr id="191491" name="2 Slayt Numarası Yer Tutucusu"/>
          <p:cNvSpPr>
            <a:spLocks noGrp="1"/>
          </p:cNvSpPr>
          <p:nvPr>
            <p:ph type="sldNum" sz="quarter" idx="12"/>
          </p:nvPr>
        </p:nvSpPr>
        <p:spPr>
          <a:noFill/>
        </p:spPr>
        <p:txBody>
          <a:bodyPr/>
          <a:lstStyle/>
          <a:p>
            <a:fld id="{A1EA91F9-631A-476C-AA59-05837DFFF583}" type="slidenum">
              <a:rPr lang="tr-TR" smtClean="0">
                <a:latin typeface="Arial" charset="0"/>
              </a:rPr>
              <a:pPr/>
              <a:t>137</a:t>
            </a:fld>
            <a:endParaRPr lang="tr-TR" smtClean="0">
              <a:latin typeface="Arial"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2 İçerik Yer Tutucusu"/>
          <p:cNvSpPr>
            <a:spLocks noGrp="1"/>
          </p:cNvSpPr>
          <p:nvPr>
            <p:ph idx="4294967295"/>
          </p:nvPr>
        </p:nvSpPr>
        <p:spPr>
          <a:xfrm>
            <a:off x="0" y="271463"/>
            <a:ext cx="9144000" cy="4525962"/>
          </a:xfrm>
        </p:spPr>
        <p:txBody>
          <a:bodyPr>
            <a:normAutofit fontScale="92500" lnSpcReduction="20000"/>
          </a:bodyPr>
          <a:lstStyle/>
          <a:p>
            <a:pPr algn="ctr" eaLnBrk="1" hangingPunct="1">
              <a:lnSpc>
                <a:spcPct val="80000"/>
              </a:lnSpc>
              <a:buFontTx/>
              <a:buNone/>
            </a:pPr>
            <a:r>
              <a:rPr lang="tr-TR" b="1" smtClean="0"/>
              <a:t>	</a:t>
            </a:r>
            <a:r>
              <a:rPr lang="tr-TR" sz="3600" b="1" smtClean="0">
                <a:solidFill>
                  <a:srgbClr val="CC0000"/>
                </a:solidFill>
              </a:rPr>
              <a:t>ÇEVRECİ ÜRÜNLER</a:t>
            </a:r>
          </a:p>
          <a:p>
            <a:pPr eaLnBrk="1" hangingPunct="1">
              <a:lnSpc>
                <a:spcPct val="80000"/>
              </a:lnSpc>
              <a:buFontTx/>
              <a:buNone/>
            </a:pPr>
            <a:r>
              <a:rPr lang="tr-TR" b="1" smtClean="0"/>
              <a:t>	Endüstri genellikle çevresel sorunların başlıca kaynağı olarak sunulmakla beraber, endüstri kuruluşları da çevreye duyarlılık konusunda ilerleme kaydetmektedirler. </a:t>
            </a:r>
          </a:p>
          <a:p>
            <a:pPr eaLnBrk="1" hangingPunct="1">
              <a:lnSpc>
                <a:spcPct val="80000"/>
              </a:lnSpc>
              <a:buFontTx/>
              <a:buNone/>
            </a:pPr>
            <a:r>
              <a:rPr lang="tr-TR" b="1" smtClean="0"/>
              <a:t>	Bu durum kısmen endüstrinin çevresel düzenlemenin ilk hedefi olmasından kaynaklanmaktadır. Ayrıca milyonlarca kişiyi yaşam tarzlarını ve alışkanlıklarını değiştirmeye ikna etmektense birkaç bin şirketi değişiklik yapmaya zorlamak daha kolaydır. Üçüncü bir faktör ise ağır sanayinin bırakılması eğilimindeki artıştır.</a:t>
            </a:r>
          </a:p>
          <a:p>
            <a:pPr eaLnBrk="1" hangingPunct="1">
              <a:lnSpc>
                <a:spcPct val="80000"/>
              </a:lnSpc>
              <a:buFontTx/>
              <a:buNone/>
            </a:pPr>
            <a:r>
              <a:rPr lang="tr-TR" b="1" smtClean="0"/>
              <a:t> </a:t>
            </a:r>
          </a:p>
          <a:p>
            <a:pPr eaLnBrk="1" hangingPunct="1">
              <a:lnSpc>
                <a:spcPct val="80000"/>
              </a:lnSpc>
              <a:buFontTx/>
              <a:buNone/>
            </a:pPr>
            <a:r>
              <a:rPr lang="tr-TR" b="1" smtClean="0"/>
              <a:t>	</a:t>
            </a:r>
          </a:p>
        </p:txBody>
      </p:sp>
      <p:sp>
        <p:nvSpPr>
          <p:cNvPr id="192515" name="2 Slayt Numarası Yer Tutucusu"/>
          <p:cNvSpPr>
            <a:spLocks noGrp="1"/>
          </p:cNvSpPr>
          <p:nvPr>
            <p:ph type="sldNum" sz="quarter" idx="12"/>
          </p:nvPr>
        </p:nvSpPr>
        <p:spPr>
          <a:noFill/>
        </p:spPr>
        <p:txBody>
          <a:bodyPr/>
          <a:lstStyle/>
          <a:p>
            <a:fld id="{1CDDDA0C-7940-4142-A806-7B5AE47E751D}" type="slidenum">
              <a:rPr lang="tr-TR" smtClean="0">
                <a:latin typeface="Arial" charset="0"/>
              </a:rPr>
              <a:pPr/>
              <a:t>138</a:t>
            </a:fld>
            <a:endParaRPr lang="tr-TR" smtClean="0">
              <a:latin typeface="Arial"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2 İçerik Yer Tutucusu"/>
          <p:cNvSpPr>
            <a:spLocks noGrp="1"/>
          </p:cNvSpPr>
          <p:nvPr>
            <p:ph idx="4294967295"/>
          </p:nvPr>
        </p:nvSpPr>
        <p:spPr>
          <a:xfrm>
            <a:off x="0" y="260350"/>
            <a:ext cx="8937625" cy="4525963"/>
          </a:xfrm>
        </p:spPr>
        <p:txBody>
          <a:bodyPr>
            <a:normAutofit fontScale="92500" lnSpcReduction="10000"/>
          </a:bodyPr>
          <a:lstStyle/>
          <a:p>
            <a:pPr eaLnBrk="1" hangingPunct="1">
              <a:lnSpc>
                <a:spcPct val="80000"/>
              </a:lnSpc>
              <a:buFontTx/>
              <a:buNone/>
            </a:pPr>
            <a:r>
              <a:rPr lang="tr-TR" b="1" smtClean="0"/>
              <a:t>	Giderek daha çok sayıda televizyon, masaüstü ve dizüstü bilgisayar, cep telefonu, müzik seti ve mutfak aletleri alıyoruz ve bunları giderek daha sık olarak yenileriyle değiştiriyoruz. </a:t>
            </a:r>
          </a:p>
          <a:p>
            <a:pPr eaLnBrk="1" hangingPunct="1">
              <a:lnSpc>
                <a:spcPct val="80000"/>
              </a:lnSpc>
              <a:buFontTx/>
              <a:buNone/>
            </a:pPr>
            <a:endParaRPr lang="tr-TR" sz="1600" b="1" smtClean="0"/>
          </a:p>
          <a:p>
            <a:pPr eaLnBrk="1" hangingPunct="1">
              <a:lnSpc>
                <a:spcPct val="80000"/>
              </a:lnSpc>
              <a:buFontTx/>
              <a:buNone/>
            </a:pPr>
            <a:r>
              <a:rPr lang="tr-TR" b="1" smtClean="0"/>
              <a:t>	Örneğin Avrupa'da kullanılan elektriğin % 30 yakını hanelerde kullanılmaktadır. Ayrıca daha az kişi için daha büyük evler yaparken, evlerimizde de daha fazla enerji harcıyoruz.</a:t>
            </a:r>
          </a:p>
          <a:p>
            <a:pPr eaLnBrk="1" hangingPunct="1">
              <a:lnSpc>
                <a:spcPct val="80000"/>
              </a:lnSpc>
              <a:buFontTx/>
              <a:buNone/>
            </a:pPr>
            <a:endParaRPr lang="tr-TR" sz="1600" b="1" smtClean="0"/>
          </a:p>
          <a:p>
            <a:pPr eaLnBrk="1" hangingPunct="1">
              <a:buFontTx/>
              <a:buNone/>
            </a:pPr>
            <a:r>
              <a:rPr lang="tr-TR" b="1" smtClean="0"/>
              <a:t>	Kısıtlı enerji kaynakları ve küresel ısınma tehdidini göz önünde bulunduran birçok şirket ve kuruluş yalnızca çevreci ürünler tasarlamaktadır.</a:t>
            </a:r>
          </a:p>
          <a:p>
            <a:pPr eaLnBrk="1" hangingPunct="1"/>
            <a:endParaRPr lang="tr-TR" b="1" smtClean="0"/>
          </a:p>
        </p:txBody>
      </p:sp>
      <p:sp>
        <p:nvSpPr>
          <p:cNvPr id="193539" name="2 Slayt Numarası Yer Tutucusu"/>
          <p:cNvSpPr>
            <a:spLocks noGrp="1"/>
          </p:cNvSpPr>
          <p:nvPr>
            <p:ph type="sldNum" sz="quarter" idx="12"/>
          </p:nvPr>
        </p:nvSpPr>
        <p:spPr>
          <a:noFill/>
        </p:spPr>
        <p:txBody>
          <a:bodyPr/>
          <a:lstStyle/>
          <a:p>
            <a:fld id="{8B11B1EC-921F-4160-B79C-A1398DAA8A12}" type="slidenum">
              <a:rPr lang="tr-TR" smtClean="0">
                <a:latin typeface="Arial" charset="0"/>
              </a:rPr>
              <a:pPr/>
              <a:t>139</a:t>
            </a:fld>
            <a:endParaRPr lang="tr-TR"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8313" y="642938"/>
            <a:ext cx="8229600" cy="1143000"/>
          </a:xfrm>
        </p:spPr>
        <p:txBody>
          <a:bodyPr/>
          <a:lstStyle/>
          <a:p>
            <a:pPr eaLnBrk="1" hangingPunct="1">
              <a:defRPr/>
            </a:pPr>
            <a:r>
              <a:rPr lang="tr-TR" dirty="0" smtClean="0">
                <a:solidFill>
                  <a:srgbClr val="C00000"/>
                </a:solidFill>
                <a:effectLst>
                  <a:outerShdw blurRad="38100" dist="38100" dir="2700000" algn="tl">
                    <a:srgbClr val="000000">
                      <a:alpha val="43137"/>
                    </a:srgbClr>
                  </a:outerShdw>
                </a:effectLst>
                <a:cs typeface="Times New Roman" pitchFamily="18" charset="0"/>
              </a:rPr>
              <a:t>Biyolojik etkenler</a:t>
            </a:r>
            <a:r>
              <a:rPr lang="tr-TR"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 </a:t>
            </a:r>
          </a:p>
        </p:txBody>
      </p:sp>
      <p:sp>
        <p:nvSpPr>
          <p:cNvPr id="71683" name="Rectangle 3"/>
          <p:cNvSpPr>
            <a:spLocks noGrp="1" noChangeArrowheads="1"/>
          </p:cNvSpPr>
          <p:nvPr>
            <p:ph type="body" idx="1"/>
          </p:nvPr>
        </p:nvSpPr>
        <p:spPr>
          <a:xfrm>
            <a:off x="395288" y="1412875"/>
            <a:ext cx="8229600" cy="4530725"/>
          </a:xfrm>
        </p:spPr>
        <p:txBody>
          <a:bodyPr/>
          <a:lstStyle/>
          <a:p>
            <a:pPr eaLnBrk="1" hangingPunct="1">
              <a:buFont typeface="Wingdings" pitchFamily="2" charset="2"/>
              <a:buNone/>
              <a:defRPr/>
            </a:pPr>
            <a:r>
              <a:rPr lang="tr-TR" smtClean="0">
                <a:latin typeface="Comic Sans MS" pitchFamily="66" charset="0"/>
                <a:cs typeface="Times New Roman" pitchFamily="18" charset="0"/>
              </a:rPr>
              <a:t>  </a:t>
            </a:r>
          </a:p>
          <a:p>
            <a:pPr eaLnBrk="1" hangingPunct="1">
              <a:buFont typeface="Wingdings" pitchFamily="2" charset="2"/>
              <a:buNone/>
              <a:defRPr/>
            </a:pPr>
            <a:r>
              <a:rPr lang="tr-TR" smtClean="0">
                <a:latin typeface="Comic Sans MS" pitchFamily="66" charset="0"/>
                <a:cs typeface="Times New Roman" pitchFamily="18" charset="0"/>
              </a:rPr>
              <a:t>   </a:t>
            </a:r>
            <a:r>
              <a:rPr lang="tr-TR" smtClean="0">
                <a:cs typeface="Times New Roman" pitchFamily="18" charset="0"/>
              </a:rPr>
              <a:t>Mikroorganizmalar, asalaklar, mantarlar ve diğer etkenler biyolojik etkenleri oluşturur. Bunlar canlı vücudunda hastalık yapabilirler. </a:t>
            </a:r>
          </a:p>
          <a:p>
            <a:pPr eaLnBrk="1" hangingPunct="1">
              <a:buFont typeface="Wingdings" pitchFamily="2" charset="2"/>
              <a:buNone/>
              <a:defRPr/>
            </a:pPr>
            <a:endParaRPr lang="tr-TR" smtClean="0"/>
          </a:p>
        </p:txBody>
      </p:sp>
      <p:pic>
        <p:nvPicPr>
          <p:cNvPr id="16388" name="Picture 24" descr="bilim_mikrop_res2"/>
          <p:cNvPicPr>
            <a:picLocks noChangeAspect="1" noChangeArrowheads="1"/>
          </p:cNvPicPr>
          <p:nvPr/>
        </p:nvPicPr>
        <p:blipFill>
          <a:blip r:embed="rId3" cstate="print"/>
          <a:srcRect/>
          <a:stretch>
            <a:fillRect/>
          </a:stretch>
        </p:blipFill>
        <p:spPr bwMode="auto">
          <a:xfrm>
            <a:off x="2195513" y="4149725"/>
            <a:ext cx="4686300" cy="13716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2 İçerik Yer Tutucusu"/>
          <p:cNvSpPr>
            <a:spLocks noGrp="1"/>
          </p:cNvSpPr>
          <p:nvPr>
            <p:ph idx="4294967295"/>
          </p:nvPr>
        </p:nvSpPr>
        <p:spPr>
          <a:xfrm>
            <a:off x="0" y="188913"/>
            <a:ext cx="8964613" cy="4525962"/>
          </a:xfrm>
        </p:spPr>
        <p:txBody>
          <a:bodyPr/>
          <a:lstStyle/>
          <a:p>
            <a:pPr eaLnBrk="1" hangingPunct="1">
              <a:lnSpc>
                <a:spcPct val="80000"/>
              </a:lnSpc>
              <a:buFontTx/>
              <a:buNone/>
            </a:pPr>
            <a:r>
              <a:rPr lang="tr-TR" b="1" smtClean="0"/>
              <a:t>	</a:t>
            </a:r>
            <a:r>
              <a:rPr lang="tr-TR" b="1" smtClean="0">
                <a:solidFill>
                  <a:srgbClr val="CC0000"/>
                </a:solidFill>
              </a:rPr>
              <a:t>Hibrid Otomobiller</a:t>
            </a:r>
          </a:p>
          <a:p>
            <a:pPr eaLnBrk="1" hangingPunct="1">
              <a:lnSpc>
                <a:spcPct val="80000"/>
              </a:lnSpc>
              <a:buFontTx/>
              <a:buNone/>
            </a:pPr>
            <a:r>
              <a:rPr lang="tr-TR" b="1" smtClean="0"/>
              <a:t>	Hem yakıt hem de elektrik enerjisinden faydalanarak hareket eden bu otomobiller daha az yakıt tüketmektedir. </a:t>
            </a:r>
          </a:p>
          <a:p>
            <a:pPr eaLnBrk="1" hangingPunct="1">
              <a:lnSpc>
                <a:spcPct val="80000"/>
              </a:lnSpc>
              <a:buFontTx/>
              <a:buNone/>
            </a:pPr>
            <a:r>
              <a:rPr lang="tr-TR" b="1" smtClean="0"/>
              <a:t>	İlk seri üretim hibrit otomobil Toyota tarafından Pirius modeliyle başlatılmıştır. Bu başlangıç, birçok üreticinin de çalışmalarını hızlandırdı ve hibrid teknolojisi tüm dünyada yayılmaya başladı. </a:t>
            </a:r>
          </a:p>
        </p:txBody>
      </p:sp>
      <p:pic>
        <p:nvPicPr>
          <p:cNvPr id="194563" name="Picture 2"/>
          <p:cNvPicPr>
            <a:picLocks noChangeAspect="1" noChangeArrowheads="1"/>
          </p:cNvPicPr>
          <p:nvPr/>
        </p:nvPicPr>
        <p:blipFill>
          <a:blip r:embed="rId2" cstate="print"/>
          <a:srcRect b="9218"/>
          <a:stretch>
            <a:fillRect/>
          </a:stretch>
        </p:blipFill>
        <p:spPr bwMode="auto">
          <a:xfrm>
            <a:off x="3241675" y="3644900"/>
            <a:ext cx="5651500" cy="2819400"/>
          </a:xfrm>
          <a:prstGeom prst="rect">
            <a:avLst/>
          </a:prstGeom>
          <a:noFill/>
          <a:ln w="9525">
            <a:noFill/>
            <a:miter lim="800000"/>
            <a:headEnd/>
            <a:tailEnd/>
          </a:ln>
        </p:spPr>
      </p:pic>
      <p:sp>
        <p:nvSpPr>
          <p:cNvPr id="194564" name="Text Box 4"/>
          <p:cNvSpPr txBox="1">
            <a:spLocks noChangeArrowheads="1"/>
          </p:cNvSpPr>
          <p:nvPr/>
        </p:nvSpPr>
        <p:spPr bwMode="auto">
          <a:xfrm>
            <a:off x="323850" y="3881438"/>
            <a:ext cx="3024188" cy="1800225"/>
          </a:xfrm>
          <a:prstGeom prst="rect">
            <a:avLst/>
          </a:prstGeom>
          <a:noFill/>
          <a:ln w="9525">
            <a:noFill/>
            <a:miter lim="800000"/>
            <a:headEnd/>
            <a:tailEnd/>
          </a:ln>
        </p:spPr>
        <p:txBody>
          <a:bodyPr>
            <a:spAutoFit/>
          </a:bodyPr>
          <a:lstStyle/>
          <a:p>
            <a:r>
              <a:rPr lang="tr-TR" sz="2800" b="1">
                <a:latin typeface="Calibri" pitchFamily="34" charset="0"/>
                <a:cs typeface="Arial" charset="0"/>
              </a:rPr>
              <a:t>Birçok ülkede hibrid otomobiller için vergi indirimi uygulanmaktadır.</a:t>
            </a:r>
          </a:p>
        </p:txBody>
      </p:sp>
      <p:sp>
        <p:nvSpPr>
          <p:cNvPr id="194565" name="4 Slayt Numarası Yer Tutucusu"/>
          <p:cNvSpPr>
            <a:spLocks noGrp="1"/>
          </p:cNvSpPr>
          <p:nvPr>
            <p:ph type="sldNum" sz="quarter" idx="12"/>
          </p:nvPr>
        </p:nvSpPr>
        <p:spPr>
          <a:noFill/>
        </p:spPr>
        <p:txBody>
          <a:bodyPr/>
          <a:lstStyle/>
          <a:p>
            <a:fld id="{1F6AE534-F8C3-4C81-A538-5C2DAABF4342}" type="slidenum">
              <a:rPr lang="tr-TR" smtClean="0">
                <a:latin typeface="Arial" charset="0"/>
              </a:rPr>
              <a:pPr/>
              <a:t>140</a:t>
            </a:fld>
            <a:endParaRPr lang="tr-TR" smtClean="0">
              <a:latin typeface="Arial"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p:cNvSpPr>
          <p:nvPr>
            <p:ph type="title" idx="4294967295"/>
          </p:nvPr>
        </p:nvSpPr>
        <p:spPr>
          <a:xfrm>
            <a:off x="457200" y="274638"/>
            <a:ext cx="8229600" cy="706437"/>
          </a:xfrm>
        </p:spPr>
        <p:txBody>
          <a:bodyPr/>
          <a:lstStyle/>
          <a:p>
            <a:pPr algn="l" eaLnBrk="1" hangingPunct="1"/>
            <a:r>
              <a:rPr lang="tr-TR" sz="4000" b="1" smtClean="0">
                <a:solidFill>
                  <a:srgbClr val="CC0000"/>
                </a:solidFill>
              </a:rPr>
              <a:t>Elektrikli araçlar</a:t>
            </a:r>
          </a:p>
        </p:txBody>
      </p:sp>
      <p:sp>
        <p:nvSpPr>
          <p:cNvPr id="195587" name="Rectangle 3"/>
          <p:cNvSpPr>
            <a:spLocks noGrp="1"/>
          </p:cNvSpPr>
          <p:nvPr>
            <p:ph type="body" idx="4294967295"/>
          </p:nvPr>
        </p:nvSpPr>
        <p:spPr>
          <a:xfrm>
            <a:off x="250825" y="981075"/>
            <a:ext cx="8569325" cy="4525963"/>
          </a:xfrm>
        </p:spPr>
        <p:txBody>
          <a:bodyPr>
            <a:normAutofit fontScale="92500" lnSpcReduction="10000"/>
          </a:bodyPr>
          <a:lstStyle/>
          <a:p>
            <a:pPr eaLnBrk="1" hangingPunct="1">
              <a:buFontTx/>
              <a:buNone/>
            </a:pPr>
            <a:r>
              <a:rPr lang="tr-TR" b="1" smtClean="0"/>
              <a:t>	Son yıllarda elektrik makinaları ve enerji depolama sistem teknolojilerindeki gelişmelere bağlı olarak elektrikli taşıt teknolojisinde de ilerlemeler sağlanmıştır. Elektrik motorlu taşıtların en büyük avantajı egzos emisyonunun ve gürültüsünün olmamasıdır.</a:t>
            </a:r>
          </a:p>
          <a:p>
            <a:pPr eaLnBrk="1" hangingPunct="1">
              <a:buFontTx/>
              <a:buNone/>
            </a:pPr>
            <a:r>
              <a:rPr lang="tr-TR" b="1" smtClean="0"/>
              <a:t>	 Elektrikli araçların başlıca dezavantajları ağır olması ve menzilinin kısa olmasıdır fakat son yıllarda ağırlıkları ciddi oranda azaltılmıştır ve menzilleri de arttırılmıştır.</a:t>
            </a:r>
          </a:p>
        </p:txBody>
      </p:sp>
      <p:sp>
        <p:nvSpPr>
          <p:cNvPr id="195588" name="3 Slayt Numarası Yer Tutucusu"/>
          <p:cNvSpPr>
            <a:spLocks noGrp="1"/>
          </p:cNvSpPr>
          <p:nvPr>
            <p:ph type="sldNum" sz="quarter" idx="12"/>
          </p:nvPr>
        </p:nvSpPr>
        <p:spPr>
          <a:noFill/>
        </p:spPr>
        <p:txBody>
          <a:bodyPr/>
          <a:lstStyle/>
          <a:p>
            <a:fld id="{77830192-4524-41F9-B9CA-FDC629F76E0A}" type="slidenum">
              <a:rPr lang="tr-TR" smtClean="0">
                <a:latin typeface="Arial" charset="0"/>
              </a:rPr>
              <a:pPr/>
              <a:t>141</a:t>
            </a:fld>
            <a:endParaRPr lang="tr-TR" smtClean="0">
              <a:latin typeface="Arial"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p:cNvSpPr>
          <p:nvPr>
            <p:ph type="title" idx="4294967295"/>
          </p:nvPr>
        </p:nvSpPr>
        <p:spPr>
          <a:xfrm>
            <a:off x="457200" y="274638"/>
            <a:ext cx="8229600" cy="490537"/>
          </a:xfrm>
        </p:spPr>
        <p:txBody>
          <a:bodyPr>
            <a:normAutofit fontScale="90000"/>
          </a:bodyPr>
          <a:lstStyle/>
          <a:p>
            <a:pPr eaLnBrk="1" hangingPunct="1"/>
            <a:r>
              <a:rPr lang="tr-TR" sz="4000" smtClean="0">
                <a:solidFill>
                  <a:srgbClr val="CC0000"/>
                </a:solidFill>
              </a:rPr>
              <a:t>Çevre dostu beyaz eşyalar</a:t>
            </a:r>
          </a:p>
        </p:txBody>
      </p:sp>
      <p:sp>
        <p:nvSpPr>
          <p:cNvPr id="196611" name="Rectangle 4"/>
          <p:cNvSpPr>
            <a:spLocks noGrp="1"/>
          </p:cNvSpPr>
          <p:nvPr>
            <p:ph type="body" idx="4294967295"/>
          </p:nvPr>
        </p:nvSpPr>
        <p:spPr>
          <a:xfrm>
            <a:off x="395288" y="908050"/>
            <a:ext cx="8229600" cy="4525963"/>
          </a:xfrm>
        </p:spPr>
        <p:txBody>
          <a:bodyPr>
            <a:normAutofit lnSpcReduction="10000"/>
          </a:bodyPr>
          <a:lstStyle/>
          <a:p>
            <a:pPr eaLnBrk="1" hangingPunct="1">
              <a:lnSpc>
                <a:spcPct val="80000"/>
              </a:lnSpc>
            </a:pPr>
            <a:r>
              <a:rPr lang="tr-TR" b="1" smtClean="0"/>
              <a:t>Son yıllarda çevre dostu beyaz eşyaya olan talebin artması ile beyaz eşya üreticileride bu yönde çalışmalarını ve ürün yelpazelerini artırdılar. Beyaz eşya sektöründe de enerji tasarruflu, doğaya daha az zarar veren ürünler geliştirilmeye başlandı. </a:t>
            </a:r>
          </a:p>
          <a:p>
            <a:pPr eaLnBrk="1" hangingPunct="1">
              <a:lnSpc>
                <a:spcPct val="80000"/>
              </a:lnSpc>
            </a:pPr>
            <a:r>
              <a:rPr lang="tr-TR" b="1" smtClean="0"/>
              <a:t>Çevre dostu ürünlerden buzdolapları siz tatildeyken elektrik faturasını kabartmıyor, çamaşır makinesi çamaşırın kirini ölçüp daha az deterjan ve daha az su kullanıyor, bulaşık makinesi su tüketimini bulaşık miktarına göre ayarlayabiliyor. </a:t>
            </a:r>
          </a:p>
        </p:txBody>
      </p:sp>
      <p:sp>
        <p:nvSpPr>
          <p:cNvPr id="196612" name="3 Slayt Numarası Yer Tutucusu"/>
          <p:cNvSpPr>
            <a:spLocks noGrp="1"/>
          </p:cNvSpPr>
          <p:nvPr>
            <p:ph type="sldNum" sz="quarter" idx="12"/>
          </p:nvPr>
        </p:nvSpPr>
        <p:spPr>
          <a:noFill/>
        </p:spPr>
        <p:txBody>
          <a:bodyPr/>
          <a:lstStyle/>
          <a:p>
            <a:fld id="{6F1EFAD4-62E2-4B3C-B9A7-6CFA268D8F18}" type="slidenum">
              <a:rPr lang="tr-TR" smtClean="0">
                <a:latin typeface="Arial" charset="0"/>
              </a:rPr>
              <a:pPr/>
              <a:t>142</a:t>
            </a:fld>
            <a:endParaRPr lang="tr-TR" smtClean="0">
              <a:latin typeface="Arial"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p:cNvSpPr>
          <p:nvPr>
            <p:ph type="body" idx="4294967295"/>
          </p:nvPr>
        </p:nvSpPr>
        <p:spPr>
          <a:xfrm>
            <a:off x="179388" y="260350"/>
            <a:ext cx="8964612" cy="4525963"/>
          </a:xfrm>
        </p:spPr>
        <p:txBody>
          <a:bodyPr>
            <a:normAutofit fontScale="92500" lnSpcReduction="20000"/>
          </a:bodyPr>
          <a:lstStyle/>
          <a:p>
            <a:pPr eaLnBrk="1" hangingPunct="1">
              <a:lnSpc>
                <a:spcPct val="80000"/>
              </a:lnSpc>
            </a:pPr>
            <a:r>
              <a:rPr lang="tr-TR" b="1" smtClean="0"/>
              <a:t>Bir çok firma ise ambalaj kısımını </a:t>
            </a:r>
            <a:r>
              <a:rPr lang="tr-TR" b="1" smtClean="0">
                <a:hlinkClick r:id="rId2"/>
              </a:rPr>
              <a:t>geri dönüşüme</a:t>
            </a:r>
            <a:r>
              <a:rPr lang="tr-TR" b="1" smtClean="0"/>
              <a:t> uygun malzemeden yapmasının yanında daha az amabalaj ürünü kullanma konusunda çaba sarf etmeye başladı.  </a:t>
            </a:r>
          </a:p>
          <a:p>
            <a:pPr eaLnBrk="1" hangingPunct="1">
              <a:lnSpc>
                <a:spcPct val="80000"/>
              </a:lnSpc>
            </a:pPr>
            <a:r>
              <a:rPr lang="tr-TR" b="1" smtClean="0"/>
              <a:t>Dayanıklı ev aletleri üretimi yapan firmalar enerji ve su tasarrufu konusunda tüketiciyi memnun eden ürünler geliştirmeye başladılar. Küresel ısınmanın giderek daha yakıcı bir sorun olması firmaların hem bu konudaki hassasiyetlerini artırdı hem de rekabetin bu alana kaymasına neden oldu. Özellikle beyaz eşya sektöründe yoğunlaşan rekabet birçok yeni ürünün küresel ısınmaya duyarlı bir şekilde tasarlanmasına neden oluyor. </a:t>
            </a:r>
          </a:p>
          <a:p>
            <a:pPr eaLnBrk="1" hangingPunct="1">
              <a:lnSpc>
                <a:spcPct val="80000"/>
              </a:lnSpc>
            </a:pPr>
            <a:r>
              <a:rPr lang="tr-TR" b="1" smtClean="0"/>
              <a:t> </a:t>
            </a:r>
          </a:p>
        </p:txBody>
      </p:sp>
      <p:sp>
        <p:nvSpPr>
          <p:cNvPr id="197635" name="2 Slayt Numarası Yer Tutucusu"/>
          <p:cNvSpPr>
            <a:spLocks noGrp="1"/>
          </p:cNvSpPr>
          <p:nvPr>
            <p:ph type="sldNum" sz="quarter" idx="12"/>
          </p:nvPr>
        </p:nvSpPr>
        <p:spPr>
          <a:noFill/>
        </p:spPr>
        <p:txBody>
          <a:bodyPr/>
          <a:lstStyle/>
          <a:p>
            <a:fld id="{0AD38B5E-7A43-4370-A764-028FDEDE544D}" type="slidenum">
              <a:rPr lang="tr-TR" smtClean="0">
                <a:latin typeface="Arial" charset="0"/>
              </a:rPr>
              <a:pPr/>
              <a:t>143</a:t>
            </a:fld>
            <a:endParaRPr lang="tr-TR" smtClean="0">
              <a:latin typeface="Arial"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p:cNvSpPr>
          <p:nvPr>
            <p:ph type="body" idx="4294967295"/>
          </p:nvPr>
        </p:nvSpPr>
        <p:spPr/>
        <p:txBody>
          <a:bodyPr/>
          <a:lstStyle/>
          <a:p>
            <a:pPr eaLnBrk="1" hangingPunct="1">
              <a:lnSpc>
                <a:spcPct val="80000"/>
              </a:lnSpc>
            </a:pPr>
            <a:r>
              <a:rPr lang="tr-TR" sz="3600" b="1" smtClean="0"/>
              <a:t>Yeni model çamaşır ve bulaşık makinelerinde su ve elektrik tasarrufu dikkat çekerken, buzdolaplarında da daha düşük elektrik tüketen modeller dikkat çekiyor. Özellikle buzdolabındaki elektrik tasarrufu büyük önem taşıyor, çünkü ortalama bir evde tüketilen elektriğin yüzde 30`u buzdolabına gidiyor. </a:t>
            </a:r>
            <a:endParaRPr lang="tr-TR" sz="3600" smtClean="0"/>
          </a:p>
          <a:p>
            <a:pPr eaLnBrk="1" hangingPunct="1">
              <a:lnSpc>
                <a:spcPct val="80000"/>
              </a:lnSpc>
            </a:pPr>
            <a:endParaRPr lang="tr-TR" sz="900" smtClean="0"/>
          </a:p>
        </p:txBody>
      </p:sp>
      <p:sp>
        <p:nvSpPr>
          <p:cNvPr id="198659" name="2 Slayt Numarası Yer Tutucusu"/>
          <p:cNvSpPr>
            <a:spLocks noGrp="1"/>
          </p:cNvSpPr>
          <p:nvPr>
            <p:ph type="sldNum" sz="quarter" idx="12"/>
          </p:nvPr>
        </p:nvSpPr>
        <p:spPr>
          <a:noFill/>
        </p:spPr>
        <p:txBody>
          <a:bodyPr/>
          <a:lstStyle/>
          <a:p>
            <a:fld id="{8D390C49-E0CF-4E16-A425-8F595C38F013}" type="slidenum">
              <a:rPr lang="tr-TR" smtClean="0">
                <a:latin typeface="Arial" charset="0"/>
              </a:rPr>
              <a:pPr/>
              <a:t>144</a:t>
            </a:fld>
            <a:endParaRPr lang="tr-TR" smtClean="0">
              <a:latin typeface="Arial"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132856"/>
            <a:ext cx="8229600" cy="1143000"/>
          </a:xfrm>
        </p:spPr>
        <p:txBody>
          <a:bodyPr>
            <a:normAutofit fontScale="90000"/>
          </a:bodyPr>
          <a:lstStyle/>
          <a:p>
            <a:r>
              <a:rPr lang="tr-TR" dirty="0" smtClean="0"/>
              <a:t>Çevre Sağlığını Etkileyen</a:t>
            </a:r>
            <a:br>
              <a:rPr lang="tr-TR" dirty="0" smtClean="0"/>
            </a:br>
            <a:r>
              <a:rPr lang="tr-TR" dirty="0" smtClean="0"/>
              <a:t>Fiziki Çevre Faktörleri</a:t>
            </a:r>
            <a:br>
              <a:rPr lang="tr-TR" dirty="0" smtClean="0"/>
            </a:br>
            <a:r>
              <a:rPr lang="tr-TR" dirty="0" smtClean="0"/>
              <a:t/>
            </a:r>
            <a:br>
              <a:rPr lang="tr-TR" dirty="0" smtClean="0"/>
            </a:br>
            <a:r>
              <a:rPr lang="tr-TR" b="1" dirty="0" smtClean="0"/>
              <a:t>Gürültü ve Gürültü Kirliliği</a:t>
            </a:r>
            <a:br>
              <a:rPr lang="tr-TR" b="1" dirty="0" smtClean="0"/>
            </a:br>
            <a:r>
              <a:rPr lang="tr-TR" b="1" dirty="0" smtClean="0"/>
              <a:t/>
            </a:r>
            <a:br>
              <a:rPr lang="tr-TR" b="1" dirty="0" smtClean="0"/>
            </a:br>
            <a:r>
              <a:rPr lang="tr-TR" dirty="0" smtClean="0"/>
              <a:t>Bölüm VI</a:t>
            </a:r>
            <a:r>
              <a:rPr lang="tr-TR" b="1" dirty="0" smtClean="0"/>
              <a:t/>
            </a:r>
            <a:br>
              <a:rPr lang="tr-TR" b="1" dirty="0" smtClean="0"/>
            </a:b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145</a:t>
            </a:fld>
            <a:endParaRPr lang="tr-T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Dikdörtgen"/>
          <p:cNvSpPr/>
          <p:nvPr/>
        </p:nvSpPr>
        <p:spPr>
          <a:xfrm>
            <a:off x="428625" y="214313"/>
            <a:ext cx="7858125" cy="714375"/>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3600" b="1" dirty="0">
              <a:solidFill>
                <a:srgbClr val="FF0000"/>
              </a:solidFill>
              <a:latin typeface="Baskerville Old Face" pitchFamily="18" charset="0"/>
            </a:endParaRPr>
          </a:p>
          <a:p>
            <a:pPr>
              <a:defRPr/>
            </a:pPr>
            <a:r>
              <a:rPr lang="tr-TR" sz="3600" b="1" dirty="0">
                <a:solidFill>
                  <a:srgbClr val="FF0000"/>
                </a:solidFill>
                <a:latin typeface="Baskerville Old Face" pitchFamily="18" charset="0"/>
              </a:rPr>
              <a:t>  Çağımızın Sinsi Hastalığı GÜRÜLTÜ</a:t>
            </a:r>
            <a:r>
              <a:rPr lang="tr-TR" sz="3600" b="1" dirty="0">
                <a:solidFill>
                  <a:srgbClr val="FF0000"/>
                </a:solidFill>
              </a:rPr>
              <a:t/>
            </a:r>
            <a:br>
              <a:rPr lang="tr-TR" sz="3600" b="1" dirty="0">
                <a:solidFill>
                  <a:srgbClr val="FF0000"/>
                </a:solidFill>
              </a:rPr>
            </a:br>
            <a:endParaRPr lang="tr-TR" sz="3600" b="1" dirty="0">
              <a:solidFill>
                <a:srgbClr val="FF0000"/>
              </a:solidFill>
            </a:endParaRPr>
          </a:p>
        </p:txBody>
      </p:sp>
      <p:pic>
        <p:nvPicPr>
          <p:cNvPr id="12" name="Picture 2"/>
          <p:cNvPicPr>
            <a:picLocks noChangeAspect="1" noChangeArrowheads="1"/>
          </p:cNvPicPr>
          <p:nvPr/>
        </p:nvPicPr>
        <p:blipFill>
          <a:blip r:embed="rId3" cstate="print"/>
          <a:srcRect/>
          <a:stretch>
            <a:fillRect/>
          </a:stretch>
        </p:blipFill>
        <p:spPr bwMode="auto">
          <a:xfrm>
            <a:off x="5072063" y="4357688"/>
            <a:ext cx="1209675" cy="714375"/>
          </a:xfrm>
          <a:prstGeom prst="rect">
            <a:avLst/>
          </a:prstGeom>
          <a:noFill/>
          <a:ln w="9525">
            <a:noFill/>
            <a:miter lim="800000"/>
            <a:headEnd/>
            <a:tailEnd/>
          </a:ln>
        </p:spPr>
      </p:pic>
      <p:sp>
        <p:nvSpPr>
          <p:cNvPr id="14" name="13 Dikdörtgen"/>
          <p:cNvSpPr>
            <a:spLocks noChangeArrowheads="1"/>
          </p:cNvSpPr>
          <p:nvPr/>
        </p:nvSpPr>
        <p:spPr bwMode="auto">
          <a:xfrm>
            <a:off x="4143375" y="5429250"/>
            <a:ext cx="2786063" cy="584200"/>
          </a:xfrm>
          <a:prstGeom prst="rect">
            <a:avLst/>
          </a:prstGeom>
          <a:noFill/>
          <a:ln w="9525">
            <a:noFill/>
            <a:miter lim="800000"/>
            <a:headEnd/>
            <a:tailEnd/>
          </a:ln>
        </p:spPr>
        <p:txBody>
          <a:bodyPr>
            <a:spAutoFit/>
          </a:bodyPr>
          <a:lstStyle/>
          <a:p>
            <a:pPr marL="785813" lvl="2" indent="-182563">
              <a:spcBef>
                <a:spcPts val="250"/>
              </a:spcBef>
              <a:buClr>
                <a:srgbClr val="ED3742"/>
              </a:buClr>
              <a:buSzPct val="100000"/>
            </a:pPr>
            <a:r>
              <a:rPr lang="tr-TR" sz="3200" b="1">
                <a:solidFill>
                  <a:srgbClr val="0070C0"/>
                </a:solidFill>
                <a:latin typeface="Verdana" pitchFamily="34" charset="0"/>
              </a:rPr>
              <a:t>Kokmaz</a:t>
            </a:r>
          </a:p>
        </p:txBody>
      </p:sp>
      <p:pic>
        <p:nvPicPr>
          <p:cNvPr id="15" name="Picture 3"/>
          <p:cNvPicPr>
            <a:picLocks noChangeAspect="1" noChangeArrowheads="1"/>
          </p:cNvPicPr>
          <p:nvPr/>
        </p:nvPicPr>
        <p:blipFill>
          <a:blip r:embed="rId4" cstate="print"/>
          <a:srcRect/>
          <a:stretch>
            <a:fillRect/>
          </a:stretch>
        </p:blipFill>
        <p:spPr bwMode="auto">
          <a:xfrm>
            <a:off x="3786188" y="5357813"/>
            <a:ext cx="1000125" cy="814387"/>
          </a:xfrm>
          <a:prstGeom prst="rect">
            <a:avLst/>
          </a:prstGeom>
          <a:noFill/>
          <a:ln w="9525">
            <a:noFill/>
            <a:miter lim="800000"/>
            <a:headEnd/>
            <a:tailEnd/>
          </a:ln>
        </p:spPr>
      </p:pic>
      <p:pic>
        <p:nvPicPr>
          <p:cNvPr id="17" name="16 Resim" descr="http://www.baskent.edu.tr/%7Escanan/sesweb/images/mercek-dalga.jpg"/>
          <p:cNvPicPr>
            <a:picLocks noChangeAspect="1" noChangeArrowheads="1"/>
          </p:cNvPicPr>
          <p:nvPr/>
        </p:nvPicPr>
        <p:blipFill>
          <a:blip r:embed="rId5" cstate="print"/>
          <a:srcRect/>
          <a:stretch>
            <a:fillRect/>
          </a:stretch>
        </p:blipFill>
        <p:spPr bwMode="auto">
          <a:xfrm>
            <a:off x="1857375" y="1285875"/>
            <a:ext cx="5235575" cy="2863850"/>
          </a:xfrm>
          <a:prstGeom prst="rect">
            <a:avLst/>
          </a:prstGeom>
          <a:noFill/>
          <a:ln w="9525">
            <a:noFill/>
            <a:miter lim="800000"/>
            <a:headEnd/>
            <a:tailEnd/>
          </a:ln>
        </p:spPr>
      </p:pic>
      <p:sp>
        <p:nvSpPr>
          <p:cNvPr id="18" name="15 Dikdörtgen"/>
          <p:cNvSpPr>
            <a:spLocks noChangeArrowheads="1"/>
          </p:cNvSpPr>
          <p:nvPr/>
        </p:nvSpPr>
        <p:spPr bwMode="auto">
          <a:xfrm>
            <a:off x="1928813" y="1571625"/>
            <a:ext cx="5000625" cy="2424113"/>
          </a:xfrm>
          <a:prstGeom prst="rect">
            <a:avLst/>
          </a:prstGeom>
          <a:noFill/>
          <a:ln w="9525">
            <a:noFill/>
            <a:miter lim="800000"/>
            <a:headEnd/>
            <a:tailEnd/>
          </a:ln>
        </p:spPr>
        <p:txBody>
          <a:bodyPr>
            <a:spAutoFit/>
          </a:bodyPr>
          <a:lstStyle/>
          <a:p>
            <a:pPr marL="265113" indent="-265113" algn="ctr">
              <a:spcBef>
                <a:spcPts val="250"/>
              </a:spcBef>
              <a:buClr>
                <a:srgbClr val="F07F09"/>
              </a:buClr>
              <a:buSzPct val="80000"/>
            </a:pPr>
            <a:r>
              <a:rPr lang="tr-TR" sz="3200" b="1">
                <a:solidFill>
                  <a:srgbClr val="FFFF00"/>
                </a:solidFill>
                <a:latin typeface="Verdana" pitchFamily="34" charset="0"/>
              </a:rPr>
              <a:t>Havada yayılır </a:t>
            </a:r>
          </a:p>
          <a:p>
            <a:pPr marL="265113" indent="-265113" algn="ctr">
              <a:spcBef>
                <a:spcPts val="250"/>
              </a:spcBef>
              <a:buClr>
                <a:srgbClr val="F07F09"/>
              </a:buClr>
              <a:buSzPct val="80000"/>
            </a:pPr>
            <a:r>
              <a:rPr lang="tr-TR" sz="3200" b="1">
                <a:solidFill>
                  <a:srgbClr val="FFFF00"/>
                </a:solidFill>
                <a:latin typeface="Verdana" pitchFamily="34" charset="0"/>
              </a:rPr>
              <a:t>ama </a:t>
            </a:r>
          </a:p>
          <a:p>
            <a:pPr marL="265113" indent="-265113" algn="ctr">
              <a:spcBef>
                <a:spcPts val="250"/>
              </a:spcBef>
              <a:buClr>
                <a:srgbClr val="F07F09"/>
              </a:buClr>
              <a:buSzPct val="80000"/>
            </a:pPr>
            <a:r>
              <a:rPr lang="tr-TR" sz="3200" b="1">
                <a:solidFill>
                  <a:srgbClr val="FFFF00"/>
                </a:solidFill>
                <a:latin typeface="Verdana" pitchFamily="34" charset="0"/>
              </a:rPr>
              <a:t>Diğer kirleticiler gibi;</a:t>
            </a:r>
          </a:p>
          <a:p>
            <a:pPr marL="265113" indent="-265113">
              <a:spcBef>
                <a:spcPts val="250"/>
              </a:spcBef>
              <a:buClr>
                <a:srgbClr val="F07F09"/>
              </a:buClr>
              <a:buSzPct val="80000"/>
            </a:pPr>
            <a:endParaRPr lang="tr-TR" sz="1600">
              <a:solidFill>
                <a:srgbClr val="FFFF00"/>
              </a:solidFill>
              <a:latin typeface="Verdana" pitchFamily="34" charset="0"/>
            </a:endParaRPr>
          </a:p>
        </p:txBody>
      </p:sp>
      <p:sp>
        <p:nvSpPr>
          <p:cNvPr id="19" name="18 Dikdörtgen"/>
          <p:cNvSpPr>
            <a:spLocks noChangeArrowheads="1"/>
          </p:cNvSpPr>
          <p:nvPr/>
        </p:nvSpPr>
        <p:spPr bwMode="auto">
          <a:xfrm>
            <a:off x="1857375" y="4357688"/>
            <a:ext cx="3143250" cy="584200"/>
          </a:xfrm>
          <a:prstGeom prst="rect">
            <a:avLst/>
          </a:prstGeom>
          <a:noFill/>
          <a:ln w="9525">
            <a:noFill/>
            <a:miter lim="800000"/>
            <a:headEnd/>
            <a:tailEnd/>
          </a:ln>
        </p:spPr>
        <p:txBody>
          <a:bodyPr>
            <a:spAutoFit/>
          </a:bodyPr>
          <a:lstStyle/>
          <a:p>
            <a:pPr marL="785813" lvl="2" indent="-182563">
              <a:spcBef>
                <a:spcPts val="250"/>
              </a:spcBef>
              <a:buClr>
                <a:srgbClr val="ED3742"/>
              </a:buClr>
              <a:buSzPct val="100000"/>
            </a:pPr>
            <a:r>
              <a:rPr lang="tr-TR" sz="3200" b="1">
                <a:solidFill>
                  <a:srgbClr val="0070C0"/>
                </a:solidFill>
                <a:latin typeface="Verdana" pitchFamily="34" charset="0"/>
              </a:rPr>
              <a:t>Görünmez</a:t>
            </a:r>
          </a:p>
        </p:txBody>
      </p:sp>
      <p:sp>
        <p:nvSpPr>
          <p:cNvPr id="211977" name="8 Slayt Numarası Yer Tutucusu"/>
          <p:cNvSpPr>
            <a:spLocks noGrp="1"/>
          </p:cNvSpPr>
          <p:nvPr>
            <p:ph type="sldNum" sz="quarter" idx="12"/>
          </p:nvPr>
        </p:nvSpPr>
        <p:spPr>
          <a:noFill/>
        </p:spPr>
        <p:txBody>
          <a:bodyPr/>
          <a:lstStyle/>
          <a:p>
            <a:fld id="{25BB4DB1-B0BA-48E6-B00D-E402BEA80293}" type="slidenum">
              <a:rPr lang="tr-TR" smtClean="0">
                <a:latin typeface="Arial" charset="0"/>
              </a:rPr>
              <a:pPr/>
              <a:t>146</a:t>
            </a:fld>
            <a:endParaRPr lang="tr-TR" smtClean="0">
              <a:latin typeface="Arial"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17"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8">
                                            <p:txEl>
                                              <p:pRg st="0" end="0"/>
                                            </p:txEl>
                                          </p:spTgt>
                                        </p:tgtEl>
                                        <p:attrNameLst>
                                          <p:attrName>fill.type</p:attrName>
                                        </p:attrNameLst>
                                      </p:cBhvr>
                                      <p:to>
                                        <p:strVal val="solid"/>
                                      </p:to>
                                    </p:set>
                                  </p:childTnLst>
                                </p:cTn>
                              </p:par>
                            </p:childTnLst>
                          </p:cTn>
                        </p:par>
                        <p:par>
                          <p:cTn id="20" fill="hold">
                            <p:stCondLst>
                              <p:cond delay="56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8">
                                            <p:txEl>
                                              <p:pRg st="1" end="1"/>
                                            </p:txEl>
                                          </p:spTgt>
                                        </p:tgtEl>
                                        <p:attrNameLst>
                                          <p:attrName>style.visibility</p:attrName>
                                        </p:attrNameLst>
                                      </p:cBhvr>
                                      <p:to>
                                        <p:strVal val="visible"/>
                                      </p:to>
                                    </p:set>
                                    <p:anim calcmode="discrete" valueType="clr">
                                      <p:cBhvr override="childStyle">
                                        <p:cTn id="23" dur="80"/>
                                        <p:tgtEl>
                                          <p:spTgt spid="1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8">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18">
                                            <p:txEl>
                                              <p:pRg st="1" end="1"/>
                                            </p:txEl>
                                          </p:spTgt>
                                        </p:tgtEl>
                                        <p:attrNameLst>
                                          <p:attrName>fill.type</p:attrName>
                                        </p:attrNameLst>
                                      </p:cBhvr>
                                      <p:to>
                                        <p:strVal val="solid"/>
                                      </p:to>
                                    </p:set>
                                  </p:childTnLst>
                                </p:cTn>
                              </p:par>
                            </p:childTnLst>
                          </p:cTn>
                        </p:par>
                        <p:par>
                          <p:cTn id="26" fill="hold">
                            <p:stCondLst>
                              <p:cond delay="72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8">
                                            <p:txEl>
                                              <p:pRg st="2" end="2"/>
                                            </p:txEl>
                                          </p:spTgt>
                                        </p:tgtEl>
                                        <p:attrNameLst>
                                          <p:attrName>style.visibility</p:attrName>
                                        </p:attrNameLst>
                                      </p:cBhvr>
                                      <p:to>
                                        <p:strVal val="visible"/>
                                      </p:to>
                                    </p:set>
                                    <p:anim calcmode="discrete" valueType="clr">
                                      <p:cBhvr override="childStyle">
                                        <p:cTn id="29" dur="80"/>
                                        <p:tgtEl>
                                          <p:spTgt spid="1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8">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18">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par>
                                <p:cTn id="37" presetID="9"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ssolve">
                                      <p:cBhvr>
                                        <p:cTn id="44" dur="500"/>
                                        <p:tgtEl>
                                          <p:spTgt spid="1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9"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4294967295"/>
          </p:nvPr>
        </p:nvSpPr>
        <p:spPr>
          <a:xfrm>
            <a:off x="457200" y="836613"/>
            <a:ext cx="8229600" cy="6021387"/>
          </a:xfrm>
        </p:spPr>
        <p:txBody>
          <a:bodyPr/>
          <a:lstStyle/>
          <a:p>
            <a:pPr algn="ctr" eaLnBrk="1" hangingPunct="1">
              <a:lnSpc>
                <a:spcPct val="90000"/>
              </a:lnSpc>
              <a:buFontTx/>
              <a:buNone/>
            </a:pPr>
            <a:r>
              <a:rPr lang="tr-TR" sz="2000" b="1" smtClean="0"/>
              <a:t>	Gürültü</a:t>
            </a:r>
            <a:r>
              <a:rPr lang="tr-TR" sz="2000" smtClean="0"/>
              <a:t/>
            </a:r>
            <a:br>
              <a:rPr lang="tr-TR" sz="2000" smtClean="0"/>
            </a:br>
            <a:endParaRPr lang="tr-TR" sz="2000" smtClean="0"/>
          </a:p>
          <a:p>
            <a:pPr eaLnBrk="1" hangingPunct="1">
              <a:lnSpc>
                <a:spcPct val="90000"/>
              </a:lnSpc>
              <a:buFontTx/>
              <a:buNone/>
            </a:pPr>
            <a:r>
              <a:rPr lang="tr-TR" sz="2000" smtClean="0"/>
              <a:t>	Ses dalgalar halinde yayılan bir enerji şeklidir. Yayılması havadaki moleküllerin titreşmeleri sayesinde olur. Ses dalgaları kulağa yaptıkları basınçla hissetirirler. İnsanlar üzerinde olumsuz etki yapan ve hoşa gitmeyen seslere </a:t>
            </a:r>
            <a:r>
              <a:rPr lang="tr-TR" sz="2000" b="1" smtClean="0"/>
              <a:t>gürültü</a:t>
            </a:r>
            <a:r>
              <a:rPr lang="tr-TR" sz="2000" smtClean="0"/>
              <a:t> denir. Özellikle büyük kentlerimizde gürültü yoğunlukları oldukça yüksek seviyede olup, Dünya Sağlık Örgütü'nce belirlenen ölçülerin üzerindedir.</a:t>
            </a:r>
          </a:p>
          <a:p>
            <a:pPr algn="ctr" eaLnBrk="1" hangingPunct="1">
              <a:lnSpc>
                <a:spcPct val="90000"/>
              </a:lnSpc>
              <a:buFontTx/>
              <a:buNone/>
            </a:pPr>
            <a:r>
              <a:rPr lang="tr-TR" sz="2000" smtClean="0"/>
              <a:t/>
            </a:r>
            <a:br>
              <a:rPr lang="tr-TR" sz="2000" smtClean="0"/>
            </a:br>
            <a:r>
              <a:rPr lang="tr-TR" sz="2000" b="1" smtClean="0"/>
              <a:t>Gürültü Kirliliği</a:t>
            </a:r>
          </a:p>
          <a:p>
            <a:pPr algn="ctr" eaLnBrk="1" hangingPunct="1">
              <a:lnSpc>
                <a:spcPct val="90000"/>
              </a:lnSpc>
              <a:buFontTx/>
              <a:buNone/>
            </a:pPr>
            <a:endParaRPr lang="tr-TR" sz="2000" b="1" smtClean="0"/>
          </a:p>
          <a:p>
            <a:pPr algn="just" eaLnBrk="1" hangingPunct="1">
              <a:lnSpc>
                <a:spcPct val="90000"/>
              </a:lnSpc>
              <a:buFontTx/>
              <a:buNone/>
            </a:pPr>
            <a:r>
              <a:rPr lang="tr-TR" sz="2000" smtClean="0"/>
              <a:t>	Kent gürültüsünü artıran sebeplerin başında trafiğin yoğun olması, sürücülerin yersiz ve zamansız klakson çalmaları ve belediye hudutları içerisinde bulunan endüstri bölgelerinden çıkan gürültüler gelmektedir. Meskenlerde ise televizyon ve müzik aletlerinden çıkan yüksek sesler, zamansız yapılan bakım ve onarımlar ile bazı işyerlerinden kaynaklanan gürültüler insanların işitme sağlığını ve algılamasını olumsuz yönde etkilemekte, fizyolojik ve psikolojik dengesini bozmakta, iş verimini azaltmaktadır. </a:t>
            </a:r>
          </a:p>
          <a:p>
            <a:pPr eaLnBrk="1" hangingPunct="1">
              <a:lnSpc>
                <a:spcPct val="90000"/>
              </a:lnSpc>
              <a:spcAft>
                <a:spcPts val="1213"/>
              </a:spcAft>
            </a:pPr>
            <a:endParaRPr lang="tr-TR" sz="2000" b="1" smtClean="0"/>
          </a:p>
          <a:p>
            <a:pPr eaLnBrk="1" hangingPunct="1">
              <a:lnSpc>
                <a:spcPct val="90000"/>
              </a:lnSpc>
              <a:spcAft>
                <a:spcPts val="1213"/>
              </a:spcAft>
            </a:pPr>
            <a:endParaRPr lang="tr-TR" sz="2000" b="1" smtClean="0"/>
          </a:p>
          <a:p>
            <a:pPr eaLnBrk="1" hangingPunct="1">
              <a:lnSpc>
                <a:spcPct val="90000"/>
              </a:lnSpc>
              <a:spcAft>
                <a:spcPts val="1213"/>
              </a:spcAft>
            </a:pPr>
            <a:endParaRPr lang="tr-TR" sz="2000" b="1" smtClean="0"/>
          </a:p>
          <a:p>
            <a:pPr algn="just" eaLnBrk="1" hangingPunct="1">
              <a:lnSpc>
                <a:spcPct val="90000"/>
              </a:lnSpc>
            </a:pPr>
            <a:endParaRPr lang="tr-TR" sz="2000" smtClean="0"/>
          </a:p>
        </p:txBody>
      </p:sp>
      <p:sp>
        <p:nvSpPr>
          <p:cNvPr id="214019" name="2 Slayt Numarası Yer Tutucusu"/>
          <p:cNvSpPr>
            <a:spLocks noGrp="1"/>
          </p:cNvSpPr>
          <p:nvPr>
            <p:ph type="sldNum" sz="quarter" idx="12"/>
          </p:nvPr>
        </p:nvSpPr>
        <p:spPr>
          <a:noFill/>
        </p:spPr>
        <p:txBody>
          <a:bodyPr/>
          <a:lstStyle/>
          <a:p>
            <a:fld id="{DEFA6932-8527-4F2B-9452-F15363654364}" type="slidenum">
              <a:rPr lang="tr-TR" smtClean="0">
                <a:latin typeface="Arial" charset="0"/>
              </a:rPr>
              <a:pPr/>
              <a:t>147</a:t>
            </a:fld>
            <a:endParaRPr lang="tr-TR" smtClean="0">
              <a:latin typeface="Arial"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cstate="print"/>
          <a:srcRect/>
          <a:stretch>
            <a:fillRect/>
          </a:stretch>
        </p:blipFill>
        <p:spPr bwMode="auto">
          <a:xfrm>
            <a:off x="4214810" y="1117600"/>
            <a:ext cx="4929190" cy="5257158"/>
          </a:xfrm>
          <a:prstGeom prst="rect">
            <a:avLst/>
          </a:prstGeom>
          <a:ln>
            <a:noFill/>
          </a:ln>
          <a:effectLst>
            <a:softEdge rad="112500"/>
          </a:effectLst>
        </p:spPr>
      </p:pic>
      <p:sp>
        <p:nvSpPr>
          <p:cNvPr id="22" name="9 Metin kutusu"/>
          <p:cNvSpPr txBox="1">
            <a:spLocks noChangeArrowheads="1"/>
          </p:cNvSpPr>
          <p:nvPr/>
        </p:nvSpPr>
        <p:spPr bwMode="auto">
          <a:xfrm>
            <a:off x="1357313" y="357188"/>
            <a:ext cx="4068762" cy="461962"/>
          </a:xfrm>
          <a:prstGeom prst="rect">
            <a:avLst/>
          </a:prstGeom>
          <a:noFill/>
          <a:ln w="9525">
            <a:noFill/>
            <a:miter lim="800000"/>
            <a:headEnd/>
            <a:tailEnd/>
          </a:ln>
        </p:spPr>
        <p:txBody>
          <a:bodyPr>
            <a:spAutoFit/>
          </a:bodyPr>
          <a:lstStyle/>
          <a:p>
            <a:r>
              <a:rPr lang="tr-TR" sz="2400" b="1">
                <a:solidFill>
                  <a:srgbClr val="FF0000"/>
                </a:solidFill>
              </a:rPr>
              <a:t>GÜRÜLTÜ NEDiR?</a:t>
            </a:r>
          </a:p>
        </p:txBody>
      </p:sp>
      <p:sp>
        <p:nvSpPr>
          <p:cNvPr id="6" name="5 Dikdörtgen"/>
          <p:cNvSpPr>
            <a:spLocks noChangeArrowheads="1"/>
          </p:cNvSpPr>
          <p:nvPr/>
        </p:nvSpPr>
        <p:spPr bwMode="auto">
          <a:xfrm>
            <a:off x="539750" y="1628775"/>
            <a:ext cx="3600450" cy="1646238"/>
          </a:xfrm>
          <a:prstGeom prst="rect">
            <a:avLst/>
          </a:prstGeom>
          <a:noFill/>
          <a:ln w="9525">
            <a:noFill/>
            <a:miter lim="800000"/>
            <a:headEnd/>
            <a:tailEnd/>
          </a:ln>
        </p:spPr>
        <p:txBody>
          <a:bodyPr>
            <a:spAutoFit/>
          </a:bodyPr>
          <a:lstStyle/>
          <a:p>
            <a:pPr algn="ctr" eaLnBrk="0" hangingPunct="0">
              <a:spcBef>
                <a:spcPts val="250"/>
              </a:spcBef>
              <a:buClr>
                <a:srgbClr val="BBE0E3"/>
              </a:buClr>
              <a:buSzPct val="80000"/>
            </a:pPr>
            <a:r>
              <a:rPr lang="tr-TR" sz="2400">
                <a:solidFill>
                  <a:srgbClr val="000000"/>
                </a:solidFill>
              </a:rPr>
              <a:t>Hoşa gitmeyen </a:t>
            </a:r>
          </a:p>
          <a:p>
            <a:pPr algn="ctr" eaLnBrk="0" hangingPunct="0">
              <a:spcBef>
                <a:spcPts val="250"/>
              </a:spcBef>
              <a:buClr>
                <a:srgbClr val="BBE0E3"/>
              </a:buClr>
              <a:buSzPct val="80000"/>
            </a:pPr>
            <a:r>
              <a:rPr lang="tr-TR" sz="2400">
                <a:solidFill>
                  <a:srgbClr val="000000"/>
                </a:solidFill>
              </a:rPr>
              <a:t>***</a:t>
            </a:r>
            <a:r>
              <a:rPr lang="tr-TR" sz="2400">
                <a:solidFill>
                  <a:srgbClr val="FF0000"/>
                </a:solidFill>
              </a:rPr>
              <a:t>istenmeyen</a:t>
            </a:r>
            <a:r>
              <a:rPr lang="tr-TR" sz="2400">
                <a:solidFill>
                  <a:srgbClr val="000000"/>
                </a:solidFill>
              </a:rPr>
              <a:t> ***</a:t>
            </a:r>
          </a:p>
          <a:p>
            <a:pPr algn="ctr" eaLnBrk="0" hangingPunct="0">
              <a:spcBef>
                <a:spcPts val="250"/>
              </a:spcBef>
              <a:buClr>
                <a:srgbClr val="BBE0E3"/>
              </a:buClr>
              <a:buSzPct val="80000"/>
            </a:pPr>
            <a:r>
              <a:rPr lang="tr-TR" sz="2400">
                <a:solidFill>
                  <a:srgbClr val="000000"/>
                </a:solidFill>
              </a:rPr>
              <a:t>rahatsız edici ses olarak tanımlanır. </a:t>
            </a:r>
          </a:p>
        </p:txBody>
      </p:sp>
      <p:sp>
        <p:nvSpPr>
          <p:cNvPr id="7" name="6 Dikdörtgen"/>
          <p:cNvSpPr>
            <a:spLocks noChangeArrowheads="1"/>
          </p:cNvSpPr>
          <p:nvPr/>
        </p:nvSpPr>
        <p:spPr bwMode="auto">
          <a:xfrm>
            <a:off x="179388" y="3860800"/>
            <a:ext cx="4679950" cy="769938"/>
          </a:xfrm>
          <a:prstGeom prst="rect">
            <a:avLst/>
          </a:prstGeom>
          <a:noFill/>
          <a:ln w="9525">
            <a:noFill/>
            <a:miter lim="800000"/>
            <a:headEnd/>
            <a:tailEnd/>
          </a:ln>
        </p:spPr>
        <p:txBody>
          <a:bodyPr>
            <a:spAutoFit/>
          </a:bodyPr>
          <a:lstStyle/>
          <a:p>
            <a:r>
              <a:rPr lang="tr-TR" sz="2000" i="1">
                <a:solidFill>
                  <a:srgbClr val="002060"/>
                </a:solidFill>
              </a:rPr>
              <a:t>Genel Değerlendirme Birimleri:    </a:t>
            </a:r>
          </a:p>
          <a:p>
            <a:r>
              <a:rPr lang="tr-TR" sz="2400" i="1">
                <a:solidFill>
                  <a:srgbClr val="002060"/>
                </a:solidFill>
              </a:rPr>
              <a:t>              </a:t>
            </a:r>
            <a:r>
              <a:rPr lang="tr-TR" sz="2400">
                <a:solidFill>
                  <a:srgbClr val="00B050"/>
                </a:solidFill>
              </a:rPr>
              <a:t>dB (A) , dB (C)</a:t>
            </a:r>
          </a:p>
        </p:txBody>
      </p:sp>
      <p:sp>
        <p:nvSpPr>
          <p:cNvPr id="215046" name="7 Slayt Numarası Yer Tutucusu"/>
          <p:cNvSpPr>
            <a:spLocks noGrp="1"/>
          </p:cNvSpPr>
          <p:nvPr>
            <p:ph type="sldNum" sz="quarter" idx="12"/>
          </p:nvPr>
        </p:nvSpPr>
        <p:spPr>
          <a:noFill/>
        </p:spPr>
        <p:txBody>
          <a:bodyPr/>
          <a:lstStyle/>
          <a:p>
            <a:fld id="{2A9B74D0-71BE-404F-AA10-88AC2B8FD4C7}" type="slidenum">
              <a:rPr lang="tr-TR" smtClean="0">
                <a:latin typeface="Arial" charset="0"/>
              </a:rPr>
              <a:pPr/>
              <a:t>148</a:t>
            </a:fld>
            <a:endParaRPr lang="tr-TR" smtClean="0">
              <a:latin typeface="Arial"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par>
                                <p:cTn id="15" presetID="5"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6" grpId="0"/>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Başlık"/>
          <p:cNvSpPr>
            <a:spLocks noGrp="1"/>
          </p:cNvSpPr>
          <p:nvPr>
            <p:ph type="title"/>
          </p:nvPr>
        </p:nvSpPr>
        <p:spPr/>
        <p:txBody>
          <a:bodyPr/>
          <a:lstStyle/>
          <a:p>
            <a:endParaRPr lang="tr-TR" smtClean="0"/>
          </a:p>
        </p:txBody>
      </p:sp>
      <p:sp>
        <p:nvSpPr>
          <p:cNvPr id="216067" name="2 İçerik Yer Tutucusu"/>
          <p:cNvSpPr>
            <a:spLocks noGrp="1"/>
          </p:cNvSpPr>
          <p:nvPr>
            <p:ph idx="1"/>
          </p:nvPr>
        </p:nvSpPr>
        <p:spPr/>
        <p:txBody>
          <a:bodyPr>
            <a:normAutofit lnSpcReduction="10000"/>
          </a:bodyPr>
          <a:lstStyle/>
          <a:p>
            <a:r>
              <a:rPr lang="tr-TR" sz="2400" smtClean="0"/>
              <a:t>Avrupa ülkelerinde 1960’lı yıllardan bu yana gürültünün kişisel ve toplumsal yaşam kalitesini düşürdüğü kabul ediliyor.Bir diğer ifadeyle gürültü kirliliği geri kalmışlığın göstergesi sayılıyor.</a:t>
            </a:r>
          </a:p>
          <a:p>
            <a:pPr>
              <a:buFontTx/>
              <a:buNone/>
            </a:pPr>
            <a:r>
              <a:rPr lang="tr-TR" sz="2400" smtClean="0"/>
              <a:t>• AB ülkelerinde gündüz 55dB, gece 45 dB olan üst sınırları aşağı çekmek için çalışmalar yapılıyor ve çalışmalara ciddi bir kaynak ayrılıyor.</a:t>
            </a:r>
          </a:p>
          <a:p>
            <a:pPr>
              <a:buFontTx/>
              <a:buNone/>
            </a:pPr>
            <a:r>
              <a:rPr lang="tr-TR" sz="2400" smtClean="0"/>
              <a:t>• Hızla artan nüfusla birlikte gürültü kaynaklarının çoğalması, önlemlerin maliyetini de yükseltiyor.</a:t>
            </a:r>
          </a:p>
          <a:p>
            <a:pPr>
              <a:buFontTx/>
              <a:buNone/>
            </a:pPr>
            <a:r>
              <a:rPr lang="tr-TR" sz="2400" smtClean="0"/>
              <a:t>• AB ülkeleri kapsamında yapılan bir araştırma yılda gürültü nedenli ekonomik zararın 10-40 milyar euro olduğunu ortaya koyuyor.</a:t>
            </a:r>
          </a:p>
        </p:txBody>
      </p:sp>
      <p:sp>
        <p:nvSpPr>
          <p:cNvPr id="216068" name="3 Slayt Numarası Yer Tutucusu"/>
          <p:cNvSpPr>
            <a:spLocks noGrp="1"/>
          </p:cNvSpPr>
          <p:nvPr>
            <p:ph type="sldNum" sz="quarter" idx="12"/>
          </p:nvPr>
        </p:nvSpPr>
        <p:spPr>
          <a:noFill/>
        </p:spPr>
        <p:txBody>
          <a:bodyPr/>
          <a:lstStyle/>
          <a:p>
            <a:fld id="{C7796328-5302-43CC-8DDE-7249F30CB0B5}" type="slidenum">
              <a:rPr lang="tr-TR" smtClean="0">
                <a:latin typeface="Arial" charset="0"/>
              </a:rPr>
              <a:pPr/>
              <a:t>149</a:t>
            </a:fld>
            <a:endParaRPr lang="tr-TR"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23850" y="476250"/>
            <a:ext cx="8229600" cy="1143000"/>
          </a:xfrm>
        </p:spPr>
        <p:txBody>
          <a:bodyPr/>
          <a:lstStyle/>
          <a:p>
            <a:pPr eaLnBrk="1" hangingPunct="1">
              <a:defRPr/>
            </a:pPr>
            <a:r>
              <a:rPr lang="tr-TR" dirty="0" smtClean="0">
                <a:solidFill>
                  <a:srgbClr val="C00000"/>
                </a:solidFill>
                <a:effectLst>
                  <a:outerShdw blurRad="38100" dist="38100" dir="2700000" algn="tl">
                    <a:srgbClr val="000000">
                      <a:alpha val="43137"/>
                    </a:srgbClr>
                  </a:outerShdw>
                </a:effectLst>
                <a:cs typeface="Times New Roman" pitchFamily="18" charset="0"/>
              </a:rPr>
              <a:t>Psikolojik etkenler</a:t>
            </a:r>
            <a:r>
              <a:rPr lang="tr-TR"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 </a:t>
            </a:r>
          </a:p>
        </p:txBody>
      </p:sp>
      <p:sp>
        <p:nvSpPr>
          <p:cNvPr id="72707" name="Rectangle 3"/>
          <p:cNvSpPr>
            <a:spLocks noGrp="1" noChangeArrowheads="1"/>
          </p:cNvSpPr>
          <p:nvPr>
            <p:ph type="body" idx="1"/>
          </p:nvPr>
        </p:nvSpPr>
        <p:spPr>
          <a:xfrm>
            <a:off x="323850" y="1341438"/>
            <a:ext cx="8229600" cy="4530725"/>
          </a:xfrm>
        </p:spPr>
        <p:txBody>
          <a:bodyPr/>
          <a:lstStyle/>
          <a:p>
            <a:pPr eaLnBrk="1" hangingPunct="1">
              <a:buFont typeface="Wingdings" pitchFamily="2" charset="2"/>
              <a:buNone/>
              <a:defRPr/>
            </a:pPr>
            <a:r>
              <a:rPr lang="tr-TR" smtClean="0">
                <a:cs typeface="Times New Roman" pitchFamily="18" charset="0"/>
              </a:rPr>
              <a:t>   Çağdaş yaşamda sık duyulan strese  neden olan durumlar.</a:t>
            </a:r>
            <a:r>
              <a:rPr lang="tr-TR" smtClean="0">
                <a:solidFill>
                  <a:srgbClr val="FFFF00"/>
                </a:solidFill>
                <a:effectLst>
                  <a:outerShdw blurRad="38100" dist="38100" dir="2700000" algn="tl">
                    <a:srgbClr val="000000"/>
                  </a:outerShdw>
                </a:effectLst>
                <a:cs typeface="Times New Roman" pitchFamily="18" charset="0"/>
              </a:rPr>
              <a:t> </a:t>
            </a:r>
          </a:p>
          <a:p>
            <a:pPr eaLnBrk="1" hangingPunct="1">
              <a:defRPr/>
            </a:pPr>
            <a:endParaRPr lang="tr-TR" smtClean="0"/>
          </a:p>
        </p:txBody>
      </p:sp>
      <p:pic>
        <p:nvPicPr>
          <p:cNvPr id="17412" name="Picture 10" descr="j0216059"/>
          <p:cNvPicPr>
            <a:picLocks noChangeAspect="1" noChangeArrowheads="1"/>
          </p:cNvPicPr>
          <p:nvPr/>
        </p:nvPicPr>
        <p:blipFill>
          <a:blip r:embed="rId3" cstate="print"/>
          <a:srcRect/>
          <a:stretch>
            <a:fillRect/>
          </a:stretch>
        </p:blipFill>
        <p:spPr bwMode="auto">
          <a:xfrm>
            <a:off x="684213" y="2924175"/>
            <a:ext cx="2447925" cy="2438400"/>
          </a:xfrm>
          <a:prstGeom prst="rect">
            <a:avLst/>
          </a:prstGeom>
          <a:noFill/>
          <a:ln w="9525">
            <a:noFill/>
            <a:miter lim="800000"/>
            <a:headEnd/>
            <a:tailEnd/>
          </a:ln>
        </p:spPr>
      </p:pic>
      <p:pic>
        <p:nvPicPr>
          <p:cNvPr id="17413" name="Picture 11" descr="j0285144"/>
          <p:cNvPicPr>
            <a:picLocks noChangeAspect="1" noChangeArrowheads="1"/>
          </p:cNvPicPr>
          <p:nvPr/>
        </p:nvPicPr>
        <p:blipFill>
          <a:blip r:embed="rId4" cstate="print"/>
          <a:srcRect/>
          <a:stretch>
            <a:fillRect/>
          </a:stretch>
        </p:blipFill>
        <p:spPr bwMode="auto">
          <a:xfrm>
            <a:off x="5651500" y="4456113"/>
            <a:ext cx="2879725" cy="2401887"/>
          </a:xfrm>
          <a:prstGeom prst="rect">
            <a:avLst/>
          </a:prstGeom>
          <a:noFill/>
          <a:ln w="9525">
            <a:noFill/>
            <a:miter lim="800000"/>
            <a:headEnd/>
            <a:tailEnd/>
          </a:ln>
        </p:spPr>
      </p:pic>
      <p:pic>
        <p:nvPicPr>
          <p:cNvPr id="17414" name="Picture 12" descr="j0311844"/>
          <p:cNvPicPr>
            <a:picLocks noChangeAspect="1" noChangeArrowheads="1"/>
          </p:cNvPicPr>
          <p:nvPr/>
        </p:nvPicPr>
        <p:blipFill>
          <a:blip r:embed="rId5" cstate="print"/>
          <a:srcRect/>
          <a:stretch>
            <a:fillRect/>
          </a:stretch>
        </p:blipFill>
        <p:spPr bwMode="auto">
          <a:xfrm>
            <a:off x="4067175" y="2420938"/>
            <a:ext cx="1795463" cy="1436687"/>
          </a:xfrm>
          <a:prstGeom prst="rect">
            <a:avLst/>
          </a:prstGeom>
          <a:noFill/>
          <a:ln w="9525">
            <a:noFill/>
            <a:miter lim="800000"/>
            <a:headEnd/>
            <a:tailEnd/>
          </a:ln>
        </p:spPr>
      </p:pic>
      <p:sp>
        <p:nvSpPr>
          <p:cNvPr id="7" name="6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Başlık"/>
          <p:cNvSpPr>
            <a:spLocks noGrp="1"/>
          </p:cNvSpPr>
          <p:nvPr>
            <p:ph type="title"/>
          </p:nvPr>
        </p:nvSpPr>
        <p:spPr/>
        <p:txBody>
          <a:bodyPr/>
          <a:lstStyle/>
          <a:p>
            <a:r>
              <a:rPr lang="tr-TR" b="1" smtClean="0"/>
              <a:t>Gürültü Şiddetinin Ölçülmesi</a:t>
            </a:r>
            <a:endParaRPr lang="tr-TR" smtClean="0"/>
          </a:p>
        </p:txBody>
      </p:sp>
      <p:sp>
        <p:nvSpPr>
          <p:cNvPr id="217091" name="2 İçerik Yer Tutucusu"/>
          <p:cNvSpPr>
            <a:spLocks noGrp="1"/>
          </p:cNvSpPr>
          <p:nvPr>
            <p:ph idx="1"/>
          </p:nvPr>
        </p:nvSpPr>
        <p:spPr>
          <a:xfrm>
            <a:off x="0" y="1600200"/>
            <a:ext cx="8915400" cy="4525963"/>
          </a:xfrm>
        </p:spPr>
        <p:txBody>
          <a:bodyPr>
            <a:normAutofit lnSpcReduction="10000"/>
          </a:bodyPr>
          <a:lstStyle/>
          <a:p>
            <a:r>
              <a:rPr lang="tr-TR" sz="2400" smtClean="0"/>
              <a:t>Gürültü ölçen alete sonometre denir.</a:t>
            </a:r>
          </a:p>
          <a:p>
            <a:pPr>
              <a:buFontTx/>
              <a:buNone/>
            </a:pPr>
            <a:r>
              <a:rPr lang="tr-TR" sz="2400" smtClean="0"/>
              <a:t>• Çevre gürültü ölçümlerinde “ses basınç düzeyi” kullanılır</a:t>
            </a:r>
          </a:p>
          <a:p>
            <a:pPr>
              <a:buFontTx/>
              <a:buNone/>
            </a:pPr>
            <a:r>
              <a:rPr lang="tr-TR" sz="2400" smtClean="0"/>
              <a:t>• Sesin insan kulağına göre şiddetini belirten ölçü </a:t>
            </a:r>
            <a:r>
              <a:rPr lang="tr-TR" sz="2400" b="1" smtClean="0"/>
              <a:t>desibeldir </a:t>
            </a:r>
          </a:p>
          <a:p>
            <a:pPr>
              <a:buFontTx/>
              <a:buNone/>
            </a:pPr>
            <a:r>
              <a:rPr lang="tr-TR" sz="2400" smtClean="0"/>
              <a:t>• İnsan dalga bolu 20-20 000 Herz arası sesi duyar.</a:t>
            </a:r>
          </a:p>
          <a:p>
            <a:pPr>
              <a:buFontTx/>
              <a:buNone/>
            </a:pPr>
            <a:r>
              <a:rPr lang="tr-TR" sz="2400" smtClean="0"/>
              <a:t>• 20 herz altı infrasound, 20 000 herz üstü ultrasound</a:t>
            </a:r>
            <a:r>
              <a:rPr lang="sv-SE" sz="2400" smtClean="0"/>
              <a:t>seslerdir. İnsan bu sesleri duymaz. Ancak insanlar</a:t>
            </a:r>
            <a:r>
              <a:rPr lang="tr-TR" sz="2400" smtClean="0"/>
              <a:t> üzerinde</a:t>
            </a:r>
          </a:p>
          <a:p>
            <a:pPr>
              <a:buFontTx/>
              <a:buNone/>
            </a:pPr>
            <a:r>
              <a:rPr lang="tr-TR" sz="2400" smtClean="0"/>
              <a:t>    – bulantı,</a:t>
            </a:r>
          </a:p>
          <a:p>
            <a:pPr>
              <a:buFontTx/>
              <a:buNone/>
            </a:pPr>
            <a:r>
              <a:rPr lang="tr-TR" sz="2400" smtClean="0"/>
              <a:t>    – Başağrısı,</a:t>
            </a:r>
          </a:p>
          <a:p>
            <a:pPr>
              <a:buFontTx/>
              <a:buNone/>
            </a:pPr>
            <a:r>
              <a:rPr lang="tr-TR" sz="2400" smtClean="0"/>
              <a:t>    – huzursuzluk gibi etkiler yapar</a:t>
            </a:r>
          </a:p>
          <a:p>
            <a:pPr>
              <a:buFontTx/>
              <a:buNone/>
            </a:pPr>
            <a:r>
              <a:rPr lang="tr-TR" sz="2400" smtClean="0"/>
              <a:t>• İnsan üzerinde infra sesler daha etkilidir. Uçaklar,taşıt araçları, trafik gürültüsüne açık olan evlerde bu seslerin etkisi fazladır.</a:t>
            </a:r>
          </a:p>
        </p:txBody>
      </p:sp>
      <p:sp>
        <p:nvSpPr>
          <p:cNvPr id="217092" name="3 Slayt Numarası Yer Tutucusu"/>
          <p:cNvSpPr>
            <a:spLocks noGrp="1"/>
          </p:cNvSpPr>
          <p:nvPr>
            <p:ph type="sldNum" sz="quarter" idx="12"/>
          </p:nvPr>
        </p:nvSpPr>
        <p:spPr>
          <a:noFill/>
        </p:spPr>
        <p:txBody>
          <a:bodyPr/>
          <a:lstStyle/>
          <a:p>
            <a:fld id="{577067E4-883D-4499-B734-87F19CF7C655}" type="slidenum">
              <a:rPr lang="tr-TR" smtClean="0">
                <a:latin typeface="Arial" charset="0"/>
              </a:rPr>
              <a:pPr/>
              <a:t>150</a:t>
            </a:fld>
            <a:endParaRPr lang="tr-TR" smtClean="0">
              <a:latin typeface="Arial"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endParaRPr lang="tr-TR" smtClean="0"/>
          </a:p>
        </p:txBody>
      </p:sp>
      <p:sp>
        <p:nvSpPr>
          <p:cNvPr id="218115" name="Rectangle 3"/>
          <p:cNvSpPr>
            <a:spLocks noGrp="1" noChangeArrowheads="1"/>
          </p:cNvSpPr>
          <p:nvPr>
            <p:ph type="body" idx="1"/>
          </p:nvPr>
        </p:nvSpPr>
        <p:spPr/>
        <p:txBody>
          <a:bodyPr/>
          <a:lstStyle/>
          <a:p>
            <a:pPr eaLnBrk="1" hangingPunct="1">
              <a:lnSpc>
                <a:spcPct val="80000"/>
              </a:lnSpc>
              <a:spcAft>
                <a:spcPts val="1213"/>
              </a:spcAft>
            </a:pPr>
            <a:r>
              <a:rPr lang="tr-TR" sz="2800" b="1" smtClean="0"/>
              <a:t>Gürültü Şiddetinin Ölçülmesi</a:t>
            </a:r>
            <a:br>
              <a:rPr lang="tr-TR" sz="2800" b="1" smtClean="0"/>
            </a:br>
            <a:r>
              <a:rPr lang="tr-TR" sz="2800" smtClean="0"/>
              <a:t>Gürültünün şiddeti mikro bar(10</a:t>
            </a:r>
            <a:r>
              <a:rPr lang="tr-TR" sz="2800" baseline="30000" smtClean="0"/>
              <a:t>-6</a:t>
            </a:r>
            <a:r>
              <a:rPr lang="tr-TR" sz="2800" smtClean="0"/>
              <a:t> bar, 10</a:t>
            </a:r>
            <a:r>
              <a:rPr lang="tr-TR" sz="2800" baseline="30000" smtClean="0"/>
              <a:t>-6</a:t>
            </a:r>
            <a:r>
              <a:rPr lang="tr-TR" sz="2800" smtClean="0"/>
              <a:t>at) olarak ölçülür.</a:t>
            </a:r>
          </a:p>
          <a:p>
            <a:pPr eaLnBrk="1" hangingPunct="1">
              <a:lnSpc>
                <a:spcPct val="80000"/>
              </a:lnSpc>
              <a:spcAft>
                <a:spcPts val="1213"/>
              </a:spcAft>
            </a:pPr>
            <a:r>
              <a:rPr lang="tr-TR" sz="2800" smtClean="0"/>
              <a:t>dB= 20 log (P/0,0002) olarak desibel cinsinden ifade edilir. (P mikrobar cinsinden ses dalgasının basıncı) , İşitilebilen sesin basıncı 0,0002 mikrobardır.</a:t>
            </a:r>
          </a:p>
          <a:p>
            <a:pPr eaLnBrk="1" hangingPunct="1">
              <a:lnSpc>
                <a:spcPct val="80000"/>
              </a:lnSpc>
              <a:spcAft>
                <a:spcPts val="1213"/>
              </a:spcAft>
            </a:pPr>
            <a:r>
              <a:rPr lang="tr-TR" sz="2800" smtClean="0"/>
              <a:t> Birden fazla ses kaynağından çıkan seslerin toplamı büyük olana yakındır. 90 dB ve 60 dB lik iki kaynaktan gelen seslerin toplamı 150 dB değil 90 dB den biraz fazladır. </a:t>
            </a:r>
          </a:p>
          <a:p>
            <a:pPr eaLnBrk="1" hangingPunct="1">
              <a:lnSpc>
                <a:spcPct val="80000"/>
              </a:lnSpc>
              <a:buFontTx/>
              <a:buNone/>
            </a:pPr>
            <a:endParaRPr lang="tr-TR" sz="2800" smtClean="0"/>
          </a:p>
        </p:txBody>
      </p:sp>
      <p:sp>
        <p:nvSpPr>
          <p:cNvPr id="218116" name="3 Slayt Numarası Yer Tutucusu"/>
          <p:cNvSpPr>
            <a:spLocks noGrp="1"/>
          </p:cNvSpPr>
          <p:nvPr>
            <p:ph type="sldNum" sz="quarter" idx="12"/>
          </p:nvPr>
        </p:nvSpPr>
        <p:spPr>
          <a:noFill/>
        </p:spPr>
        <p:txBody>
          <a:bodyPr/>
          <a:lstStyle/>
          <a:p>
            <a:fld id="{B9B1609B-338A-4A5B-AFF9-BD18285B18B2}" type="slidenum">
              <a:rPr lang="tr-TR" smtClean="0">
                <a:latin typeface="Arial" charset="0"/>
              </a:rPr>
              <a:pPr/>
              <a:t>151</a:t>
            </a:fld>
            <a:endParaRPr lang="tr-TR" smtClean="0">
              <a:latin typeface="Arial"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sz="3200" b="1" dirty="0" smtClean="0">
                <a:solidFill>
                  <a:schemeClr val="tx1"/>
                </a:solidFill>
                <a:latin typeface="+mn-lt"/>
                <a:ea typeface="+mn-ea"/>
                <a:cs typeface="+mn-cs"/>
              </a:rPr>
              <a:t/>
            </a:r>
            <a:br>
              <a:rPr lang="tr-TR" sz="3200" b="1" dirty="0" smtClean="0">
                <a:solidFill>
                  <a:schemeClr val="tx1"/>
                </a:solidFill>
                <a:latin typeface="+mn-lt"/>
                <a:ea typeface="+mn-ea"/>
                <a:cs typeface="+mn-cs"/>
              </a:rPr>
            </a:br>
            <a:r>
              <a:rPr lang="tr-TR" sz="3200" b="1" dirty="0" smtClean="0">
                <a:solidFill>
                  <a:schemeClr val="tx1"/>
                </a:solidFill>
                <a:latin typeface="+mn-lt"/>
                <a:ea typeface="+mn-ea"/>
                <a:cs typeface="+mn-cs"/>
              </a:rPr>
              <a:t>Uluslararası Standart Örgütünün (ISO)</a:t>
            </a:r>
            <a:br>
              <a:rPr lang="tr-TR" sz="3200" b="1" dirty="0" smtClean="0">
                <a:solidFill>
                  <a:schemeClr val="tx1"/>
                </a:solidFill>
                <a:latin typeface="+mn-lt"/>
                <a:ea typeface="+mn-ea"/>
                <a:cs typeface="+mn-cs"/>
              </a:rPr>
            </a:br>
            <a:r>
              <a:rPr lang="tr-TR" sz="3200" b="1" dirty="0" smtClean="0">
                <a:solidFill>
                  <a:schemeClr val="tx1"/>
                </a:solidFill>
                <a:latin typeface="+mn-lt"/>
                <a:ea typeface="+mn-ea"/>
                <a:cs typeface="+mn-cs"/>
              </a:rPr>
              <a:t>normal saydığı gürültü düzeyi 58 </a:t>
            </a:r>
            <a:r>
              <a:rPr lang="tr-TR" sz="3200" b="1" dirty="0" err="1" smtClean="0">
                <a:solidFill>
                  <a:schemeClr val="tx1"/>
                </a:solidFill>
                <a:latin typeface="+mn-lt"/>
                <a:ea typeface="+mn-ea"/>
                <a:cs typeface="+mn-cs"/>
              </a:rPr>
              <a:t>dB’dir</a:t>
            </a:r>
            <a:r>
              <a:rPr lang="tr-TR" sz="3200" b="1" dirty="0" smtClean="0">
                <a:solidFill>
                  <a:schemeClr val="tx1"/>
                </a:solidFill>
                <a:latin typeface="+mn-lt"/>
                <a:ea typeface="+mn-ea"/>
                <a:cs typeface="+mn-cs"/>
              </a:rPr>
              <a:t>.</a:t>
            </a:r>
            <a:r>
              <a:rPr lang="tr-TR" sz="3200" b="1" dirty="0" smtClean="0"/>
              <a:t/>
            </a:r>
            <a:br>
              <a:rPr lang="tr-TR" sz="3200" b="1" dirty="0" smtClean="0"/>
            </a:br>
            <a:endParaRPr lang="tr-TR" sz="3200" b="1" dirty="0"/>
          </a:p>
        </p:txBody>
      </p:sp>
      <p:sp>
        <p:nvSpPr>
          <p:cNvPr id="219139" name="2 İçerik Yer Tutucusu"/>
          <p:cNvSpPr>
            <a:spLocks noGrp="1"/>
          </p:cNvSpPr>
          <p:nvPr>
            <p:ph idx="1"/>
          </p:nvPr>
        </p:nvSpPr>
        <p:spPr>
          <a:xfrm>
            <a:off x="457200" y="1600200"/>
            <a:ext cx="8686800" cy="4525963"/>
          </a:xfrm>
        </p:spPr>
        <p:txBody>
          <a:bodyPr/>
          <a:lstStyle/>
          <a:p>
            <a:r>
              <a:rPr lang="tr-TR" smtClean="0"/>
              <a:t>0-30 desibel arası çok sessiz,</a:t>
            </a:r>
          </a:p>
          <a:p>
            <a:pPr>
              <a:buFontTx/>
              <a:buNone/>
            </a:pPr>
            <a:r>
              <a:rPr lang="tr-TR" smtClean="0"/>
              <a:t>• 30-50- desibel arası sessiz,</a:t>
            </a:r>
          </a:p>
          <a:p>
            <a:pPr>
              <a:buFontTx/>
              <a:buNone/>
            </a:pPr>
            <a:r>
              <a:rPr lang="tr-TR" smtClean="0"/>
              <a:t>• 50-60- desibel arası orta derecede gürültülü,</a:t>
            </a:r>
          </a:p>
          <a:p>
            <a:pPr>
              <a:buFontTx/>
              <a:buNone/>
            </a:pPr>
            <a:r>
              <a:rPr lang="tr-TR" smtClean="0"/>
              <a:t>• 60-70 desibel arası, gürültülü ve</a:t>
            </a:r>
          </a:p>
          <a:p>
            <a:pPr>
              <a:buFontTx/>
              <a:buNone/>
            </a:pPr>
            <a:r>
              <a:rPr lang="tr-TR" smtClean="0"/>
              <a:t>• 70-80 desibel arası ise çok gürültü ortam olarak sınıflandırılır.</a:t>
            </a:r>
          </a:p>
        </p:txBody>
      </p:sp>
      <p:sp>
        <p:nvSpPr>
          <p:cNvPr id="219140" name="3 Slayt Numarası Yer Tutucusu"/>
          <p:cNvSpPr>
            <a:spLocks noGrp="1"/>
          </p:cNvSpPr>
          <p:nvPr>
            <p:ph type="sldNum" sz="quarter" idx="12"/>
          </p:nvPr>
        </p:nvSpPr>
        <p:spPr>
          <a:noFill/>
        </p:spPr>
        <p:txBody>
          <a:bodyPr/>
          <a:lstStyle/>
          <a:p>
            <a:fld id="{7B3F6DF2-0AC3-4D84-B819-7655B64B72E7}" type="slidenum">
              <a:rPr lang="tr-TR" smtClean="0">
                <a:latin typeface="Arial" charset="0"/>
              </a:rPr>
              <a:pPr/>
              <a:t>152</a:t>
            </a:fld>
            <a:endParaRPr lang="tr-TR" smtClean="0">
              <a:latin typeface="Arial"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428625" y="4000500"/>
          <a:ext cx="3000396" cy="335280"/>
        </p:xfrm>
        <a:graphic>
          <a:graphicData uri="http://schemas.openxmlformats.org/drawingml/2006/table">
            <a:tbl>
              <a:tblPr firstRow="1" bandRow="1">
                <a:tableStyleId>{5940675A-B579-460E-94D1-54222C63F5DA}</a:tableStyleId>
              </a:tblPr>
              <a:tblGrid>
                <a:gridCol w="3000396"/>
              </a:tblGrid>
              <a:tr h="142876">
                <a:tc>
                  <a:txBody>
                    <a:bodyPr/>
                    <a:lstStyle/>
                    <a:p>
                      <a:r>
                        <a:rPr lang="tr-TR" sz="1600" b="1" i="1" dirty="0" smtClean="0">
                          <a:solidFill>
                            <a:srgbClr val="7030A0"/>
                          </a:solidFill>
                        </a:rPr>
                        <a:t>Kuş cıvıltıları </a:t>
                      </a:r>
                      <a:r>
                        <a:rPr lang="tr-TR" sz="1600" b="1" i="1" baseline="0" dirty="0" smtClean="0">
                          <a:solidFill>
                            <a:srgbClr val="7030A0"/>
                          </a:solidFill>
                        </a:rPr>
                        <a:t> </a:t>
                      </a:r>
                      <a:r>
                        <a:rPr lang="tr-TR" sz="1600" b="1" i="1" dirty="0" smtClean="0">
                          <a:solidFill>
                            <a:srgbClr val="7030A0"/>
                          </a:solidFill>
                        </a:rPr>
                        <a:t>(15</a:t>
                      </a:r>
                      <a:r>
                        <a:rPr lang="tr-TR" sz="1600" b="1" i="1" baseline="0" dirty="0" smtClean="0">
                          <a:solidFill>
                            <a:srgbClr val="7030A0"/>
                          </a:solidFill>
                        </a:rPr>
                        <a:t>m uzakta)</a:t>
                      </a:r>
                      <a:endParaRPr lang="tr-TR" sz="1600" b="1" i="1" dirty="0">
                        <a:solidFill>
                          <a:srgbClr val="7030A0"/>
                        </a:solidFill>
                      </a:endParaRPr>
                    </a:p>
                  </a:txBody>
                  <a:tcPr/>
                </a:tc>
              </a:tr>
            </a:tbl>
          </a:graphicData>
        </a:graphic>
      </p:graphicFrame>
      <p:graphicFrame>
        <p:nvGraphicFramePr>
          <p:cNvPr id="6" name="5 Tablo"/>
          <p:cNvGraphicFramePr>
            <a:graphicFrameLocks noGrp="1"/>
          </p:cNvGraphicFramePr>
          <p:nvPr/>
        </p:nvGraphicFramePr>
        <p:xfrm>
          <a:off x="4286250" y="4000500"/>
          <a:ext cx="1143008" cy="365760"/>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50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7" name="6 Tablo"/>
          <p:cNvGraphicFramePr>
            <a:graphicFrameLocks noGrp="1"/>
          </p:cNvGraphicFramePr>
          <p:nvPr/>
        </p:nvGraphicFramePr>
        <p:xfrm>
          <a:off x="428625" y="4500563"/>
          <a:ext cx="3000396" cy="365760"/>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Normal konuşma (1 m)</a:t>
                      </a:r>
                      <a:endParaRPr lang="tr-TR" b="1" i="1" dirty="0">
                        <a:solidFill>
                          <a:srgbClr val="7030A0"/>
                        </a:solidFill>
                      </a:endParaRPr>
                    </a:p>
                  </a:txBody>
                  <a:tcPr/>
                </a:tc>
              </a:tr>
            </a:tbl>
          </a:graphicData>
        </a:graphic>
      </p:graphicFrame>
      <p:graphicFrame>
        <p:nvGraphicFramePr>
          <p:cNvPr id="8" name="7 Tablo"/>
          <p:cNvGraphicFramePr>
            <a:graphicFrameLocks noGrp="1"/>
          </p:cNvGraphicFramePr>
          <p:nvPr/>
        </p:nvGraphicFramePr>
        <p:xfrm>
          <a:off x="4286250" y="4500563"/>
          <a:ext cx="1143008" cy="365760"/>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60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9" name="8 Tablo"/>
          <p:cNvGraphicFramePr>
            <a:graphicFrameLocks noGrp="1"/>
          </p:cNvGraphicFramePr>
          <p:nvPr/>
        </p:nvGraphicFramePr>
        <p:xfrm>
          <a:off x="428625" y="3492500"/>
          <a:ext cx="3000396" cy="365760"/>
        </p:xfrm>
        <a:graphic>
          <a:graphicData uri="http://schemas.openxmlformats.org/drawingml/2006/table">
            <a:tbl>
              <a:tblPr firstRow="1" bandRow="1">
                <a:tableStyleId>{5940675A-B579-460E-94D1-54222C63F5DA}</a:tableStyleId>
              </a:tblPr>
              <a:tblGrid>
                <a:gridCol w="3000396"/>
              </a:tblGrid>
              <a:tr h="357190">
                <a:tc>
                  <a:txBody>
                    <a:bodyPr/>
                    <a:lstStyle/>
                    <a:p>
                      <a:r>
                        <a:rPr lang="tr-TR" b="1" i="1" dirty="0" smtClean="0">
                          <a:solidFill>
                            <a:srgbClr val="7030A0"/>
                          </a:solidFill>
                        </a:rPr>
                        <a:t>Sessiz alan</a:t>
                      </a:r>
                      <a:endParaRPr lang="tr-TR" b="1" i="1" dirty="0">
                        <a:solidFill>
                          <a:srgbClr val="7030A0"/>
                        </a:solidFill>
                      </a:endParaRPr>
                    </a:p>
                  </a:txBody>
                  <a:tcPr/>
                </a:tc>
              </a:tr>
            </a:tbl>
          </a:graphicData>
        </a:graphic>
      </p:graphicFrame>
      <p:graphicFrame>
        <p:nvGraphicFramePr>
          <p:cNvPr id="10" name="9 Tablo"/>
          <p:cNvGraphicFramePr>
            <a:graphicFrameLocks noGrp="1"/>
          </p:cNvGraphicFramePr>
          <p:nvPr/>
        </p:nvGraphicFramePr>
        <p:xfrm>
          <a:off x="4286250" y="3500438"/>
          <a:ext cx="1143008" cy="365760"/>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40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1" name="10 Tablo"/>
          <p:cNvGraphicFramePr>
            <a:graphicFrameLocks noGrp="1"/>
          </p:cNvGraphicFramePr>
          <p:nvPr/>
        </p:nvGraphicFramePr>
        <p:xfrm>
          <a:off x="428625" y="3000375"/>
          <a:ext cx="3000396" cy="365760"/>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Fısıltılı konuşma </a:t>
                      </a:r>
                      <a:endParaRPr lang="tr-TR" b="1" i="1" dirty="0">
                        <a:solidFill>
                          <a:srgbClr val="7030A0"/>
                        </a:solidFill>
                      </a:endParaRPr>
                    </a:p>
                  </a:txBody>
                  <a:tcPr/>
                </a:tc>
              </a:tr>
            </a:tbl>
          </a:graphicData>
        </a:graphic>
      </p:graphicFrame>
      <p:graphicFrame>
        <p:nvGraphicFramePr>
          <p:cNvPr id="12" name="11 Tablo"/>
          <p:cNvGraphicFramePr>
            <a:graphicFrameLocks noGrp="1"/>
          </p:cNvGraphicFramePr>
          <p:nvPr/>
        </p:nvGraphicFramePr>
        <p:xfrm>
          <a:off x="4286250" y="3000375"/>
          <a:ext cx="1143008" cy="365760"/>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30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3" name="12 Tablo"/>
          <p:cNvGraphicFramePr>
            <a:graphicFrameLocks noGrp="1"/>
          </p:cNvGraphicFramePr>
          <p:nvPr/>
        </p:nvGraphicFramePr>
        <p:xfrm>
          <a:off x="428625" y="2500313"/>
          <a:ext cx="3000396" cy="365760"/>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Yaprak hışırtısı</a:t>
                      </a:r>
                      <a:endParaRPr lang="tr-TR" b="1" i="1" dirty="0">
                        <a:solidFill>
                          <a:srgbClr val="7030A0"/>
                        </a:solidFill>
                      </a:endParaRPr>
                    </a:p>
                  </a:txBody>
                  <a:tcPr/>
                </a:tc>
              </a:tr>
            </a:tbl>
          </a:graphicData>
        </a:graphic>
      </p:graphicFrame>
      <p:graphicFrame>
        <p:nvGraphicFramePr>
          <p:cNvPr id="14" name="13 Tablo"/>
          <p:cNvGraphicFramePr>
            <a:graphicFrameLocks noGrp="1"/>
          </p:cNvGraphicFramePr>
          <p:nvPr/>
        </p:nvGraphicFramePr>
        <p:xfrm>
          <a:off x="4286250" y="2500313"/>
          <a:ext cx="1143008" cy="365760"/>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20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5" name="14 Tablo"/>
          <p:cNvGraphicFramePr>
            <a:graphicFrameLocks noGrp="1"/>
          </p:cNvGraphicFramePr>
          <p:nvPr/>
        </p:nvGraphicFramePr>
        <p:xfrm>
          <a:off x="4286250" y="2000250"/>
          <a:ext cx="1143008" cy="365760"/>
        </p:xfrm>
        <a:graphic>
          <a:graphicData uri="http://schemas.openxmlformats.org/drawingml/2006/table">
            <a:tbl>
              <a:tblPr firstRow="1" bandRow="1">
                <a:tableStyleId>{5940675A-B579-460E-94D1-54222C63F5DA}</a:tableStyleId>
              </a:tblPr>
              <a:tblGrid>
                <a:gridCol w="1143008"/>
              </a:tblGrid>
              <a:tr h="365760">
                <a:tc>
                  <a:txBody>
                    <a:bodyPr/>
                    <a:lstStyle/>
                    <a:p>
                      <a:r>
                        <a:rPr lang="tr-TR" dirty="0" smtClean="0">
                          <a:solidFill>
                            <a:srgbClr val="FF0000"/>
                          </a:solidFill>
                        </a:rPr>
                        <a:t>  10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6" name="15 Tablo"/>
          <p:cNvGraphicFramePr>
            <a:graphicFrameLocks noGrp="1"/>
          </p:cNvGraphicFramePr>
          <p:nvPr/>
        </p:nvGraphicFramePr>
        <p:xfrm>
          <a:off x="428625" y="2000250"/>
          <a:ext cx="3000396" cy="365760"/>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Sesin algılanma eşiği</a:t>
                      </a:r>
                      <a:endParaRPr lang="tr-TR" b="1" i="1" dirty="0">
                        <a:solidFill>
                          <a:srgbClr val="7030A0"/>
                        </a:solidFill>
                      </a:endParaRPr>
                    </a:p>
                  </a:txBody>
                  <a:tcPr/>
                </a:tc>
              </a:tr>
            </a:tbl>
          </a:graphicData>
        </a:graphic>
      </p:graphicFrame>
      <p:graphicFrame>
        <p:nvGraphicFramePr>
          <p:cNvPr id="17" name="16 Tablo"/>
          <p:cNvGraphicFramePr>
            <a:graphicFrameLocks noGrp="1"/>
          </p:cNvGraphicFramePr>
          <p:nvPr/>
        </p:nvGraphicFramePr>
        <p:xfrm>
          <a:off x="428625" y="1500188"/>
          <a:ext cx="3000396" cy="365760"/>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Duyma eşiği</a:t>
                      </a:r>
                      <a:endParaRPr lang="tr-TR" b="1" i="1" dirty="0">
                        <a:solidFill>
                          <a:srgbClr val="7030A0"/>
                        </a:solidFill>
                      </a:endParaRPr>
                    </a:p>
                  </a:txBody>
                  <a:tcPr/>
                </a:tc>
              </a:tr>
            </a:tbl>
          </a:graphicData>
        </a:graphic>
      </p:graphicFrame>
      <p:graphicFrame>
        <p:nvGraphicFramePr>
          <p:cNvPr id="18" name="17 Tablo"/>
          <p:cNvGraphicFramePr>
            <a:graphicFrameLocks noGrp="1"/>
          </p:cNvGraphicFramePr>
          <p:nvPr/>
        </p:nvGraphicFramePr>
        <p:xfrm>
          <a:off x="4286250" y="1500188"/>
          <a:ext cx="1143008" cy="365760"/>
        </p:xfrm>
        <a:graphic>
          <a:graphicData uri="http://schemas.openxmlformats.org/drawingml/2006/table">
            <a:tbl>
              <a:tblPr firstRow="1" bandRow="1">
                <a:tableStyleId>{5940675A-B579-460E-94D1-54222C63F5DA}</a:tableStyleId>
              </a:tblPr>
              <a:tblGrid>
                <a:gridCol w="1143008"/>
              </a:tblGrid>
              <a:tr h="222884">
                <a:tc>
                  <a:txBody>
                    <a:bodyPr/>
                    <a:lstStyle/>
                    <a:p>
                      <a:r>
                        <a:rPr lang="tr-TR" dirty="0" smtClean="0">
                          <a:solidFill>
                            <a:srgbClr val="FF0000"/>
                          </a:solidFill>
                        </a:rPr>
                        <a:t>  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graphicFrame>
        <p:nvGraphicFramePr>
          <p:cNvPr id="19" name="18 Tablo"/>
          <p:cNvGraphicFramePr>
            <a:graphicFrameLocks noGrp="1"/>
          </p:cNvGraphicFramePr>
          <p:nvPr/>
        </p:nvGraphicFramePr>
        <p:xfrm>
          <a:off x="428625" y="5000625"/>
          <a:ext cx="3000396" cy="365760"/>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Yük treni (30 </a:t>
                      </a:r>
                      <a:r>
                        <a:rPr lang="tr-TR" b="1" i="1" baseline="0" dirty="0" smtClean="0">
                          <a:solidFill>
                            <a:srgbClr val="7030A0"/>
                          </a:solidFill>
                        </a:rPr>
                        <a:t>m uzakta)</a:t>
                      </a:r>
                      <a:endParaRPr lang="tr-TR" b="1" i="1" dirty="0">
                        <a:solidFill>
                          <a:srgbClr val="7030A0"/>
                        </a:solidFill>
                      </a:endParaRPr>
                    </a:p>
                  </a:txBody>
                  <a:tcPr/>
                </a:tc>
              </a:tr>
            </a:tbl>
          </a:graphicData>
        </a:graphic>
      </p:graphicFrame>
      <p:graphicFrame>
        <p:nvGraphicFramePr>
          <p:cNvPr id="20" name="19 Tablo"/>
          <p:cNvGraphicFramePr>
            <a:graphicFrameLocks noGrp="1"/>
          </p:cNvGraphicFramePr>
          <p:nvPr/>
        </p:nvGraphicFramePr>
        <p:xfrm>
          <a:off x="4286250" y="5000625"/>
          <a:ext cx="1143008" cy="365760"/>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70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cxnSp>
        <p:nvCxnSpPr>
          <p:cNvPr id="22" name="21 Düz Ok Bağlayıcısı"/>
          <p:cNvCxnSpPr/>
          <p:nvPr/>
        </p:nvCxnSpPr>
        <p:spPr>
          <a:xfrm>
            <a:off x="3571875" y="1714500"/>
            <a:ext cx="64293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22 Düz Ok Bağlayıcısı"/>
          <p:cNvCxnSpPr/>
          <p:nvPr/>
        </p:nvCxnSpPr>
        <p:spPr>
          <a:xfrm>
            <a:off x="3571875" y="2214563"/>
            <a:ext cx="642938"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23 Düz Ok Bağlayıcısı"/>
          <p:cNvCxnSpPr/>
          <p:nvPr/>
        </p:nvCxnSpPr>
        <p:spPr>
          <a:xfrm>
            <a:off x="3571875" y="2714625"/>
            <a:ext cx="64293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24 Düz Ok Bağlayıcısı"/>
          <p:cNvCxnSpPr/>
          <p:nvPr/>
        </p:nvCxnSpPr>
        <p:spPr>
          <a:xfrm>
            <a:off x="3571875" y="3214688"/>
            <a:ext cx="642938"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25 Düz Ok Bağlayıcısı"/>
          <p:cNvCxnSpPr/>
          <p:nvPr/>
        </p:nvCxnSpPr>
        <p:spPr>
          <a:xfrm>
            <a:off x="3571875" y="3714750"/>
            <a:ext cx="64293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26 Düz Ok Bağlayıcısı"/>
          <p:cNvCxnSpPr/>
          <p:nvPr/>
        </p:nvCxnSpPr>
        <p:spPr>
          <a:xfrm>
            <a:off x="3643313" y="4214813"/>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27 Düz Ok Bağlayıcısı"/>
          <p:cNvCxnSpPr/>
          <p:nvPr/>
        </p:nvCxnSpPr>
        <p:spPr>
          <a:xfrm>
            <a:off x="3643313" y="4714875"/>
            <a:ext cx="5715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28 Düz Ok Bağlayıcısı"/>
          <p:cNvCxnSpPr/>
          <p:nvPr/>
        </p:nvCxnSpPr>
        <p:spPr>
          <a:xfrm>
            <a:off x="3643313" y="5214938"/>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4" name="123 Düz Ok Bağlayıcısı"/>
          <p:cNvCxnSpPr/>
          <p:nvPr/>
        </p:nvCxnSpPr>
        <p:spPr>
          <a:xfrm>
            <a:off x="5643563" y="3714750"/>
            <a:ext cx="64293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5" name="124 Düz Ok Bağlayıcısı"/>
          <p:cNvCxnSpPr/>
          <p:nvPr/>
        </p:nvCxnSpPr>
        <p:spPr>
          <a:xfrm>
            <a:off x="5643563" y="4214813"/>
            <a:ext cx="642937"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6" name="125 Düz Ok Bağlayıcısı"/>
          <p:cNvCxnSpPr/>
          <p:nvPr/>
        </p:nvCxnSpPr>
        <p:spPr>
          <a:xfrm>
            <a:off x="5643563" y="4714875"/>
            <a:ext cx="64293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7" name="126 Düz Ok Bağlayıcısı"/>
          <p:cNvCxnSpPr/>
          <p:nvPr/>
        </p:nvCxnSpPr>
        <p:spPr>
          <a:xfrm>
            <a:off x="5643563" y="5214938"/>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30" name="129 Tablo"/>
          <p:cNvGraphicFramePr>
            <a:graphicFrameLocks noGrp="1"/>
          </p:cNvGraphicFramePr>
          <p:nvPr/>
        </p:nvGraphicFramePr>
        <p:xfrm>
          <a:off x="6500826" y="3500438"/>
          <a:ext cx="1500198" cy="357190"/>
        </p:xfrm>
        <a:graphic>
          <a:graphicData uri="http://schemas.openxmlformats.org/drawingml/2006/table">
            <a:tbl>
              <a:tblPr firstRow="1" bandRow="1">
                <a:tableStyleId>{638B1855-1B75-4FBE-930C-398BA8C253C6}</a:tableStyleId>
              </a:tblPr>
              <a:tblGrid>
                <a:gridCol w="1500198"/>
              </a:tblGrid>
              <a:tr h="357190">
                <a:tc>
                  <a:txBody>
                    <a:bodyPr/>
                    <a:lstStyle/>
                    <a:p>
                      <a:pPr algn="l"/>
                      <a:r>
                        <a:rPr lang="tr-TR" sz="1600" dirty="0" smtClean="0"/>
                        <a:t>sessiz ortam</a:t>
                      </a:r>
                      <a:endParaRPr lang="tr-TR" sz="1600" dirty="0">
                        <a:solidFill>
                          <a:srgbClr val="FF0000"/>
                        </a:solidFill>
                      </a:endParaRPr>
                    </a:p>
                  </a:txBody>
                  <a:tcPr/>
                </a:tc>
              </a:tr>
            </a:tbl>
          </a:graphicData>
        </a:graphic>
      </p:graphicFrame>
      <p:graphicFrame>
        <p:nvGraphicFramePr>
          <p:cNvPr id="131" name="130 Tablo"/>
          <p:cNvGraphicFramePr>
            <a:graphicFrameLocks noGrp="1"/>
          </p:cNvGraphicFramePr>
          <p:nvPr/>
        </p:nvGraphicFramePr>
        <p:xfrm>
          <a:off x="6500813" y="4000500"/>
          <a:ext cx="1500198" cy="357190"/>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  2 Kat gürültülü</a:t>
                      </a:r>
                      <a:endParaRPr lang="tr-TR" sz="1400" dirty="0">
                        <a:solidFill>
                          <a:srgbClr val="FF0000"/>
                        </a:solidFill>
                      </a:endParaRPr>
                    </a:p>
                  </a:txBody>
                  <a:tcPr/>
                </a:tc>
              </a:tr>
            </a:tbl>
          </a:graphicData>
        </a:graphic>
      </p:graphicFrame>
      <p:graphicFrame>
        <p:nvGraphicFramePr>
          <p:cNvPr id="132" name="131 Tablo"/>
          <p:cNvGraphicFramePr>
            <a:graphicFrameLocks noGrp="1"/>
          </p:cNvGraphicFramePr>
          <p:nvPr/>
        </p:nvGraphicFramePr>
        <p:xfrm>
          <a:off x="6500813" y="4500563"/>
          <a:ext cx="1500198" cy="357190"/>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  4 Kat gürültülü</a:t>
                      </a:r>
                      <a:endParaRPr lang="tr-TR" sz="1400" dirty="0">
                        <a:solidFill>
                          <a:srgbClr val="FF0000"/>
                        </a:solidFill>
                      </a:endParaRPr>
                    </a:p>
                  </a:txBody>
                  <a:tcPr/>
                </a:tc>
              </a:tr>
            </a:tbl>
          </a:graphicData>
        </a:graphic>
      </p:graphicFrame>
      <p:graphicFrame>
        <p:nvGraphicFramePr>
          <p:cNvPr id="133" name="132 Tablo"/>
          <p:cNvGraphicFramePr>
            <a:graphicFrameLocks noGrp="1"/>
          </p:cNvGraphicFramePr>
          <p:nvPr/>
        </p:nvGraphicFramePr>
        <p:xfrm>
          <a:off x="6500813" y="5000625"/>
          <a:ext cx="1500198" cy="357190"/>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  8 Kat Gürültülü</a:t>
                      </a:r>
                      <a:endParaRPr lang="tr-TR" sz="1400" dirty="0">
                        <a:solidFill>
                          <a:srgbClr val="FF0000"/>
                        </a:solidFill>
                      </a:endParaRPr>
                    </a:p>
                  </a:txBody>
                  <a:tcPr/>
                </a:tc>
              </a:tr>
            </a:tbl>
          </a:graphicData>
        </a:graphic>
      </p:graphicFrame>
      <p:graphicFrame>
        <p:nvGraphicFramePr>
          <p:cNvPr id="39" name="38 Tablo"/>
          <p:cNvGraphicFramePr>
            <a:graphicFrameLocks noGrp="1"/>
          </p:cNvGraphicFramePr>
          <p:nvPr/>
        </p:nvGraphicFramePr>
        <p:xfrm>
          <a:off x="428625" y="5500688"/>
          <a:ext cx="3000396" cy="365760"/>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Çalar</a:t>
                      </a:r>
                      <a:r>
                        <a:rPr lang="tr-TR" b="1" i="1" baseline="0" dirty="0" smtClean="0">
                          <a:solidFill>
                            <a:srgbClr val="7030A0"/>
                          </a:solidFill>
                        </a:rPr>
                        <a:t> saat zili</a:t>
                      </a:r>
                      <a:endParaRPr lang="tr-TR" b="1" i="1" dirty="0">
                        <a:solidFill>
                          <a:srgbClr val="7030A0"/>
                        </a:solidFill>
                      </a:endParaRPr>
                    </a:p>
                  </a:txBody>
                  <a:tcPr/>
                </a:tc>
              </a:tr>
            </a:tbl>
          </a:graphicData>
        </a:graphic>
      </p:graphicFrame>
      <p:graphicFrame>
        <p:nvGraphicFramePr>
          <p:cNvPr id="40" name="39 Tablo"/>
          <p:cNvGraphicFramePr>
            <a:graphicFrameLocks noGrp="1"/>
          </p:cNvGraphicFramePr>
          <p:nvPr/>
        </p:nvGraphicFramePr>
        <p:xfrm>
          <a:off x="4286250" y="5500688"/>
          <a:ext cx="1143008" cy="365760"/>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80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cxnSp>
        <p:nvCxnSpPr>
          <p:cNvPr id="41" name="40 Düz Ok Bağlayıcısı"/>
          <p:cNvCxnSpPr/>
          <p:nvPr/>
        </p:nvCxnSpPr>
        <p:spPr>
          <a:xfrm>
            <a:off x="3643313" y="5715000"/>
            <a:ext cx="5715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41 Düz Ok Bağlayıcısı"/>
          <p:cNvCxnSpPr/>
          <p:nvPr/>
        </p:nvCxnSpPr>
        <p:spPr>
          <a:xfrm>
            <a:off x="5643563" y="5715000"/>
            <a:ext cx="5715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43" name="42 Tablo"/>
          <p:cNvGraphicFramePr>
            <a:graphicFrameLocks noGrp="1"/>
          </p:cNvGraphicFramePr>
          <p:nvPr/>
        </p:nvGraphicFramePr>
        <p:xfrm>
          <a:off x="6500813" y="5500688"/>
          <a:ext cx="1500198" cy="357190"/>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16 Kat Gürültülü</a:t>
                      </a:r>
                      <a:endParaRPr lang="tr-TR" sz="1400" dirty="0">
                        <a:solidFill>
                          <a:srgbClr val="FF0000"/>
                        </a:solidFill>
                      </a:endParaRPr>
                    </a:p>
                  </a:txBody>
                  <a:tcPr/>
                </a:tc>
              </a:tr>
            </a:tbl>
          </a:graphicData>
        </a:graphic>
      </p:graphicFrame>
      <p:graphicFrame>
        <p:nvGraphicFramePr>
          <p:cNvPr id="44" name="43 Tablo"/>
          <p:cNvGraphicFramePr>
            <a:graphicFrameLocks noGrp="1"/>
          </p:cNvGraphicFramePr>
          <p:nvPr/>
        </p:nvGraphicFramePr>
        <p:xfrm>
          <a:off x="428625" y="6000750"/>
          <a:ext cx="3000396" cy="365760"/>
        </p:xfrm>
        <a:graphic>
          <a:graphicData uri="http://schemas.openxmlformats.org/drawingml/2006/table">
            <a:tbl>
              <a:tblPr firstRow="1" bandRow="1">
                <a:tableStyleId>{5940675A-B579-460E-94D1-54222C63F5DA}</a:tableStyleId>
              </a:tblPr>
              <a:tblGrid>
                <a:gridCol w="3000396"/>
              </a:tblGrid>
              <a:tr h="142876">
                <a:tc>
                  <a:txBody>
                    <a:bodyPr/>
                    <a:lstStyle/>
                    <a:p>
                      <a:r>
                        <a:rPr lang="tr-TR" b="1" i="1" dirty="0" smtClean="0">
                          <a:solidFill>
                            <a:srgbClr val="7030A0"/>
                          </a:solidFill>
                        </a:rPr>
                        <a:t>Çocuk çığlığı</a:t>
                      </a:r>
                      <a:endParaRPr lang="tr-TR" b="1" i="1" dirty="0">
                        <a:solidFill>
                          <a:srgbClr val="7030A0"/>
                        </a:solidFill>
                      </a:endParaRPr>
                    </a:p>
                  </a:txBody>
                  <a:tcPr/>
                </a:tc>
              </a:tr>
            </a:tbl>
          </a:graphicData>
        </a:graphic>
      </p:graphicFrame>
      <p:graphicFrame>
        <p:nvGraphicFramePr>
          <p:cNvPr id="45" name="44 Tablo"/>
          <p:cNvGraphicFramePr>
            <a:graphicFrameLocks noGrp="1"/>
          </p:cNvGraphicFramePr>
          <p:nvPr/>
        </p:nvGraphicFramePr>
        <p:xfrm>
          <a:off x="4286250" y="6000750"/>
          <a:ext cx="1143008" cy="365760"/>
        </p:xfrm>
        <a:graphic>
          <a:graphicData uri="http://schemas.openxmlformats.org/drawingml/2006/table">
            <a:tbl>
              <a:tblPr firstRow="1" bandRow="1">
                <a:tableStyleId>{5940675A-B579-460E-94D1-54222C63F5DA}</a:tableStyleId>
              </a:tblPr>
              <a:tblGrid>
                <a:gridCol w="1143008"/>
              </a:tblGrid>
              <a:tr h="142876">
                <a:tc>
                  <a:txBody>
                    <a:bodyPr/>
                    <a:lstStyle/>
                    <a:p>
                      <a:r>
                        <a:rPr lang="tr-TR" dirty="0" smtClean="0">
                          <a:solidFill>
                            <a:srgbClr val="FF0000"/>
                          </a:solidFill>
                        </a:rPr>
                        <a:t>  90 </a:t>
                      </a:r>
                      <a:r>
                        <a:rPr lang="tr-TR" baseline="0" dirty="0" err="1" smtClean="0">
                          <a:solidFill>
                            <a:srgbClr val="FF0000"/>
                          </a:solidFill>
                        </a:rPr>
                        <a:t>dBA</a:t>
                      </a:r>
                      <a:r>
                        <a:rPr lang="tr-TR" baseline="0" dirty="0" smtClean="0">
                          <a:solidFill>
                            <a:srgbClr val="FF0000"/>
                          </a:solidFill>
                        </a:rPr>
                        <a:t> </a:t>
                      </a:r>
                      <a:endParaRPr lang="tr-TR" dirty="0">
                        <a:solidFill>
                          <a:srgbClr val="FF0000"/>
                        </a:solidFill>
                      </a:endParaRPr>
                    </a:p>
                  </a:txBody>
                  <a:tcPr/>
                </a:tc>
              </a:tr>
            </a:tbl>
          </a:graphicData>
        </a:graphic>
      </p:graphicFrame>
      <p:cxnSp>
        <p:nvCxnSpPr>
          <p:cNvPr id="46" name="45 Düz Ok Bağlayıcısı"/>
          <p:cNvCxnSpPr/>
          <p:nvPr/>
        </p:nvCxnSpPr>
        <p:spPr>
          <a:xfrm>
            <a:off x="3643313" y="6215063"/>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46 Düz Ok Bağlayıcısı"/>
          <p:cNvCxnSpPr/>
          <p:nvPr/>
        </p:nvCxnSpPr>
        <p:spPr>
          <a:xfrm>
            <a:off x="5643563" y="6215063"/>
            <a:ext cx="5715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48" name="47 Tablo"/>
          <p:cNvGraphicFramePr>
            <a:graphicFrameLocks noGrp="1"/>
          </p:cNvGraphicFramePr>
          <p:nvPr/>
        </p:nvGraphicFramePr>
        <p:xfrm>
          <a:off x="6500813" y="6000750"/>
          <a:ext cx="1500198" cy="357190"/>
        </p:xfrm>
        <a:graphic>
          <a:graphicData uri="http://schemas.openxmlformats.org/drawingml/2006/table">
            <a:tbl>
              <a:tblPr firstRow="1" bandRow="1">
                <a:tableStyleId>{5940675A-B579-460E-94D1-54222C63F5DA}</a:tableStyleId>
              </a:tblPr>
              <a:tblGrid>
                <a:gridCol w="1500198"/>
              </a:tblGrid>
              <a:tr h="357190">
                <a:tc>
                  <a:txBody>
                    <a:bodyPr/>
                    <a:lstStyle/>
                    <a:p>
                      <a:r>
                        <a:rPr lang="tr-TR" sz="1400" dirty="0" smtClean="0">
                          <a:solidFill>
                            <a:srgbClr val="FF0000"/>
                          </a:solidFill>
                        </a:rPr>
                        <a:t>32 Kat Gürültülü</a:t>
                      </a:r>
                      <a:endParaRPr lang="tr-TR" sz="1400" dirty="0">
                        <a:solidFill>
                          <a:srgbClr val="FF0000"/>
                        </a:solidFill>
                      </a:endParaRPr>
                    </a:p>
                  </a:txBody>
                  <a:tcPr/>
                </a:tc>
              </a:tr>
            </a:tbl>
          </a:graphicData>
        </a:graphic>
      </p:graphicFrame>
      <p:sp>
        <p:nvSpPr>
          <p:cNvPr id="55" name="54 Sağ Köşeli Ayraç"/>
          <p:cNvSpPr/>
          <p:nvPr/>
        </p:nvSpPr>
        <p:spPr>
          <a:xfrm>
            <a:off x="8072438" y="3643313"/>
            <a:ext cx="71437" cy="571500"/>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6" name="55 Sağ Köşeli Ayraç"/>
          <p:cNvSpPr/>
          <p:nvPr/>
        </p:nvSpPr>
        <p:spPr>
          <a:xfrm>
            <a:off x="8143875" y="3643313"/>
            <a:ext cx="142875" cy="1062037"/>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7" name="56 Sağ Köşeli Ayraç"/>
          <p:cNvSpPr/>
          <p:nvPr/>
        </p:nvSpPr>
        <p:spPr>
          <a:xfrm>
            <a:off x="8215313" y="3643313"/>
            <a:ext cx="214312" cy="1571625"/>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8" name="57 Sağ Köşeli Ayraç"/>
          <p:cNvSpPr/>
          <p:nvPr/>
        </p:nvSpPr>
        <p:spPr>
          <a:xfrm>
            <a:off x="8215313" y="3643313"/>
            <a:ext cx="428625" cy="2071687"/>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9" name="58 Sağ Köşeli Ayraç"/>
          <p:cNvSpPr/>
          <p:nvPr/>
        </p:nvSpPr>
        <p:spPr>
          <a:xfrm>
            <a:off x="8367713" y="3643313"/>
            <a:ext cx="428625" cy="2571750"/>
          </a:xfrm>
          <a:prstGeom prst="rightBracket">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tr-TR"/>
          </a:p>
        </p:txBody>
      </p:sp>
      <p:sp>
        <p:nvSpPr>
          <p:cNvPr id="51" name="1 Başlık"/>
          <p:cNvSpPr txBox="1">
            <a:spLocks/>
          </p:cNvSpPr>
          <p:nvPr/>
        </p:nvSpPr>
        <p:spPr>
          <a:xfrm>
            <a:off x="1071563" y="214313"/>
            <a:ext cx="7258050" cy="714375"/>
          </a:xfrm>
          <a:prstGeom prst="rect">
            <a:avLst/>
          </a:prstGeom>
        </p:spPr>
        <p:txBody>
          <a:bodyPr anchor="ctr"/>
          <a:lstStyle/>
          <a:p>
            <a:pPr algn="ctr" fontAlgn="auto">
              <a:spcAft>
                <a:spcPts val="0"/>
              </a:spcAft>
              <a:defRPr/>
            </a:pPr>
            <a:r>
              <a:rPr lang="tr-TR" sz="3200" b="1">
                <a:solidFill>
                  <a:srgbClr val="FF0000"/>
                </a:solidFill>
                <a:latin typeface="+mj-lt"/>
                <a:ea typeface="+mj-ea"/>
                <a:cs typeface="+mj-cs"/>
              </a:rPr>
              <a:t>BAZI GÜRÜLTÜ DEĞERLERİ VE ETKİLERİ</a:t>
            </a:r>
            <a:endParaRPr lang="tr-TR" sz="3200" b="1" dirty="0">
              <a:solidFill>
                <a:srgbClr val="FF0000"/>
              </a:solidFill>
              <a:latin typeface="+mj-lt"/>
              <a:ea typeface="+mj-ea"/>
              <a:cs typeface="+mj-cs"/>
            </a:endParaRPr>
          </a:p>
        </p:txBody>
      </p:sp>
      <p:sp>
        <p:nvSpPr>
          <p:cNvPr id="220335" name="49 Slayt Numarası Yer Tutucusu"/>
          <p:cNvSpPr>
            <a:spLocks noGrp="1"/>
          </p:cNvSpPr>
          <p:nvPr>
            <p:ph type="sldNum" sz="quarter" idx="12"/>
          </p:nvPr>
        </p:nvSpPr>
        <p:spPr>
          <a:noFill/>
        </p:spPr>
        <p:txBody>
          <a:bodyPr/>
          <a:lstStyle/>
          <a:p>
            <a:fld id="{48479563-B366-4892-B417-ADFFAA5AA478}" type="slidenum">
              <a:rPr lang="tr-TR" smtClean="0">
                <a:latin typeface="Arial" charset="0"/>
              </a:rPr>
              <a:pPr/>
              <a:t>153</a:t>
            </a:fld>
            <a:endParaRPr lang="tr-TR" smtClean="0">
              <a:latin typeface="Arial" charset="0"/>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2500"/>
                            </p:stCondLst>
                            <p:childTnLst>
                              <p:par>
                                <p:cTn id="13" presetID="9" presetClass="entr" presetSubtype="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par>
                          <p:cTn id="21" fill="hold">
                            <p:stCondLst>
                              <p:cond delay="1500"/>
                            </p:stCondLst>
                            <p:childTnLst>
                              <p:par>
                                <p:cTn id="22" presetID="9" presetClass="entr" presetSubtype="0" fill="hold" nodeType="afterEffect">
                                  <p:stCondLst>
                                    <p:cond delay="50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par>
                          <p:cTn id="25" fill="hold">
                            <p:stCondLst>
                              <p:cond delay="2500"/>
                            </p:stCondLst>
                            <p:childTnLst>
                              <p:par>
                                <p:cTn id="26" presetID="9" presetClass="entr" presetSubtype="0" fill="hold"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par>
                          <p:cTn id="34" fill="hold">
                            <p:stCondLst>
                              <p:cond delay="1500"/>
                            </p:stCondLst>
                            <p:childTnLst>
                              <p:par>
                                <p:cTn id="35" presetID="9" presetClass="entr" presetSubtype="0" fill="hold"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par>
                          <p:cTn id="38" fill="hold">
                            <p:stCondLst>
                              <p:cond delay="2500"/>
                            </p:stCondLst>
                            <p:childTnLst>
                              <p:par>
                                <p:cTn id="39" presetID="9" presetClass="entr" presetSubtype="0" fill="hold" nodeType="after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100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childTnLst>
                          </p:cTn>
                        </p:par>
                        <p:par>
                          <p:cTn id="47" fill="hold">
                            <p:stCondLst>
                              <p:cond delay="1500"/>
                            </p:stCondLst>
                            <p:childTnLst>
                              <p:par>
                                <p:cTn id="48" presetID="9" presetClass="entr" presetSubtype="0" fill="hold" nodeType="afterEffect">
                                  <p:stCondLst>
                                    <p:cond delay="50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cTn>
                              </p:par>
                            </p:childTnLst>
                          </p:cTn>
                        </p:par>
                        <p:par>
                          <p:cTn id="51" fill="hold">
                            <p:stCondLst>
                              <p:cond delay="2500"/>
                            </p:stCondLst>
                            <p:childTnLst>
                              <p:par>
                                <p:cTn id="52" presetID="9" presetClass="entr" presetSubtype="0" fill="hold" nodeType="after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100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par>
                          <p:cTn id="60" fill="hold">
                            <p:stCondLst>
                              <p:cond delay="1500"/>
                            </p:stCondLst>
                            <p:childTnLst>
                              <p:par>
                                <p:cTn id="61" presetID="9" presetClass="entr" presetSubtype="0" fill="hold" nodeType="afterEffect">
                                  <p:stCondLst>
                                    <p:cond delay="500"/>
                                  </p:stCondLst>
                                  <p:childTnLst>
                                    <p:set>
                                      <p:cBhvr>
                                        <p:cTn id="62" dur="1" fill="hold">
                                          <p:stCondLst>
                                            <p:cond delay="0"/>
                                          </p:stCondLst>
                                        </p:cTn>
                                        <p:tgtEl>
                                          <p:spTgt spid="26"/>
                                        </p:tgtEl>
                                        <p:attrNameLst>
                                          <p:attrName>style.visibility</p:attrName>
                                        </p:attrNameLst>
                                      </p:cBhvr>
                                      <p:to>
                                        <p:strVal val="visible"/>
                                      </p:to>
                                    </p:set>
                                    <p:animEffect transition="in" filter="dissolve">
                                      <p:cBhvr>
                                        <p:cTn id="63" dur="500"/>
                                        <p:tgtEl>
                                          <p:spTgt spid="26"/>
                                        </p:tgtEl>
                                      </p:cBhvr>
                                    </p:animEffect>
                                  </p:childTnLst>
                                </p:cTn>
                              </p:par>
                            </p:childTnLst>
                          </p:cTn>
                        </p:par>
                        <p:par>
                          <p:cTn id="64" fill="hold">
                            <p:stCondLst>
                              <p:cond delay="2500"/>
                            </p:stCondLst>
                            <p:childTnLst>
                              <p:par>
                                <p:cTn id="65" presetID="9" presetClass="entr" presetSubtype="0" fill="hold" nodeType="afterEffect">
                                  <p:stCondLst>
                                    <p:cond delay="500"/>
                                  </p:stCondLst>
                                  <p:childTnLst>
                                    <p:set>
                                      <p:cBhvr>
                                        <p:cTn id="66" dur="1" fill="hold">
                                          <p:stCondLst>
                                            <p:cond delay="0"/>
                                          </p:stCondLst>
                                        </p:cTn>
                                        <p:tgtEl>
                                          <p:spTgt spid="10"/>
                                        </p:tgtEl>
                                        <p:attrNameLst>
                                          <p:attrName>style.visibility</p:attrName>
                                        </p:attrNameLst>
                                      </p:cBhvr>
                                      <p:to>
                                        <p:strVal val="visible"/>
                                      </p:to>
                                    </p:set>
                                    <p:animEffect transition="in" filter="dissolve">
                                      <p:cBhvr>
                                        <p:cTn id="67" dur="500"/>
                                        <p:tgtEl>
                                          <p:spTgt spid="10"/>
                                        </p:tgtEl>
                                      </p:cBhvr>
                                    </p:animEffect>
                                  </p:childTnLst>
                                </p:cTn>
                              </p:par>
                            </p:childTnLst>
                          </p:cTn>
                        </p:par>
                        <p:par>
                          <p:cTn id="68" fill="hold">
                            <p:stCondLst>
                              <p:cond delay="4000"/>
                            </p:stCondLst>
                            <p:childTnLst>
                              <p:par>
                                <p:cTn id="69" presetID="9" presetClass="entr" presetSubtype="0" fill="hold" nodeType="afterEffect">
                                  <p:stCondLst>
                                    <p:cond delay="500"/>
                                  </p:stCondLst>
                                  <p:childTnLst>
                                    <p:set>
                                      <p:cBhvr>
                                        <p:cTn id="70" dur="1" fill="hold">
                                          <p:stCondLst>
                                            <p:cond delay="0"/>
                                          </p:stCondLst>
                                        </p:cTn>
                                        <p:tgtEl>
                                          <p:spTgt spid="124"/>
                                        </p:tgtEl>
                                        <p:attrNameLst>
                                          <p:attrName>style.visibility</p:attrName>
                                        </p:attrNameLst>
                                      </p:cBhvr>
                                      <p:to>
                                        <p:strVal val="visible"/>
                                      </p:to>
                                    </p:set>
                                    <p:animEffect transition="in" filter="dissolve">
                                      <p:cBhvr>
                                        <p:cTn id="71" dur="500"/>
                                        <p:tgtEl>
                                          <p:spTgt spid="124"/>
                                        </p:tgtEl>
                                      </p:cBhvr>
                                    </p:animEffect>
                                  </p:childTnLst>
                                </p:cTn>
                              </p:par>
                            </p:childTnLst>
                          </p:cTn>
                        </p:par>
                        <p:par>
                          <p:cTn id="72" fill="hold">
                            <p:stCondLst>
                              <p:cond delay="5000"/>
                            </p:stCondLst>
                            <p:childTnLst>
                              <p:par>
                                <p:cTn id="73" presetID="9" presetClass="entr" presetSubtype="0" fill="hold" nodeType="afterEffect">
                                  <p:stCondLst>
                                    <p:cond delay="500"/>
                                  </p:stCondLst>
                                  <p:childTnLst>
                                    <p:set>
                                      <p:cBhvr>
                                        <p:cTn id="74" dur="1" fill="hold">
                                          <p:stCondLst>
                                            <p:cond delay="0"/>
                                          </p:stCondLst>
                                        </p:cTn>
                                        <p:tgtEl>
                                          <p:spTgt spid="130"/>
                                        </p:tgtEl>
                                        <p:attrNameLst>
                                          <p:attrName>style.visibility</p:attrName>
                                        </p:attrNameLst>
                                      </p:cBhvr>
                                      <p:to>
                                        <p:strVal val="visible"/>
                                      </p:to>
                                    </p:set>
                                    <p:animEffect transition="in" filter="dissolve">
                                      <p:cBhvr>
                                        <p:cTn id="75" dur="500"/>
                                        <p:tgtEl>
                                          <p:spTgt spid="130"/>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1000"/>
                                  </p:stCondLst>
                                  <p:childTnLst>
                                    <p:set>
                                      <p:cBhvr>
                                        <p:cTn id="79" dur="1" fill="hold">
                                          <p:stCondLst>
                                            <p:cond delay="0"/>
                                          </p:stCondLst>
                                        </p:cTn>
                                        <p:tgtEl>
                                          <p:spTgt spid="5"/>
                                        </p:tgtEl>
                                        <p:attrNameLst>
                                          <p:attrName>style.visibility</p:attrName>
                                        </p:attrNameLst>
                                      </p:cBhvr>
                                      <p:to>
                                        <p:strVal val="visible"/>
                                      </p:to>
                                    </p:set>
                                    <p:animEffect transition="in" filter="dissolve">
                                      <p:cBhvr>
                                        <p:cTn id="80" dur="500"/>
                                        <p:tgtEl>
                                          <p:spTgt spid="5"/>
                                        </p:tgtEl>
                                      </p:cBhvr>
                                    </p:animEffect>
                                  </p:childTnLst>
                                </p:cTn>
                              </p:par>
                            </p:childTnLst>
                          </p:cTn>
                        </p:par>
                        <p:par>
                          <p:cTn id="81" fill="hold">
                            <p:stCondLst>
                              <p:cond delay="1500"/>
                            </p:stCondLst>
                            <p:childTnLst>
                              <p:par>
                                <p:cTn id="82" presetID="9" presetClass="entr" presetSubtype="0" fill="hold" nodeType="afterEffect">
                                  <p:stCondLst>
                                    <p:cond delay="500"/>
                                  </p:stCondLst>
                                  <p:childTnLst>
                                    <p:set>
                                      <p:cBhvr>
                                        <p:cTn id="83" dur="1" fill="hold">
                                          <p:stCondLst>
                                            <p:cond delay="0"/>
                                          </p:stCondLst>
                                        </p:cTn>
                                        <p:tgtEl>
                                          <p:spTgt spid="27"/>
                                        </p:tgtEl>
                                        <p:attrNameLst>
                                          <p:attrName>style.visibility</p:attrName>
                                        </p:attrNameLst>
                                      </p:cBhvr>
                                      <p:to>
                                        <p:strVal val="visible"/>
                                      </p:to>
                                    </p:set>
                                    <p:animEffect transition="in" filter="dissolve">
                                      <p:cBhvr>
                                        <p:cTn id="84" dur="500"/>
                                        <p:tgtEl>
                                          <p:spTgt spid="27"/>
                                        </p:tgtEl>
                                      </p:cBhvr>
                                    </p:animEffect>
                                  </p:childTnLst>
                                </p:cTn>
                              </p:par>
                            </p:childTnLst>
                          </p:cTn>
                        </p:par>
                        <p:par>
                          <p:cTn id="85" fill="hold">
                            <p:stCondLst>
                              <p:cond delay="2500"/>
                            </p:stCondLst>
                            <p:childTnLst>
                              <p:par>
                                <p:cTn id="86" presetID="9" presetClass="entr" presetSubtype="0" fill="hold" nodeType="afterEffect">
                                  <p:stCondLst>
                                    <p:cond delay="500"/>
                                  </p:stCondLst>
                                  <p:childTnLst>
                                    <p:set>
                                      <p:cBhvr>
                                        <p:cTn id="87" dur="1" fill="hold">
                                          <p:stCondLst>
                                            <p:cond delay="0"/>
                                          </p:stCondLst>
                                        </p:cTn>
                                        <p:tgtEl>
                                          <p:spTgt spid="6"/>
                                        </p:tgtEl>
                                        <p:attrNameLst>
                                          <p:attrName>style.visibility</p:attrName>
                                        </p:attrNameLst>
                                      </p:cBhvr>
                                      <p:to>
                                        <p:strVal val="visible"/>
                                      </p:to>
                                    </p:set>
                                    <p:animEffect transition="in" filter="dissolve">
                                      <p:cBhvr>
                                        <p:cTn id="88" dur="500"/>
                                        <p:tgtEl>
                                          <p:spTgt spid="6"/>
                                        </p:tgtEl>
                                      </p:cBhvr>
                                    </p:animEffect>
                                  </p:childTnLst>
                                </p:cTn>
                              </p:par>
                            </p:childTnLst>
                          </p:cTn>
                        </p:par>
                        <p:par>
                          <p:cTn id="89" fill="hold">
                            <p:stCondLst>
                              <p:cond delay="3500"/>
                            </p:stCondLst>
                            <p:childTnLst>
                              <p:par>
                                <p:cTn id="90" presetID="9" presetClass="entr" presetSubtype="0" fill="hold" nodeType="afterEffect">
                                  <p:stCondLst>
                                    <p:cond delay="500"/>
                                  </p:stCondLst>
                                  <p:childTnLst>
                                    <p:set>
                                      <p:cBhvr>
                                        <p:cTn id="91" dur="1" fill="hold">
                                          <p:stCondLst>
                                            <p:cond delay="0"/>
                                          </p:stCondLst>
                                        </p:cTn>
                                        <p:tgtEl>
                                          <p:spTgt spid="125"/>
                                        </p:tgtEl>
                                        <p:attrNameLst>
                                          <p:attrName>style.visibility</p:attrName>
                                        </p:attrNameLst>
                                      </p:cBhvr>
                                      <p:to>
                                        <p:strVal val="visible"/>
                                      </p:to>
                                    </p:set>
                                    <p:animEffect transition="in" filter="dissolve">
                                      <p:cBhvr>
                                        <p:cTn id="92" dur="500"/>
                                        <p:tgtEl>
                                          <p:spTgt spid="125"/>
                                        </p:tgtEl>
                                      </p:cBhvr>
                                    </p:animEffect>
                                  </p:childTnLst>
                                </p:cTn>
                              </p:par>
                            </p:childTnLst>
                          </p:cTn>
                        </p:par>
                        <p:par>
                          <p:cTn id="93" fill="hold">
                            <p:stCondLst>
                              <p:cond delay="4500"/>
                            </p:stCondLst>
                            <p:childTnLst>
                              <p:par>
                                <p:cTn id="94" presetID="9" presetClass="entr" presetSubtype="0" fill="hold" nodeType="afterEffect">
                                  <p:stCondLst>
                                    <p:cond delay="500"/>
                                  </p:stCondLst>
                                  <p:childTnLst>
                                    <p:set>
                                      <p:cBhvr>
                                        <p:cTn id="95" dur="1" fill="hold">
                                          <p:stCondLst>
                                            <p:cond delay="0"/>
                                          </p:stCondLst>
                                        </p:cTn>
                                        <p:tgtEl>
                                          <p:spTgt spid="131"/>
                                        </p:tgtEl>
                                        <p:attrNameLst>
                                          <p:attrName>style.visibility</p:attrName>
                                        </p:attrNameLst>
                                      </p:cBhvr>
                                      <p:to>
                                        <p:strVal val="visible"/>
                                      </p:to>
                                    </p:set>
                                    <p:animEffect transition="in" filter="dissolve">
                                      <p:cBhvr>
                                        <p:cTn id="96" dur="500"/>
                                        <p:tgtEl>
                                          <p:spTgt spid="131"/>
                                        </p:tgtEl>
                                      </p:cBhvr>
                                    </p:animEffect>
                                  </p:childTnLst>
                                </p:cTn>
                              </p:par>
                            </p:childTnLst>
                          </p:cTn>
                        </p:par>
                        <p:par>
                          <p:cTn id="97" fill="hold">
                            <p:stCondLst>
                              <p:cond delay="5500"/>
                            </p:stCondLst>
                            <p:childTnLst>
                              <p:par>
                                <p:cTn id="98" presetID="5" presetClass="entr" presetSubtype="10" fill="hold" grpId="0"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checkerboard(across)">
                                      <p:cBhvr>
                                        <p:cTn id="100" dur="5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1000"/>
                                  </p:stCondLst>
                                  <p:childTnLst>
                                    <p:set>
                                      <p:cBhvr>
                                        <p:cTn id="104" dur="1" fill="hold">
                                          <p:stCondLst>
                                            <p:cond delay="0"/>
                                          </p:stCondLst>
                                        </p:cTn>
                                        <p:tgtEl>
                                          <p:spTgt spid="7"/>
                                        </p:tgtEl>
                                        <p:attrNameLst>
                                          <p:attrName>style.visibility</p:attrName>
                                        </p:attrNameLst>
                                      </p:cBhvr>
                                      <p:to>
                                        <p:strVal val="visible"/>
                                      </p:to>
                                    </p:set>
                                    <p:animEffect transition="in" filter="dissolve">
                                      <p:cBhvr>
                                        <p:cTn id="105" dur="500"/>
                                        <p:tgtEl>
                                          <p:spTgt spid="7"/>
                                        </p:tgtEl>
                                      </p:cBhvr>
                                    </p:animEffect>
                                  </p:childTnLst>
                                </p:cTn>
                              </p:par>
                            </p:childTnLst>
                          </p:cTn>
                        </p:par>
                        <p:par>
                          <p:cTn id="106" fill="hold">
                            <p:stCondLst>
                              <p:cond delay="1500"/>
                            </p:stCondLst>
                            <p:childTnLst>
                              <p:par>
                                <p:cTn id="107" presetID="9" presetClass="entr" presetSubtype="0" fill="hold" nodeType="afterEffect">
                                  <p:stCondLst>
                                    <p:cond delay="500"/>
                                  </p:stCondLst>
                                  <p:childTnLst>
                                    <p:set>
                                      <p:cBhvr>
                                        <p:cTn id="108" dur="1" fill="hold">
                                          <p:stCondLst>
                                            <p:cond delay="0"/>
                                          </p:stCondLst>
                                        </p:cTn>
                                        <p:tgtEl>
                                          <p:spTgt spid="28"/>
                                        </p:tgtEl>
                                        <p:attrNameLst>
                                          <p:attrName>style.visibility</p:attrName>
                                        </p:attrNameLst>
                                      </p:cBhvr>
                                      <p:to>
                                        <p:strVal val="visible"/>
                                      </p:to>
                                    </p:set>
                                    <p:animEffect transition="in" filter="dissolve">
                                      <p:cBhvr>
                                        <p:cTn id="109" dur="500"/>
                                        <p:tgtEl>
                                          <p:spTgt spid="28"/>
                                        </p:tgtEl>
                                      </p:cBhvr>
                                    </p:animEffect>
                                  </p:childTnLst>
                                </p:cTn>
                              </p:par>
                            </p:childTnLst>
                          </p:cTn>
                        </p:par>
                        <p:par>
                          <p:cTn id="110" fill="hold">
                            <p:stCondLst>
                              <p:cond delay="2500"/>
                            </p:stCondLst>
                            <p:childTnLst>
                              <p:par>
                                <p:cTn id="111" presetID="9" presetClass="entr" presetSubtype="0" fill="hold" nodeType="afterEffect">
                                  <p:stCondLst>
                                    <p:cond delay="500"/>
                                  </p:stCondLst>
                                  <p:childTnLst>
                                    <p:set>
                                      <p:cBhvr>
                                        <p:cTn id="112" dur="1" fill="hold">
                                          <p:stCondLst>
                                            <p:cond delay="0"/>
                                          </p:stCondLst>
                                        </p:cTn>
                                        <p:tgtEl>
                                          <p:spTgt spid="8"/>
                                        </p:tgtEl>
                                        <p:attrNameLst>
                                          <p:attrName>style.visibility</p:attrName>
                                        </p:attrNameLst>
                                      </p:cBhvr>
                                      <p:to>
                                        <p:strVal val="visible"/>
                                      </p:to>
                                    </p:set>
                                    <p:animEffect transition="in" filter="dissolve">
                                      <p:cBhvr>
                                        <p:cTn id="113" dur="500"/>
                                        <p:tgtEl>
                                          <p:spTgt spid="8"/>
                                        </p:tgtEl>
                                      </p:cBhvr>
                                    </p:animEffect>
                                  </p:childTnLst>
                                </p:cTn>
                              </p:par>
                            </p:childTnLst>
                          </p:cTn>
                        </p:par>
                        <p:par>
                          <p:cTn id="114" fill="hold">
                            <p:stCondLst>
                              <p:cond delay="3500"/>
                            </p:stCondLst>
                            <p:childTnLst>
                              <p:par>
                                <p:cTn id="115" presetID="9" presetClass="entr" presetSubtype="0" fill="hold" nodeType="afterEffect">
                                  <p:stCondLst>
                                    <p:cond delay="500"/>
                                  </p:stCondLst>
                                  <p:childTnLst>
                                    <p:set>
                                      <p:cBhvr>
                                        <p:cTn id="116" dur="1" fill="hold">
                                          <p:stCondLst>
                                            <p:cond delay="0"/>
                                          </p:stCondLst>
                                        </p:cTn>
                                        <p:tgtEl>
                                          <p:spTgt spid="126"/>
                                        </p:tgtEl>
                                        <p:attrNameLst>
                                          <p:attrName>style.visibility</p:attrName>
                                        </p:attrNameLst>
                                      </p:cBhvr>
                                      <p:to>
                                        <p:strVal val="visible"/>
                                      </p:to>
                                    </p:set>
                                    <p:animEffect transition="in" filter="dissolve">
                                      <p:cBhvr>
                                        <p:cTn id="117" dur="500"/>
                                        <p:tgtEl>
                                          <p:spTgt spid="126"/>
                                        </p:tgtEl>
                                      </p:cBhvr>
                                    </p:animEffect>
                                  </p:childTnLst>
                                </p:cTn>
                              </p:par>
                            </p:childTnLst>
                          </p:cTn>
                        </p:par>
                        <p:par>
                          <p:cTn id="118" fill="hold">
                            <p:stCondLst>
                              <p:cond delay="4500"/>
                            </p:stCondLst>
                            <p:childTnLst>
                              <p:par>
                                <p:cTn id="119" presetID="9" presetClass="entr" presetSubtype="0" fill="hold" nodeType="afterEffect">
                                  <p:stCondLst>
                                    <p:cond delay="500"/>
                                  </p:stCondLst>
                                  <p:childTnLst>
                                    <p:set>
                                      <p:cBhvr>
                                        <p:cTn id="120" dur="1" fill="hold">
                                          <p:stCondLst>
                                            <p:cond delay="0"/>
                                          </p:stCondLst>
                                        </p:cTn>
                                        <p:tgtEl>
                                          <p:spTgt spid="132"/>
                                        </p:tgtEl>
                                        <p:attrNameLst>
                                          <p:attrName>style.visibility</p:attrName>
                                        </p:attrNameLst>
                                      </p:cBhvr>
                                      <p:to>
                                        <p:strVal val="visible"/>
                                      </p:to>
                                    </p:set>
                                    <p:animEffect transition="in" filter="dissolve">
                                      <p:cBhvr>
                                        <p:cTn id="121" dur="500"/>
                                        <p:tgtEl>
                                          <p:spTgt spid="132"/>
                                        </p:tgtEl>
                                      </p:cBhvr>
                                    </p:animEffect>
                                  </p:childTnLst>
                                </p:cTn>
                              </p:par>
                            </p:childTnLst>
                          </p:cTn>
                        </p:par>
                        <p:par>
                          <p:cTn id="122" fill="hold">
                            <p:stCondLst>
                              <p:cond delay="5500"/>
                            </p:stCondLst>
                            <p:childTnLst>
                              <p:par>
                                <p:cTn id="123" presetID="5" presetClass="entr" presetSubtype="1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checkerboard(across)">
                                      <p:cBhvr>
                                        <p:cTn id="125" dur="500"/>
                                        <p:tgtEl>
                                          <p:spTgt spid="56"/>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nodeType="clickEffect">
                                  <p:stCondLst>
                                    <p:cond delay="1000"/>
                                  </p:stCondLst>
                                  <p:childTnLst>
                                    <p:set>
                                      <p:cBhvr>
                                        <p:cTn id="129" dur="1" fill="hold">
                                          <p:stCondLst>
                                            <p:cond delay="0"/>
                                          </p:stCondLst>
                                        </p:cTn>
                                        <p:tgtEl>
                                          <p:spTgt spid="19"/>
                                        </p:tgtEl>
                                        <p:attrNameLst>
                                          <p:attrName>style.visibility</p:attrName>
                                        </p:attrNameLst>
                                      </p:cBhvr>
                                      <p:to>
                                        <p:strVal val="visible"/>
                                      </p:to>
                                    </p:set>
                                    <p:animEffect transition="in" filter="dissolve">
                                      <p:cBhvr>
                                        <p:cTn id="130" dur="500"/>
                                        <p:tgtEl>
                                          <p:spTgt spid="19"/>
                                        </p:tgtEl>
                                      </p:cBhvr>
                                    </p:animEffect>
                                  </p:childTnLst>
                                </p:cTn>
                              </p:par>
                            </p:childTnLst>
                          </p:cTn>
                        </p:par>
                        <p:par>
                          <p:cTn id="131" fill="hold">
                            <p:stCondLst>
                              <p:cond delay="1500"/>
                            </p:stCondLst>
                            <p:childTnLst>
                              <p:par>
                                <p:cTn id="132" presetID="9" presetClass="entr" presetSubtype="0" fill="hold"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dissolve">
                                      <p:cBhvr>
                                        <p:cTn id="134" dur="500"/>
                                        <p:tgtEl>
                                          <p:spTgt spid="29"/>
                                        </p:tgtEl>
                                      </p:cBhvr>
                                    </p:animEffect>
                                  </p:childTnLst>
                                </p:cTn>
                              </p:par>
                            </p:childTnLst>
                          </p:cTn>
                        </p:par>
                        <p:par>
                          <p:cTn id="135" fill="hold">
                            <p:stCondLst>
                              <p:cond delay="2000"/>
                            </p:stCondLst>
                            <p:childTnLst>
                              <p:par>
                                <p:cTn id="136" presetID="9" presetClass="entr" presetSubtype="0" fill="hold" nodeType="afterEffect">
                                  <p:stCondLst>
                                    <p:cond delay="500"/>
                                  </p:stCondLst>
                                  <p:childTnLst>
                                    <p:set>
                                      <p:cBhvr>
                                        <p:cTn id="137" dur="1" fill="hold">
                                          <p:stCondLst>
                                            <p:cond delay="0"/>
                                          </p:stCondLst>
                                        </p:cTn>
                                        <p:tgtEl>
                                          <p:spTgt spid="20"/>
                                        </p:tgtEl>
                                        <p:attrNameLst>
                                          <p:attrName>style.visibility</p:attrName>
                                        </p:attrNameLst>
                                      </p:cBhvr>
                                      <p:to>
                                        <p:strVal val="visible"/>
                                      </p:to>
                                    </p:set>
                                    <p:animEffect transition="in" filter="dissolve">
                                      <p:cBhvr>
                                        <p:cTn id="138" dur="500"/>
                                        <p:tgtEl>
                                          <p:spTgt spid="20"/>
                                        </p:tgtEl>
                                      </p:cBhvr>
                                    </p:animEffect>
                                  </p:childTnLst>
                                </p:cTn>
                              </p:par>
                            </p:childTnLst>
                          </p:cTn>
                        </p:par>
                        <p:par>
                          <p:cTn id="139" fill="hold">
                            <p:stCondLst>
                              <p:cond delay="3000"/>
                            </p:stCondLst>
                            <p:childTnLst>
                              <p:par>
                                <p:cTn id="140" presetID="9" presetClass="entr" presetSubtype="0" fill="hold" nodeType="afterEffect">
                                  <p:stCondLst>
                                    <p:cond delay="0"/>
                                  </p:stCondLst>
                                  <p:childTnLst>
                                    <p:set>
                                      <p:cBhvr>
                                        <p:cTn id="141" dur="1" fill="hold">
                                          <p:stCondLst>
                                            <p:cond delay="0"/>
                                          </p:stCondLst>
                                        </p:cTn>
                                        <p:tgtEl>
                                          <p:spTgt spid="127"/>
                                        </p:tgtEl>
                                        <p:attrNameLst>
                                          <p:attrName>style.visibility</p:attrName>
                                        </p:attrNameLst>
                                      </p:cBhvr>
                                      <p:to>
                                        <p:strVal val="visible"/>
                                      </p:to>
                                    </p:set>
                                    <p:animEffect transition="in" filter="dissolve">
                                      <p:cBhvr>
                                        <p:cTn id="142" dur="500"/>
                                        <p:tgtEl>
                                          <p:spTgt spid="127"/>
                                        </p:tgtEl>
                                      </p:cBhvr>
                                    </p:animEffect>
                                  </p:childTnLst>
                                </p:cTn>
                              </p:par>
                            </p:childTnLst>
                          </p:cTn>
                        </p:par>
                        <p:par>
                          <p:cTn id="143" fill="hold">
                            <p:stCondLst>
                              <p:cond delay="3500"/>
                            </p:stCondLst>
                            <p:childTnLst>
                              <p:par>
                                <p:cTn id="144" presetID="9" presetClass="entr" presetSubtype="0" fill="hold" nodeType="afterEffect">
                                  <p:stCondLst>
                                    <p:cond delay="0"/>
                                  </p:stCondLst>
                                  <p:childTnLst>
                                    <p:set>
                                      <p:cBhvr>
                                        <p:cTn id="145" dur="1" fill="hold">
                                          <p:stCondLst>
                                            <p:cond delay="0"/>
                                          </p:stCondLst>
                                        </p:cTn>
                                        <p:tgtEl>
                                          <p:spTgt spid="133"/>
                                        </p:tgtEl>
                                        <p:attrNameLst>
                                          <p:attrName>style.visibility</p:attrName>
                                        </p:attrNameLst>
                                      </p:cBhvr>
                                      <p:to>
                                        <p:strVal val="visible"/>
                                      </p:to>
                                    </p:set>
                                    <p:animEffect transition="in" filter="dissolve">
                                      <p:cBhvr>
                                        <p:cTn id="146" dur="500"/>
                                        <p:tgtEl>
                                          <p:spTgt spid="133"/>
                                        </p:tgtEl>
                                      </p:cBhvr>
                                    </p:animEffect>
                                  </p:childTnLst>
                                </p:cTn>
                              </p:par>
                            </p:childTnLst>
                          </p:cTn>
                        </p:par>
                        <p:par>
                          <p:cTn id="147" fill="hold">
                            <p:stCondLst>
                              <p:cond delay="4000"/>
                            </p:stCondLst>
                            <p:childTnLst>
                              <p:par>
                                <p:cTn id="148" presetID="5" presetClass="entr" presetSubtype="10" fill="hold" grpId="0" nodeType="afterEffect">
                                  <p:stCondLst>
                                    <p:cond delay="0"/>
                                  </p:stCondLst>
                                  <p:childTnLst>
                                    <p:set>
                                      <p:cBhvr>
                                        <p:cTn id="149" dur="1" fill="hold">
                                          <p:stCondLst>
                                            <p:cond delay="0"/>
                                          </p:stCondLst>
                                        </p:cTn>
                                        <p:tgtEl>
                                          <p:spTgt spid="57"/>
                                        </p:tgtEl>
                                        <p:attrNameLst>
                                          <p:attrName>style.visibility</p:attrName>
                                        </p:attrNameLst>
                                      </p:cBhvr>
                                      <p:to>
                                        <p:strVal val="visible"/>
                                      </p:to>
                                    </p:set>
                                    <p:animEffect transition="in" filter="checkerboard(across)">
                                      <p:cBhvr>
                                        <p:cTn id="150" dur="500"/>
                                        <p:tgtEl>
                                          <p:spTgt spid="57"/>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nodeType="clickEffect">
                                  <p:stCondLst>
                                    <p:cond delay="1000"/>
                                  </p:stCondLst>
                                  <p:childTnLst>
                                    <p:set>
                                      <p:cBhvr>
                                        <p:cTn id="154" dur="1" fill="hold">
                                          <p:stCondLst>
                                            <p:cond delay="0"/>
                                          </p:stCondLst>
                                        </p:cTn>
                                        <p:tgtEl>
                                          <p:spTgt spid="39"/>
                                        </p:tgtEl>
                                        <p:attrNameLst>
                                          <p:attrName>style.visibility</p:attrName>
                                        </p:attrNameLst>
                                      </p:cBhvr>
                                      <p:to>
                                        <p:strVal val="visible"/>
                                      </p:to>
                                    </p:set>
                                    <p:animEffect transition="in" filter="dissolve">
                                      <p:cBhvr>
                                        <p:cTn id="155" dur="500"/>
                                        <p:tgtEl>
                                          <p:spTgt spid="39"/>
                                        </p:tgtEl>
                                      </p:cBhvr>
                                    </p:animEffect>
                                  </p:childTnLst>
                                </p:cTn>
                              </p:par>
                            </p:childTnLst>
                          </p:cTn>
                        </p:par>
                        <p:par>
                          <p:cTn id="156" fill="hold">
                            <p:stCondLst>
                              <p:cond delay="1500"/>
                            </p:stCondLst>
                            <p:childTnLst>
                              <p:par>
                                <p:cTn id="157" presetID="9" presetClass="entr" presetSubtype="0" fill="hold" nodeType="after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dissolve">
                                      <p:cBhvr>
                                        <p:cTn id="159" dur="500"/>
                                        <p:tgtEl>
                                          <p:spTgt spid="41"/>
                                        </p:tgtEl>
                                      </p:cBhvr>
                                    </p:animEffect>
                                  </p:childTnLst>
                                </p:cTn>
                              </p:par>
                            </p:childTnLst>
                          </p:cTn>
                        </p:par>
                        <p:par>
                          <p:cTn id="160" fill="hold">
                            <p:stCondLst>
                              <p:cond delay="2000"/>
                            </p:stCondLst>
                            <p:childTnLst>
                              <p:par>
                                <p:cTn id="161" presetID="9" presetClass="entr" presetSubtype="0" fill="hold" nodeType="afterEffect">
                                  <p:stCondLst>
                                    <p:cond delay="500"/>
                                  </p:stCondLst>
                                  <p:childTnLst>
                                    <p:set>
                                      <p:cBhvr>
                                        <p:cTn id="162" dur="1" fill="hold">
                                          <p:stCondLst>
                                            <p:cond delay="0"/>
                                          </p:stCondLst>
                                        </p:cTn>
                                        <p:tgtEl>
                                          <p:spTgt spid="40"/>
                                        </p:tgtEl>
                                        <p:attrNameLst>
                                          <p:attrName>style.visibility</p:attrName>
                                        </p:attrNameLst>
                                      </p:cBhvr>
                                      <p:to>
                                        <p:strVal val="visible"/>
                                      </p:to>
                                    </p:set>
                                    <p:animEffect transition="in" filter="dissolve">
                                      <p:cBhvr>
                                        <p:cTn id="163" dur="500"/>
                                        <p:tgtEl>
                                          <p:spTgt spid="40"/>
                                        </p:tgtEl>
                                      </p:cBhvr>
                                    </p:animEffect>
                                  </p:childTnLst>
                                </p:cTn>
                              </p:par>
                            </p:childTnLst>
                          </p:cTn>
                        </p:par>
                        <p:par>
                          <p:cTn id="164" fill="hold">
                            <p:stCondLst>
                              <p:cond delay="3000"/>
                            </p:stCondLst>
                            <p:childTnLst>
                              <p:par>
                                <p:cTn id="165" presetID="9" presetClass="entr" presetSubtype="0" fill="hold" nodeType="after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dissolve">
                                      <p:cBhvr>
                                        <p:cTn id="167" dur="500"/>
                                        <p:tgtEl>
                                          <p:spTgt spid="42"/>
                                        </p:tgtEl>
                                      </p:cBhvr>
                                    </p:animEffect>
                                  </p:childTnLst>
                                </p:cTn>
                              </p:par>
                            </p:childTnLst>
                          </p:cTn>
                        </p:par>
                        <p:par>
                          <p:cTn id="168" fill="hold">
                            <p:stCondLst>
                              <p:cond delay="3500"/>
                            </p:stCondLst>
                            <p:childTnLst>
                              <p:par>
                                <p:cTn id="169" presetID="9" presetClass="entr" presetSubtype="0" fill="hold" nodeType="afterEffect">
                                  <p:stCondLst>
                                    <p:cond delay="0"/>
                                  </p:stCondLst>
                                  <p:childTnLst>
                                    <p:set>
                                      <p:cBhvr>
                                        <p:cTn id="170" dur="1" fill="hold">
                                          <p:stCondLst>
                                            <p:cond delay="0"/>
                                          </p:stCondLst>
                                        </p:cTn>
                                        <p:tgtEl>
                                          <p:spTgt spid="43"/>
                                        </p:tgtEl>
                                        <p:attrNameLst>
                                          <p:attrName>style.visibility</p:attrName>
                                        </p:attrNameLst>
                                      </p:cBhvr>
                                      <p:to>
                                        <p:strVal val="visible"/>
                                      </p:to>
                                    </p:set>
                                    <p:animEffect transition="in" filter="dissolve">
                                      <p:cBhvr>
                                        <p:cTn id="171" dur="500"/>
                                        <p:tgtEl>
                                          <p:spTgt spid="43"/>
                                        </p:tgtEl>
                                      </p:cBhvr>
                                    </p:animEffect>
                                  </p:childTnLst>
                                </p:cTn>
                              </p:par>
                            </p:childTnLst>
                          </p:cTn>
                        </p:par>
                        <p:par>
                          <p:cTn id="172" fill="hold">
                            <p:stCondLst>
                              <p:cond delay="4000"/>
                            </p:stCondLst>
                            <p:childTnLst>
                              <p:par>
                                <p:cTn id="173" presetID="5" presetClass="entr" presetSubtype="10" fill="hold" grpId="0" nodeType="afterEffect">
                                  <p:stCondLst>
                                    <p:cond delay="0"/>
                                  </p:stCondLst>
                                  <p:childTnLst>
                                    <p:set>
                                      <p:cBhvr>
                                        <p:cTn id="174" dur="1" fill="hold">
                                          <p:stCondLst>
                                            <p:cond delay="0"/>
                                          </p:stCondLst>
                                        </p:cTn>
                                        <p:tgtEl>
                                          <p:spTgt spid="58"/>
                                        </p:tgtEl>
                                        <p:attrNameLst>
                                          <p:attrName>style.visibility</p:attrName>
                                        </p:attrNameLst>
                                      </p:cBhvr>
                                      <p:to>
                                        <p:strVal val="visible"/>
                                      </p:to>
                                    </p:set>
                                    <p:animEffect transition="in" filter="checkerboard(across)">
                                      <p:cBhvr>
                                        <p:cTn id="175" dur="500"/>
                                        <p:tgtEl>
                                          <p:spTgt spid="58"/>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nodeType="clickEffect">
                                  <p:stCondLst>
                                    <p:cond delay="1000"/>
                                  </p:stCondLst>
                                  <p:childTnLst>
                                    <p:set>
                                      <p:cBhvr>
                                        <p:cTn id="179" dur="1" fill="hold">
                                          <p:stCondLst>
                                            <p:cond delay="0"/>
                                          </p:stCondLst>
                                        </p:cTn>
                                        <p:tgtEl>
                                          <p:spTgt spid="44"/>
                                        </p:tgtEl>
                                        <p:attrNameLst>
                                          <p:attrName>style.visibility</p:attrName>
                                        </p:attrNameLst>
                                      </p:cBhvr>
                                      <p:to>
                                        <p:strVal val="visible"/>
                                      </p:to>
                                    </p:set>
                                    <p:animEffect transition="in" filter="dissolve">
                                      <p:cBhvr>
                                        <p:cTn id="180" dur="500"/>
                                        <p:tgtEl>
                                          <p:spTgt spid="44"/>
                                        </p:tgtEl>
                                      </p:cBhvr>
                                    </p:animEffect>
                                  </p:childTnLst>
                                </p:cTn>
                              </p:par>
                            </p:childTnLst>
                          </p:cTn>
                        </p:par>
                        <p:par>
                          <p:cTn id="181" fill="hold">
                            <p:stCondLst>
                              <p:cond delay="1500"/>
                            </p:stCondLst>
                            <p:childTnLst>
                              <p:par>
                                <p:cTn id="182" presetID="9" presetClass="entr" presetSubtype="0" fill="hold" nodeType="afterEffect">
                                  <p:stCondLst>
                                    <p:cond delay="0"/>
                                  </p:stCondLst>
                                  <p:childTnLst>
                                    <p:set>
                                      <p:cBhvr>
                                        <p:cTn id="183" dur="1" fill="hold">
                                          <p:stCondLst>
                                            <p:cond delay="0"/>
                                          </p:stCondLst>
                                        </p:cTn>
                                        <p:tgtEl>
                                          <p:spTgt spid="46"/>
                                        </p:tgtEl>
                                        <p:attrNameLst>
                                          <p:attrName>style.visibility</p:attrName>
                                        </p:attrNameLst>
                                      </p:cBhvr>
                                      <p:to>
                                        <p:strVal val="visible"/>
                                      </p:to>
                                    </p:set>
                                    <p:animEffect transition="in" filter="dissolve">
                                      <p:cBhvr>
                                        <p:cTn id="184" dur="500"/>
                                        <p:tgtEl>
                                          <p:spTgt spid="46"/>
                                        </p:tgtEl>
                                      </p:cBhvr>
                                    </p:animEffect>
                                  </p:childTnLst>
                                </p:cTn>
                              </p:par>
                            </p:childTnLst>
                          </p:cTn>
                        </p:par>
                        <p:par>
                          <p:cTn id="185" fill="hold">
                            <p:stCondLst>
                              <p:cond delay="2000"/>
                            </p:stCondLst>
                            <p:childTnLst>
                              <p:par>
                                <p:cTn id="186" presetID="9" presetClass="entr" presetSubtype="0" fill="hold" nodeType="afterEffect">
                                  <p:stCondLst>
                                    <p:cond delay="500"/>
                                  </p:stCondLst>
                                  <p:childTnLst>
                                    <p:set>
                                      <p:cBhvr>
                                        <p:cTn id="187" dur="1" fill="hold">
                                          <p:stCondLst>
                                            <p:cond delay="0"/>
                                          </p:stCondLst>
                                        </p:cTn>
                                        <p:tgtEl>
                                          <p:spTgt spid="45"/>
                                        </p:tgtEl>
                                        <p:attrNameLst>
                                          <p:attrName>style.visibility</p:attrName>
                                        </p:attrNameLst>
                                      </p:cBhvr>
                                      <p:to>
                                        <p:strVal val="visible"/>
                                      </p:to>
                                    </p:set>
                                    <p:animEffect transition="in" filter="dissolve">
                                      <p:cBhvr>
                                        <p:cTn id="188" dur="500"/>
                                        <p:tgtEl>
                                          <p:spTgt spid="45"/>
                                        </p:tgtEl>
                                      </p:cBhvr>
                                    </p:animEffect>
                                  </p:childTnLst>
                                </p:cTn>
                              </p:par>
                            </p:childTnLst>
                          </p:cTn>
                        </p:par>
                        <p:par>
                          <p:cTn id="189" fill="hold">
                            <p:stCondLst>
                              <p:cond delay="3000"/>
                            </p:stCondLst>
                            <p:childTnLst>
                              <p:par>
                                <p:cTn id="190" presetID="9" presetClass="entr" presetSubtype="0" fill="hold" nodeType="afterEffect">
                                  <p:stCondLst>
                                    <p:cond delay="0"/>
                                  </p:stCondLst>
                                  <p:childTnLst>
                                    <p:set>
                                      <p:cBhvr>
                                        <p:cTn id="191" dur="1" fill="hold">
                                          <p:stCondLst>
                                            <p:cond delay="0"/>
                                          </p:stCondLst>
                                        </p:cTn>
                                        <p:tgtEl>
                                          <p:spTgt spid="47"/>
                                        </p:tgtEl>
                                        <p:attrNameLst>
                                          <p:attrName>style.visibility</p:attrName>
                                        </p:attrNameLst>
                                      </p:cBhvr>
                                      <p:to>
                                        <p:strVal val="visible"/>
                                      </p:to>
                                    </p:set>
                                    <p:animEffect transition="in" filter="dissolve">
                                      <p:cBhvr>
                                        <p:cTn id="192" dur="500"/>
                                        <p:tgtEl>
                                          <p:spTgt spid="47"/>
                                        </p:tgtEl>
                                      </p:cBhvr>
                                    </p:animEffect>
                                  </p:childTnLst>
                                </p:cTn>
                              </p:par>
                            </p:childTnLst>
                          </p:cTn>
                        </p:par>
                        <p:par>
                          <p:cTn id="193" fill="hold">
                            <p:stCondLst>
                              <p:cond delay="3500"/>
                            </p:stCondLst>
                            <p:childTnLst>
                              <p:par>
                                <p:cTn id="194" presetID="9" presetClass="entr" presetSubtype="0" fill="hold" nodeType="afterEffect">
                                  <p:stCondLst>
                                    <p:cond delay="0"/>
                                  </p:stCondLst>
                                  <p:childTnLst>
                                    <p:set>
                                      <p:cBhvr>
                                        <p:cTn id="195" dur="1" fill="hold">
                                          <p:stCondLst>
                                            <p:cond delay="0"/>
                                          </p:stCondLst>
                                        </p:cTn>
                                        <p:tgtEl>
                                          <p:spTgt spid="48"/>
                                        </p:tgtEl>
                                        <p:attrNameLst>
                                          <p:attrName>style.visibility</p:attrName>
                                        </p:attrNameLst>
                                      </p:cBhvr>
                                      <p:to>
                                        <p:strVal val="visible"/>
                                      </p:to>
                                    </p:set>
                                    <p:animEffect transition="in" filter="dissolve">
                                      <p:cBhvr>
                                        <p:cTn id="196" dur="500"/>
                                        <p:tgtEl>
                                          <p:spTgt spid="48"/>
                                        </p:tgtEl>
                                      </p:cBhvr>
                                    </p:animEffect>
                                  </p:childTnLst>
                                </p:cTn>
                              </p:par>
                            </p:childTnLst>
                          </p:cTn>
                        </p:par>
                        <p:par>
                          <p:cTn id="197" fill="hold">
                            <p:stCondLst>
                              <p:cond delay="4000"/>
                            </p:stCondLst>
                            <p:childTnLst>
                              <p:par>
                                <p:cTn id="198" presetID="5" presetClass="entr" presetSubtype="10" fill="hold" grpId="0" nodeType="afterEffect">
                                  <p:stCondLst>
                                    <p:cond delay="1500"/>
                                  </p:stCondLst>
                                  <p:childTnLst>
                                    <p:set>
                                      <p:cBhvr>
                                        <p:cTn id="199" dur="1" fill="hold">
                                          <p:stCondLst>
                                            <p:cond delay="0"/>
                                          </p:stCondLst>
                                        </p:cTn>
                                        <p:tgtEl>
                                          <p:spTgt spid="59"/>
                                        </p:tgtEl>
                                        <p:attrNameLst>
                                          <p:attrName>style.visibility</p:attrName>
                                        </p:attrNameLst>
                                      </p:cBhvr>
                                      <p:to>
                                        <p:strVal val="visible"/>
                                      </p:to>
                                    </p:set>
                                    <p:animEffect transition="in" filter="checkerboard(across)">
                                      <p:cBhvr>
                                        <p:cTn id="20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7"/>
          <p:cNvGraphicFramePr>
            <a:graphicFrameLocks noGrp="1"/>
          </p:cNvGraphicFramePr>
          <p:nvPr/>
        </p:nvGraphicFramePr>
        <p:xfrm>
          <a:off x="571500" y="1428750"/>
          <a:ext cx="4470896" cy="4842470"/>
        </p:xfrm>
        <a:graphic>
          <a:graphicData uri="http://schemas.openxmlformats.org/drawingml/2006/table">
            <a:tbl>
              <a:tblPr/>
              <a:tblGrid>
                <a:gridCol w="2031627"/>
                <a:gridCol w="2439269"/>
              </a:tblGrid>
              <a:tr h="11262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70C0"/>
                          </a:solidFill>
                          <a:effectLst/>
                          <a:latin typeface="Tahoma" pitchFamily="34" charset="0"/>
                          <a:cs typeface="Times New Roman" pitchFamily="18" charset="0"/>
                        </a:rPr>
                        <a:t>Ses Düzeyindeki Değişim (</a:t>
                      </a:r>
                      <a:r>
                        <a:rPr kumimoji="0" lang="tr-TR" sz="1800" b="1" i="0" u="none" strike="noStrike" cap="none" normalizeH="0" baseline="0" dirty="0" err="1" smtClean="0">
                          <a:ln>
                            <a:noFill/>
                          </a:ln>
                          <a:solidFill>
                            <a:srgbClr val="0070C0"/>
                          </a:solidFill>
                          <a:effectLst/>
                          <a:latin typeface="Tahoma" pitchFamily="34" charset="0"/>
                          <a:cs typeface="Times New Roman" pitchFamily="18" charset="0"/>
                        </a:rPr>
                        <a:t>dB</a:t>
                      </a:r>
                      <a:r>
                        <a:rPr kumimoji="0" lang="tr-TR" sz="1800" b="1" i="0" u="none" strike="noStrike" cap="none" normalizeH="0" baseline="0" dirty="0" smtClean="0">
                          <a:ln>
                            <a:noFill/>
                          </a:ln>
                          <a:solidFill>
                            <a:srgbClr val="0070C0"/>
                          </a:solidFill>
                          <a:effectLst/>
                          <a:latin typeface="Tahoma" pitchFamily="34" charset="0"/>
                          <a:cs typeface="Times New Roman" pitchFamily="18" charset="0"/>
                        </a:rPr>
                        <a:t>)</a:t>
                      </a:r>
                      <a:endParaRPr kumimoji="0" lang="tr-TR" sz="1800" b="1" i="0" u="none" strike="noStrike" cap="none" normalizeH="0" baseline="0" dirty="0" smtClean="0">
                        <a:ln>
                          <a:noFill/>
                        </a:ln>
                        <a:solidFill>
                          <a:srgbClr val="0070C0"/>
                        </a:solidFill>
                        <a:effectLst/>
                        <a:latin typeface="Tahoma" pitchFamily="34"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70C0"/>
                          </a:solidFill>
                          <a:effectLst/>
                          <a:latin typeface="Tahoma" pitchFamily="34" charset="0"/>
                          <a:cs typeface="Times New Roman" pitchFamily="18" charset="0"/>
                        </a:rPr>
                        <a:t>Algılanan Sesin Gürlüğündeki Değişim</a:t>
                      </a:r>
                      <a:endParaRPr kumimoji="0" lang="tr-TR" sz="1800" b="1" i="0" u="none" strike="noStrike" cap="none" normalizeH="0" baseline="0" dirty="0" smtClean="0">
                        <a:ln>
                          <a:noFill/>
                        </a:ln>
                        <a:solidFill>
                          <a:srgbClr val="0070C0"/>
                        </a:solidFill>
                        <a:effectLst/>
                        <a:latin typeface="Tahoma" pitchFamily="34"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6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10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20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30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40</a:t>
                      </a:r>
                      <a:endParaRPr kumimoji="0" lang="tr-TR" sz="1800" b="1" i="0" u="none" strike="noStrike" cap="none" normalizeH="0" baseline="0" dirty="0" smtClean="0">
                        <a:ln>
                          <a:noFill/>
                        </a:ln>
                        <a:solidFill>
                          <a:schemeClr val="tx1"/>
                        </a:solidFill>
                        <a:effectLst/>
                        <a:latin typeface="Tahoma" pitchFamily="34"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Ancak hissedilebilir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Belirgin derecede farklı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İki kat farklı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Dört kat farklı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Sekiz kat farklı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ahoma" pitchFamily="34" charset="0"/>
                          <a:cs typeface="Times New Roman" pitchFamily="18" charset="0"/>
                        </a:rPr>
                        <a:t>Onaltı kat farklı</a:t>
                      </a:r>
                      <a:endParaRPr kumimoji="0" lang="tr-TR" sz="1800" b="1" i="0" u="none" strike="noStrike" cap="none" normalizeH="0" baseline="0" dirty="0" smtClean="0">
                        <a:ln>
                          <a:noFill/>
                        </a:ln>
                        <a:solidFill>
                          <a:schemeClr val="tx1"/>
                        </a:solidFill>
                        <a:effectLst/>
                        <a:latin typeface="Tahoma" pitchFamily="34" charset="0"/>
                        <a:cs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26637" name="Resim 3" descr="TARİH-BNA"/>
          <p:cNvPicPr>
            <a:picLocks noChangeAspect="1" noChangeArrowheads="1"/>
          </p:cNvPicPr>
          <p:nvPr/>
        </p:nvPicPr>
        <p:blipFill>
          <a:blip r:embed="rId3" cstate="print"/>
          <a:srcRect/>
          <a:stretch>
            <a:fillRect/>
          </a:stretch>
        </p:blipFill>
        <p:spPr bwMode="auto">
          <a:xfrm>
            <a:off x="5572125" y="1428750"/>
            <a:ext cx="3024188" cy="4838700"/>
          </a:xfrm>
          <a:prstGeom prst="rect">
            <a:avLst/>
          </a:prstGeom>
          <a:noFill/>
          <a:ln w="9525">
            <a:noFill/>
            <a:miter lim="800000"/>
            <a:headEnd/>
            <a:tailEnd/>
          </a:ln>
        </p:spPr>
      </p:pic>
      <p:sp>
        <p:nvSpPr>
          <p:cNvPr id="22542" name="Rectangle 9"/>
          <p:cNvSpPr>
            <a:spLocks noChangeArrowheads="1"/>
          </p:cNvSpPr>
          <p:nvPr/>
        </p:nvSpPr>
        <p:spPr bwMode="auto">
          <a:xfrm>
            <a:off x="357188" y="0"/>
            <a:ext cx="8101012" cy="863600"/>
          </a:xfrm>
          <a:prstGeom prst="rect">
            <a:avLst/>
          </a:prstGeom>
          <a:noFill/>
          <a:ln w="9525">
            <a:noFill/>
            <a:miter lim="800000"/>
            <a:headEnd/>
            <a:tailEnd/>
          </a:ln>
        </p:spPr>
        <p:txBody>
          <a:bodyPr anchor="b"/>
          <a:lstStyle/>
          <a:p>
            <a:pPr eaLnBrk="0" fontAlgn="auto" hangingPunct="0">
              <a:spcBef>
                <a:spcPts val="0"/>
              </a:spcBef>
              <a:spcAft>
                <a:spcPts val="0"/>
              </a:spcAft>
              <a:defRPr/>
            </a:pPr>
            <a:r>
              <a:rPr lang="tr-TR" sz="2400" dirty="0">
                <a:solidFill>
                  <a:srgbClr val="FF0000"/>
                </a:solidFill>
                <a:latin typeface="+mn-lt"/>
                <a:cs typeface="Arial" charset="0"/>
              </a:rPr>
              <a:t>SES DÜZEYİNDEKİ DEĞİŞİMİN KULAK TARAFINDAN HİSSEDİLİŞİ</a:t>
            </a:r>
          </a:p>
        </p:txBody>
      </p:sp>
      <p:pic>
        <p:nvPicPr>
          <p:cNvPr id="5" name="Picture 2"/>
          <p:cNvPicPr>
            <a:picLocks noChangeAspect="1" noChangeArrowheads="1"/>
          </p:cNvPicPr>
          <p:nvPr/>
        </p:nvPicPr>
        <p:blipFill>
          <a:blip r:embed="rId4" cstate="print"/>
          <a:srcRect/>
          <a:stretch>
            <a:fillRect/>
          </a:stretch>
        </p:blipFill>
        <p:spPr bwMode="auto">
          <a:xfrm>
            <a:off x="5572125" y="4429125"/>
            <a:ext cx="1784350" cy="1801813"/>
          </a:xfrm>
          <a:prstGeom prst="rect">
            <a:avLst/>
          </a:prstGeom>
          <a:noFill/>
          <a:ln w="9525">
            <a:noFill/>
            <a:miter lim="800000"/>
            <a:headEnd/>
            <a:tailEnd/>
          </a:ln>
        </p:spPr>
      </p:pic>
      <p:pic>
        <p:nvPicPr>
          <p:cNvPr id="6" name="5 Resim" descr="noise cartoon-2.jpg"/>
          <p:cNvPicPr>
            <a:picLocks noChangeAspect="1"/>
          </p:cNvPicPr>
          <p:nvPr/>
        </p:nvPicPr>
        <p:blipFill>
          <a:blip r:embed="rId5" cstate="print"/>
          <a:srcRect/>
          <a:stretch>
            <a:fillRect/>
          </a:stretch>
        </p:blipFill>
        <p:spPr bwMode="auto">
          <a:xfrm>
            <a:off x="5572125" y="1428750"/>
            <a:ext cx="1728788" cy="1881188"/>
          </a:xfrm>
          <a:prstGeom prst="rect">
            <a:avLst/>
          </a:prstGeom>
          <a:noFill/>
          <a:ln w="9525">
            <a:noFill/>
            <a:miter lim="800000"/>
            <a:headEnd/>
            <a:tailEnd/>
          </a:ln>
        </p:spPr>
      </p:pic>
      <p:sp>
        <p:nvSpPr>
          <p:cNvPr id="221201" name="7 Slayt Numarası Yer Tutucusu"/>
          <p:cNvSpPr>
            <a:spLocks noGrp="1"/>
          </p:cNvSpPr>
          <p:nvPr>
            <p:ph type="sldNum" sz="quarter" idx="12"/>
          </p:nvPr>
        </p:nvSpPr>
        <p:spPr>
          <a:noFill/>
        </p:spPr>
        <p:txBody>
          <a:bodyPr/>
          <a:lstStyle/>
          <a:p>
            <a:fld id="{5CF44506-185E-4355-8052-9CEAA7877128}" type="slidenum">
              <a:rPr lang="tr-TR" smtClean="0">
                <a:latin typeface="Arial" charset="0"/>
              </a:rPr>
              <a:pPr/>
              <a:t>154</a:t>
            </a:fld>
            <a:endParaRPr lang="tr-TR" smtClean="0">
              <a:latin typeface="Arial"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6637"/>
                                        </p:tgtEl>
                                        <p:attrNameLst>
                                          <p:attrName>style.visibility</p:attrName>
                                        </p:attrNameLst>
                                      </p:cBhvr>
                                      <p:to>
                                        <p:strVal val="visible"/>
                                      </p:to>
                                    </p:set>
                                    <p:anim calcmode="lin" valueType="num">
                                      <p:cBhvr additive="base">
                                        <p:cTn id="11" dur="5000" fill="hold"/>
                                        <p:tgtEl>
                                          <p:spTgt spid="26637"/>
                                        </p:tgtEl>
                                        <p:attrNameLst>
                                          <p:attrName>ppt_x</p:attrName>
                                        </p:attrNameLst>
                                      </p:cBhvr>
                                      <p:tavLst>
                                        <p:tav tm="0">
                                          <p:val>
                                            <p:strVal val="#ppt_x"/>
                                          </p:val>
                                        </p:tav>
                                        <p:tav tm="100000">
                                          <p:val>
                                            <p:strVal val="#ppt_x"/>
                                          </p:val>
                                        </p:tav>
                                      </p:tavLst>
                                    </p:anim>
                                    <p:anim calcmode="lin" valueType="num">
                                      <p:cBhvr additive="base">
                                        <p:cTn id="12" dur="5000" fill="hold"/>
                                        <p:tgtEl>
                                          <p:spTgt spid="26637"/>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ppt_x"/>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Başlık"/>
          <p:cNvSpPr>
            <a:spLocks noGrp="1"/>
          </p:cNvSpPr>
          <p:nvPr>
            <p:ph type="title"/>
          </p:nvPr>
        </p:nvSpPr>
        <p:spPr>
          <a:xfrm>
            <a:off x="1071563" y="214313"/>
            <a:ext cx="7258050" cy="714375"/>
          </a:xfrm>
        </p:spPr>
        <p:txBody>
          <a:bodyPr/>
          <a:lstStyle/>
          <a:p>
            <a:r>
              <a:rPr lang="tr-TR" sz="3200" b="1" smtClean="0">
                <a:solidFill>
                  <a:srgbClr val="FF0000"/>
                </a:solidFill>
              </a:rPr>
              <a:t>BAZI GÜRÜLTÜ DEĞERLERİ VE ETKİLERİ</a:t>
            </a:r>
          </a:p>
        </p:txBody>
      </p:sp>
      <p:graphicFrame>
        <p:nvGraphicFramePr>
          <p:cNvPr id="4" name="3 Tablo"/>
          <p:cNvGraphicFramePr>
            <a:graphicFrameLocks noGrp="1"/>
          </p:cNvGraphicFramePr>
          <p:nvPr/>
        </p:nvGraphicFramePr>
        <p:xfrm>
          <a:off x="6429375" y="2643188"/>
          <a:ext cx="2428892" cy="428628"/>
        </p:xfrm>
        <a:graphic>
          <a:graphicData uri="http://schemas.openxmlformats.org/drawingml/2006/table">
            <a:tbl>
              <a:tblPr firstRow="1" bandRow="1">
                <a:tableStyleId>{5940675A-B579-460E-94D1-54222C63F5DA}</a:tableStyleId>
              </a:tblPr>
              <a:tblGrid>
                <a:gridCol w="2428892"/>
              </a:tblGrid>
              <a:tr h="428628">
                <a:tc>
                  <a:txBody>
                    <a:bodyPr/>
                    <a:lstStyle/>
                    <a:p>
                      <a:r>
                        <a:rPr lang="tr-TR" sz="1600" dirty="0" smtClean="0"/>
                        <a:t>   </a:t>
                      </a:r>
                      <a:r>
                        <a:rPr lang="tr-TR" sz="1600" b="1" i="1" dirty="0" smtClean="0">
                          <a:solidFill>
                            <a:srgbClr val="7030A0"/>
                          </a:solidFill>
                        </a:rPr>
                        <a:t>Yoğun Şehir Caddesi</a:t>
                      </a:r>
                      <a:endParaRPr lang="tr-TR" sz="1600" b="1" i="1" dirty="0">
                        <a:solidFill>
                          <a:srgbClr val="7030A0"/>
                        </a:solidFill>
                      </a:endParaRPr>
                    </a:p>
                  </a:txBody>
                  <a:tcPr/>
                </a:tc>
              </a:tr>
            </a:tbl>
          </a:graphicData>
        </a:graphic>
      </p:graphicFrame>
      <p:graphicFrame>
        <p:nvGraphicFramePr>
          <p:cNvPr id="7" name="6 Tablo"/>
          <p:cNvGraphicFramePr>
            <a:graphicFrameLocks noGrp="1"/>
          </p:cNvGraphicFramePr>
          <p:nvPr/>
        </p:nvGraphicFramePr>
        <p:xfrm>
          <a:off x="3429000" y="4143375"/>
          <a:ext cx="1857388" cy="571504"/>
        </p:xfrm>
        <a:graphic>
          <a:graphicData uri="http://schemas.openxmlformats.org/drawingml/2006/table">
            <a:tbl>
              <a:tblPr firstRow="1" bandRow="1">
                <a:tableStyleId>{5940675A-B579-460E-94D1-54222C63F5DA}</a:tableStyleId>
              </a:tblPr>
              <a:tblGrid>
                <a:gridCol w="1857388"/>
              </a:tblGrid>
              <a:tr h="571504">
                <a:tc>
                  <a:txBody>
                    <a:bodyPr/>
                    <a:lstStyle/>
                    <a:p>
                      <a:r>
                        <a:rPr lang="tr-TR" dirty="0" smtClean="0">
                          <a:solidFill>
                            <a:srgbClr val="FF0000"/>
                          </a:solidFill>
                        </a:rPr>
                        <a:t>  </a:t>
                      </a:r>
                      <a:r>
                        <a:rPr lang="tr-TR" sz="2800" dirty="0" smtClean="0">
                          <a:solidFill>
                            <a:srgbClr val="FF0000"/>
                          </a:solidFill>
                        </a:rPr>
                        <a:t>90  </a:t>
                      </a:r>
                      <a:r>
                        <a:rPr lang="tr-TR" sz="2800" baseline="0" dirty="0" err="1" smtClean="0">
                          <a:solidFill>
                            <a:srgbClr val="FF0000"/>
                          </a:solidFill>
                        </a:rPr>
                        <a:t>dBA</a:t>
                      </a:r>
                      <a:r>
                        <a:rPr lang="tr-TR" sz="2800" baseline="0" dirty="0" smtClean="0">
                          <a:solidFill>
                            <a:srgbClr val="FF0000"/>
                          </a:solidFill>
                        </a:rPr>
                        <a:t> </a:t>
                      </a:r>
                      <a:endParaRPr lang="tr-TR" dirty="0">
                        <a:solidFill>
                          <a:srgbClr val="FF0000"/>
                        </a:solidFill>
                      </a:endParaRPr>
                    </a:p>
                  </a:txBody>
                  <a:tcPr/>
                </a:tc>
              </a:tr>
            </a:tbl>
          </a:graphicData>
        </a:graphic>
      </p:graphicFrame>
      <p:pic>
        <p:nvPicPr>
          <p:cNvPr id="22" name="Resim 3" descr="TARİH-BNA"/>
          <p:cNvPicPr>
            <a:picLocks noChangeAspect="1" noChangeArrowheads="1"/>
          </p:cNvPicPr>
          <p:nvPr/>
        </p:nvPicPr>
        <p:blipFill>
          <a:blip r:embed="rId2" cstate="print"/>
          <a:srcRect/>
          <a:stretch>
            <a:fillRect/>
          </a:stretch>
        </p:blipFill>
        <p:spPr bwMode="auto">
          <a:xfrm>
            <a:off x="5572125" y="4500563"/>
            <a:ext cx="3000375" cy="2155825"/>
          </a:xfrm>
          <a:prstGeom prst="rect">
            <a:avLst/>
          </a:prstGeom>
          <a:noFill/>
          <a:ln w="9525">
            <a:noFill/>
            <a:miter lim="800000"/>
            <a:headEnd/>
            <a:tailEnd/>
          </a:ln>
        </p:spPr>
      </p:pic>
      <p:graphicFrame>
        <p:nvGraphicFramePr>
          <p:cNvPr id="25" name="24 Tablo"/>
          <p:cNvGraphicFramePr>
            <a:graphicFrameLocks noGrp="1"/>
          </p:cNvGraphicFramePr>
          <p:nvPr/>
        </p:nvGraphicFramePr>
        <p:xfrm>
          <a:off x="214313" y="2714625"/>
          <a:ext cx="2357454" cy="579120"/>
        </p:xfrm>
        <a:graphic>
          <a:graphicData uri="http://schemas.openxmlformats.org/drawingml/2006/table">
            <a:tbl>
              <a:tblPr firstRow="1" bandRow="1">
                <a:tableStyleId>{5940675A-B579-460E-94D1-54222C63F5DA}</a:tableStyleId>
              </a:tblPr>
              <a:tblGrid>
                <a:gridCol w="2357454"/>
              </a:tblGrid>
              <a:tr h="357190">
                <a:tc>
                  <a:txBody>
                    <a:bodyPr/>
                    <a:lstStyle/>
                    <a:p>
                      <a:pPr algn="ctr"/>
                      <a:r>
                        <a:rPr lang="tr-TR" sz="1600" b="1" i="1" dirty="0" smtClean="0">
                          <a:solidFill>
                            <a:srgbClr val="7030A0"/>
                          </a:solidFill>
                        </a:rPr>
                        <a:t>Dizel (Ağır) Kamyon</a:t>
                      </a:r>
                    </a:p>
                    <a:p>
                      <a:pPr algn="ctr"/>
                      <a:r>
                        <a:rPr lang="tr-TR" sz="1600" b="1" i="1" baseline="0" dirty="0" smtClean="0">
                          <a:solidFill>
                            <a:srgbClr val="7030A0"/>
                          </a:solidFill>
                        </a:rPr>
                        <a:t> </a:t>
                      </a:r>
                      <a:r>
                        <a:rPr lang="tr-TR" sz="1600" b="1" i="1" dirty="0" smtClean="0">
                          <a:solidFill>
                            <a:srgbClr val="7030A0"/>
                          </a:solidFill>
                        </a:rPr>
                        <a:t>(1</a:t>
                      </a:r>
                      <a:r>
                        <a:rPr lang="tr-TR" sz="1600" b="1" i="1" baseline="0" dirty="0" smtClean="0">
                          <a:solidFill>
                            <a:srgbClr val="7030A0"/>
                          </a:solidFill>
                        </a:rPr>
                        <a:t>5 m uzakta)</a:t>
                      </a:r>
                      <a:endParaRPr lang="tr-TR" sz="1600" b="1" i="1" dirty="0">
                        <a:solidFill>
                          <a:srgbClr val="7030A0"/>
                        </a:solidFill>
                      </a:endParaRPr>
                    </a:p>
                  </a:txBody>
                  <a:tcPr/>
                </a:tc>
              </a:tr>
            </a:tbl>
          </a:graphicData>
        </a:graphic>
      </p:graphicFrame>
      <p:pic>
        <p:nvPicPr>
          <p:cNvPr id="27" name="Picture 2"/>
          <p:cNvPicPr>
            <a:picLocks noChangeAspect="1" noChangeArrowheads="1"/>
          </p:cNvPicPr>
          <p:nvPr/>
        </p:nvPicPr>
        <p:blipFill>
          <a:blip r:embed="rId3" cstate="print"/>
          <a:srcRect/>
          <a:stretch>
            <a:fillRect/>
          </a:stretch>
        </p:blipFill>
        <p:spPr bwMode="auto">
          <a:xfrm>
            <a:off x="2357438" y="3786188"/>
            <a:ext cx="1000125" cy="1009650"/>
          </a:xfrm>
          <a:prstGeom prst="rect">
            <a:avLst/>
          </a:prstGeom>
          <a:noFill/>
          <a:ln w="9525">
            <a:noFill/>
            <a:miter lim="800000"/>
            <a:headEnd/>
            <a:tailEnd/>
          </a:ln>
        </p:spPr>
      </p:pic>
      <p:sp>
        <p:nvSpPr>
          <p:cNvPr id="28" name="27 Metin kutusu"/>
          <p:cNvSpPr txBox="1">
            <a:spLocks noChangeArrowheads="1"/>
          </p:cNvSpPr>
          <p:nvPr/>
        </p:nvSpPr>
        <p:spPr bwMode="auto">
          <a:xfrm>
            <a:off x="928688" y="4143375"/>
            <a:ext cx="1928812" cy="646113"/>
          </a:xfrm>
          <a:prstGeom prst="rect">
            <a:avLst/>
          </a:prstGeom>
          <a:noFill/>
          <a:ln w="9525">
            <a:noFill/>
            <a:miter lim="800000"/>
            <a:headEnd/>
            <a:tailEnd/>
          </a:ln>
        </p:spPr>
        <p:txBody>
          <a:bodyPr>
            <a:spAutoFit/>
          </a:bodyPr>
          <a:lstStyle/>
          <a:p>
            <a:r>
              <a:rPr lang="tr-TR"/>
              <a:t>32 Kat Gürültülü</a:t>
            </a:r>
          </a:p>
        </p:txBody>
      </p:sp>
      <p:sp>
        <p:nvSpPr>
          <p:cNvPr id="29" name="28 Metin kutusu"/>
          <p:cNvSpPr txBox="1"/>
          <p:nvPr/>
        </p:nvSpPr>
        <p:spPr>
          <a:xfrm>
            <a:off x="5572125" y="5143500"/>
            <a:ext cx="2071688" cy="1477963"/>
          </a:xfrm>
          <a:prstGeom prst="rect">
            <a:avLst/>
          </a:prstGeom>
          <a:noFill/>
        </p:spPr>
        <p:txBody>
          <a:bodyPr>
            <a:spAutoFit/>
          </a:bodyPr>
          <a:lstStyle/>
          <a:p>
            <a:pPr algn="ctr">
              <a:defRPr/>
            </a:pPr>
            <a:r>
              <a:rPr lang="tr-TR" dirty="0">
                <a:solidFill>
                  <a:schemeClr val="tx1">
                    <a:lumMod val="95000"/>
                    <a:lumOff val="5000"/>
                  </a:schemeClr>
                </a:solidFill>
              </a:rPr>
              <a:t>8 Saatlik </a:t>
            </a:r>
          </a:p>
          <a:p>
            <a:pPr algn="ctr">
              <a:defRPr/>
            </a:pPr>
            <a:r>
              <a:rPr lang="tr-TR">
                <a:solidFill>
                  <a:schemeClr val="tx1">
                    <a:lumMod val="95000"/>
                    <a:lumOff val="5000"/>
                  </a:schemeClr>
                </a:solidFill>
              </a:rPr>
              <a:t>Maruz Kalma </a:t>
            </a:r>
            <a:endParaRPr lang="tr-TR" dirty="0">
              <a:solidFill>
                <a:schemeClr val="tx1">
                  <a:lumMod val="95000"/>
                  <a:lumOff val="5000"/>
                </a:schemeClr>
              </a:solidFill>
            </a:endParaRPr>
          </a:p>
          <a:p>
            <a:pPr algn="ctr">
              <a:defRPr/>
            </a:pPr>
            <a:r>
              <a:rPr lang="tr-TR" dirty="0">
                <a:solidFill>
                  <a:schemeClr val="tx1">
                    <a:lumMod val="95000"/>
                    <a:lumOff val="5000"/>
                  </a:schemeClr>
                </a:solidFill>
              </a:rPr>
              <a:t>Duymaya </a:t>
            </a:r>
          </a:p>
          <a:p>
            <a:pPr algn="ctr">
              <a:defRPr/>
            </a:pPr>
            <a:r>
              <a:rPr lang="tr-TR" dirty="0">
                <a:solidFill>
                  <a:schemeClr val="tx1">
                    <a:lumMod val="95000"/>
                    <a:lumOff val="5000"/>
                  </a:schemeClr>
                </a:solidFill>
              </a:rPr>
              <a:t>Hasar </a:t>
            </a:r>
          </a:p>
          <a:p>
            <a:pPr algn="ctr">
              <a:defRPr/>
            </a:pPr>
            <a:r>
              <a:rPr lang="tr-TR" dirty="0">
                <a:solidFill>
                  <a:schemeClr val="tx1">
                    <a:lumMod val="95000"/>
                    <a:lumOff val="5000"/>
                  </a:schemeClr>
                </a:solidFill>
              </a:rPr>
              <a:t>Verir</a:t>
            </a:r>
          </a:p>
        </p:txBody>
      </p:sp>
      <p:cxnSp>
        <p:nvCxnSpPr>
          <p:cNvPr id="44" name="43 Düz Ok Bağlayıcısı"/>
          <p:cNvCxnSpPr/>
          <p:nvPr/>
        </p:nvCxnSpPr>
        <p:spPr>
          <a:xfrm>
            <a:off x="1571625" y="3357563"/>
            <a:ext cx="642938" cy="500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45 Düz Ok Bağlayıcısı"/>
          <p:cNvCxnSpPr/>
          <p:nvPr/>
        </p:nvCxnSpPr>
        <p:spPr>
          <a:xfrm rot="10800000" flipV="1">
            <a:off x="3571875" y="3143250"/>
            <a:ext cx="2857500" cy="857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47 Dirsek Bağlayıcısı"/>
          <p:cNvCxnSpPr/>
          <p:nvPr/>
        </p:nvCxnSpPr>
        <p:spPr>
          <a:xfrm>
            <a:off x="2714625" y="4714875"/>
            <a:ext cx="2500313" cy="1357313"/>
          </a:xfrm>
          <a:prstGeom prst="bentConnector3">
            <a:avLst>
              <a:gd name="adj1" fmla="val -903"/>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50" name="49 Tablo"/>
          <p:cNvGraphicFramePr>
            <a:graphicFrameLocks noGrp="1"/>
          </p:cNvGraphicFramePr>
          <p:nvPr/>
        </p:nvGraphicFramePr>
        <p:xfrm>
          <a:off x="3429000" y="2714625"/>
          <a:ext cx="2079112" cy="357190"/>
        </p:xfrm>
        <a:graphic>
          <a:graphicData uri="http://schemas.openxmlformats.org/drawingml/2006/table">
            <a:tbl>
              <a:tblPr firstRow="1" bandRow="1">
                <a:tableStyleId>{5940675A-B579-460E-94D1-54222C63F5DA}</a:tableStyleId>
              </a:tblPr>
              <a:tblGrid>
                <a:gridCol w="2079112"/>
              </a:tblGrid>
              <a:tr h="357190">
                <a:tc>
                  <a:txBody>
                    <a:bodyPr/>
                    <a:lstStyle/>
                    <a:p>
                      <a:r>
                        <a:rPr lang="tr-TR" sz="1600" b="1" i="1" dirty="0" smtClean="0">
                          <a:solidFill>
                            <a:srgbClr val="7030A0"/>
                          </a:solidFill>
                        </a:rPr>
                        <a:t>Mikser (1</a:t>
                      </a:r>
                      <a:r>
                        <a:rPr lang="tr-TR" sz="1600" b="1" i="1" baseline="0" dirty="0" smtClean="0">
                          <a:solidFill>
                            <a:srgbClr val="7030A0"/>
                          </a:solidFill>
                        </a:rPr>
                        <a:t>m uzakta)</a:t>
                      </a:r>
                      <a:endParaRPr lang="tr-TR" sz="1600" b="1" i="1" dirty="0">
                        <a:solidFill>
                          <a:srgbClr val="7030A0"/>
                        </a:solidFill>
                      </a:endParaRPr>
                    </a:p>
                  </a:txBody>
                  <a:tcPr/>
                </a:tc>
              </a:tr>
            </a:tbl>
          </a:graphicData>
        </a:graphic>
      </p:graphicFrame>
      <p:cxnSp>
        <p:nvCxnSpPr>
          <p:cNvPr id="51" name="50 Düz Ok Bağlayıcısı"/>
          <p:cNvCxnSpPr/>
          <p:nvPr/>
        </p:nvCxnSpPr>
        <p:spPr>
          <a:xfrm rot="10800000" flipV="1">
            <a:off x="3071813" y="3214688"/>
            <a:ext cx="928687" cy="509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18 Metin kutusu"/>
          <p:cNvSpPr txBox="1">
            <a:spLocks noChangeArrowheads="1"/>
          </p:cNvSpPr>
          <p:nvPr/>
        </p:nvSpPr>
        <p:spPr bwMode="auto">
          <a:xfrm>
            <a:off x="5572125" y="4500563"/>
            <a:ext cx="2071688" cy="646112"/>
          </a:xfrm>
          <a:prstGeom prst="rect">
            <a:avLst/>
          </a:prstGeom>
          <a:noFill/>
          <a:ln w="9525">
            <a:noFill/>
            <a:miter lim="800000"/>
            <a:headEnd/>
            <a:tailEnd/>
          </a:ln>
        </p:spPr>
        <p:txBody>
          <a:bodyPr>
            <a:spAutoFit/>
          </a:bodyPr>
          <a:lstStyle/>
          <a:p>
            <a:pPr algn="ctr"/>
            <a:r>
              <a:rPr lang="tr-TR">
                <a:solidFill>
                  <a:srgbClr val="00B0F0"/>
                </a:solidFill>
              </a:rPr>
              <a:t>Çok Rahatsız Edici</a:t>
            </a:r>
          </a:p>
        </p:txBody>
      </p:sp>
      <p:pic>
        <p:nvPicPr>
          <p:cNvPr id="54274" name="Picture 2"/>
          <p:cNvPicPr>
            <a:picLocks noChangeAspect="1" noChangeArrowheads="1"/>
          </p:cNvPicPr>
          <p:nvPr/>
        </p:nvPicPr>
        <p:blipFill>
          <a:blip r:embed="rId4" cstate="print"/>
          <a:srcRect/>
          <a:stretch>
            <a:fillRect/>
          </a:stretch>
        </p:blipFill>
        <p:spPr bwMode="auto">
          <a:xfrm>
            <a:off x="285750" y="1500188"/>
            <a:ext cx="2143125" cy="1143000"/>
          </a:xfrm>
          <a:prstGeom prst="rect">
            <a:avLst/>
          </a:prstGeom>
          <a:noFill/>
          <a:ln w="9525">
            <a:noFill/>
            <a:miter lim="800000"/>
            <a:headEnd/>
            <a:tailEnd/>
          </a:ln>
        </p:spPr>
      </p:pic>
      <p:pic>
        <p:nvPicPr>
          <p:cNvPr id="54276" name="Picture 4"/>
          <p:cNvPicPr>
            <a:picLocks noChangeAspect="1" noChangeArrowheads="1"/>
          </p:cNvPicPr>
          <p:nvPr/>
        </p:nvPicPr>
        <p:blipFill>
          <a:blip r:embed="rId5" cstate="print"/>
          <a:srcRect/>
          <a:stretch>
            <a:fillRect/>
          </a:stretch>
        </p:blipFill>
        <p:spPr bwMode="auto">
          <a:xfrm>
            <a:off x="4500563" y="1500188"/>
            <a:ext cx="1181100" cy="1181100"/>
          </a:xfrm>
          <a:prstGeom prst="rect">
            <a:avLst/>
          </a:prstGeom>
          <a:noFill/>
          <a:ln w="9525">
            <a:noFill/>
            <a:miter lim="800000"/>
            <a:headEnd/>
            <a:tailEnd/>
          </a:ln>
        </p:spPr>
      </p:pic>
      <p:pic>
        <p:nvPicPr>
          <p:cNvPr id="54277" name="Picture 5"/>
          <p:cNvPicPr>
            <a:picLocks noChangeAspect="1" noChangeArrowheads="1"/>
          </p:cNvPicPr>
          <p:nvPr/>
        </p:nvPicPr>
        <p:blipFill>
          <a:blip r:embed="rId6" cstate="print"/>
          <a:srcRect/>
          <a:stretch>
            <a:fillRect/>
          </a:stretch>
        </p:blipFill>
        <p:spPr bwMode="auto">
          <a:xfrm>
            <a:off x="3357563" y="1571625"/>
            <a:ext cx="1181100" cy="1057275"/>
          </a:xfrm>
          <a:prstGeom prst="rect">
            <a:avLst/>
          </a:prstGeom>
          <a:noFill/>
          <a:ln w="9525">
            <a:noFill/>
            <a:miter lim="800000"/>
            <a:headEnd/>
            <a:tailEnd/>
          </a:ln>
        </p:spPr>
      </p:pic>
      <p:pic>
        <p:nvPicPr>
          <p:cNvPr id="54278" name="Picture 6"/>
          <p:cNvPicPr>
            <a:picLocks noChangeAspect="1" noChangeArrowheads="1"/>
          </p:cNvPicPr>
          <p:nvPr/>
        </p:nvPicPr>
        <p:blipFill>
          <a:blip r:embed="rId7" cstate="print"/>
          <a:srcRect/>
          <a:stretch>
            <a:fillRect/>
          </a:stretch>
        </p:blipFill>
        <p:spPr bwMode="auto">
          <a:xfrm>
            <a:off x="6500813" y="1500188"/>
            <a:ext cx="2286000" cy="1090612"/>
          </a:xfrm>
          <a:prstGeom prst="rect">
            <a:avLst/>
          </a:prstGeom>
          <a:noFill/>
          <a:ln w="9525">
            <a:noFill/>
            <a:miter lim="800000"/>
            <a:headEnd/>
            <a:tailEnd/>
          </a:ln>
        </p:spPr>
      </p:pic>
      <p:sp>
        <p:nvSpPr>
          <p:cNvPr id="222248" name="19 Slayt Numarası Yer Tutucusu"/>
          <p:cNvSpPr>
            <a:spLocks noGrp="1"/>
          </p:cNvSpPr>
          <p:nvPr>
            <p:ph type="sldNum" sz="quarter" idx="12"/>
          </p:nvPr>
        </p:nvSpPr>
        <p:spPr>
          <a:noFill/>
        </p:spPr>
        <p:txBody>
          <a:bodyPr/>
          <a:lstStyle/>
          <a:p>
            <a:fld id="{A93B4C24-A0D6-4BFB-A766-D5D81C1E74DE}" type="slidenum">
              <a:rPr lang="tr-TR" smtClean="0">
                <a:latin typeface="Arial" charset="0"/>
              </a:rPr>
              <a:pPr/>
              <a:t>155</a:t>
            </a:fld>
            <a:endParaRPr lang="tr-TR" smtClean="0">
              <a:latin typeface="Arial"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heckerboard(across)">
                                      <p:cBhvr>
                                        <p:cTn id="7" dur="500"/>
                                        <p:tgtEl>
                                          <p:spTgt spid="54274"/>
                                        </p:tgtEl>
                                      </p:cBhvr>
                                    </p:animEffect>
                                  </p:childTnLst>
                                </p:cTn>
                              </p:par>
                              <p:par>
                                <p:cTn id="8" presetID="4"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par>
                                <p:cTn id="11" presetID="5" presetClass="entr" presetSubtype="10" fill="hold" nodeType="withEffect">
                                  <p:stCondLst>
                                    <p:cond delay="1000"/>
                                  </p:stCondLst>
                                  <p:childTnLst>
                                    <p:set>
                                      <p:cBhvr>
                                        <p:cTn id="12" dur="1" fill="hold">
                                          <p:stCondLst>
                                            <p:cond delay="0"/>
                                          </p:stCondLst>
                                        </p:cTn>
                                        <p:tgtEl>
                                          <p:spTgt spid="54277"/>
                                        </p:tgtEl>
                                        <p:attrNameLst>
                                          <p:attrName>style.visibility</p:attrName>
                                        </p:attrNameLst>
                                      </p:cBhvr>
                                      <p:to>
                                        <p:strVal val="visible"/>
                                      </p:to>
                                    </p:set>
                                    <p:animEffect transition="in" filter="checkerboard(across)">
                                      <p:cBhvr>
                                        <p:cTn id="13" dur="500"/>
                                        <p:tgtEl>
                                          <p:spTgt spid="54277"/>
                                        </p:tgtEl>
                                      </p:cBhvr>
                                    </p:animEffect>
                                  </p:childTnLst>
                                </p:cTn>
                              </p:par>
                              <p:par>
                                <p:cTn id="14" presetID="5" presetClass="entr" presetSubtype="10" fill="hold" nodeType="withEffect">
                                  <p:stCondLst>
                                    <p:cond delay="1000"/>
                                  </p:stCondLst>
                                  <p:childTnLst>
                                    <p:set>
                                      <p:cBhvr>
                                        <p:cTn id="15" dur="1" fill="hold">
                                          <p:stCondLst>
                                            <p:cond delay="0"/>
                                          </p:stCondLst>
                                        </p:cTn>
                                        <p:tgtEl>
                                          <p:spTgt spid="54276"/>
                                        </p:tgtEl>
                                        <p:attrNameLst>
                                          <p:attrName>style.visibility</p:attrName>
                                        </p:attrNameLst>
                                      </p:cBhvr>
                                      <p:to>
                                        <p:strVal val="visible"/>
                                      </p:to>
                                    </p:set>
                                    <p:animEffect transition="in" filter="checkerboard(across)">
                                      <p:cBhvr>
                                        <p:cTn id="16" dur="500"/>
                                        <p:tgtEl>
                                          <p:spTgt spid="54276"/>
                                        </p:tgtEl>
                                      </p:cBhvr>
                                    </p:animEffect>
                                  </p:childTnLst>
                                </p:cTn>
                              </p:par>
                              <p:par>
                                <p:cTn id="17" presetID="4" presetClass="entr" presetSubtype="16"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box(in)">
                                      <p:cBhvr>
                                        <p:cTn id="19" dur="500"/>
                                        <p:tgtEl>
                                          <p:spTgt spid="50"/>
                                        </p:tgtEl>
                                      </p:cBhvr>
                                    </p:animEffect>
                                  </p:childTnLst>
                                </p:cTn>
                              </p:par>
                              <p:par>
                                <p:cTn id="20" presetID="5" presetClass="entr" presetSubtype="10" fill="hold" nodeType="withEffect">
                                  <p:stCondLst>
                                    <p:cond delay="1000"/>
                                  </p:stCondLst>
                                  <p:childTnLst>
                                    <p:set>
                                      <p:cBhvr>
                                        <p:cTn id="21" dur="1" fill="hold">
                                          <p:stCondLst>
                                            <p:cond delay="0"/>
                                          </p:stCondLst>
                                        </p:cTn>
                                        <p:tgtEl>
                                          <p:spTgt spid="54278"/>
                                        </p:tgtEl>
                                        <p:attrNameLst>
                                          <p:attrName>style.visibility</p:attrName>
                                        </p:attrNameLst>
                                      </p:cBhvr>
                                      <p:to>
                                        <p:strVal val="visible"/>
                                      </p:to>
                                    </p:set>
                                    <p:animEffect transition="in" filter="checkerboard(across)">
                                      <p:cBhvr>
                                        <p:cTn id="22" dur="500"/>
                                        <p:tgtEl>
                                          <p:spTgt spid="54278"/>
                                        </p:tgtEl>
                                      </p:cBhvr>
                                    </p:animEffect>
                                  </p:childTnLst>
                                </p:cTn>
                              </p:par>
                              <p:par>
                                <p:cTn id="23" presetID="4" presetClass="entr" presetSubtype="16"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checkerboard(across)">
                                      <p:cBhvr>
                                        <p:cTn id="30" dur="500"/>
                                        <p:tgtEl>
                                          <p:spTgt spid="44"/>
                                        </p:tgtEl>
                                      </p:cBhvr>
                                    </p:animEffect>
                                  </p:childTnLst>
                                </p:cTn>
                              </p:par>
                              <p:par>
                                <p:cTn id="31" presetID="5" presetClass="entr" presetSubtype="1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checkerboard(across)">
                                      <p:cBhvr>
                                        <p:cTn id="33" dur="500"/>
                                        <p:tgtEl>
                                          <p:spTgt spid="51"/>
                                        </p:tgtEl>
                                      </p:cBhvr>
                                    </p:animEffect>
                                  </p:childTnLst>
                                </p:cTn>
                              </p:par>
                              <p:par>
                                <p:cTn id="34" presetID="5"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checkerboard(across)">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heckerboard(across)">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heckerboard(across)">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dissolve">
                                      <p:cBhvr>
                                        <p:cTn id="56" dur="500"/>
                                        <p:tgtEl>
                                          <p:spTgt spid="48"/>
                                        </p:tgtEl>
                                      </p:cBhvr>
                                    </p:animEffect>
                                  </p:childTnLst>
                                </p:cTn>
                              </p:par>
                              <p:par>
                                <p:cTn id="57" presetID="9"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ssolv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9"/>
                                        </p:tgtEl>
                                        <p:attrNameLst>
                                          <p:attrName>style.visibility</p:attrName>
                                        </p:attrNameLst>
                                      </p:cBhvr>
                                      <p:to>
                                        <p:strVal val="visible"/>
                                      </p:to>
                                    </p:set>
                                    <p:anim calcmode="discrete" valueType="clr">
                                      <p:cBhvr override="childStyle">
                                        <p:cTn id="64" dur="20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65" dur="200"/>
                                        <p:tgtEl>
                                          <p:spTgt spid="19"/>
                                        </p:tgtEl>
                                        <p:attrNameLst>
                                          <p:attrName>fillcolor</p:attrName>
                                        </p:attrNameLst>
                                      </p:cBhvr>
                                      <p:tavLst>
                                        <p:tav tm="0">
                                          <p:val>
                                            <p:clrVal>
                                              <a:schemeClr val="accent2"/>
                                            </p:clrVal>
                                          </p:val>
                                        </p:tav>
                                        <p:tav tm="50000">
                                          <p:val>
                                            <p:clrVal>
                                              <a:schemeClr val="hlink"/>
                                            </p:clrVal>
                                          </p:val>
                                        </p:tav>
                                      </p:tavLst>
                                    </p:anim>
                                    <p:set>
                                      <p:cBhvr>
                                        <p:cTn id="66" dur="200"/>
                                        <p:tgtEl>
                                          <p:spTgt spid="19"/>
                                        </p:tgtEl>
                                        <p:attrNameLst>
                                          <p:attrName>fill.type</p:attrName>
                                        </p:attrNameLst>
                                      </p:cBhvr>
                                      <p:to>
                                        <p:strVal val="solid"/>
                                      </p:to>
                                    </p:set>
                                  </p:childTnLst>
                                </p:cTn>
                              </p:par>
                            </p:childTnLst>
                          </p:cTn>
                        </p:par>
                        <p:par>
                          <p:cTn id="67" fill="hold">
                            <p:stCondLst>
                              <p:cond delay="17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9"/>
                                        </p:tgtEl>
                                        <p:attrNameLst>
                                          <p:attrName>style.visibility</p:attrName>
                                        </p:attrNameLst>
                                      </p:cBhvr>
                                      <p:to>
                                        <p:strVal val="visible"/>
                                      </p:to>
                                    </p:set>
                                    <p:anim calcmode="discrete" valueType="clr">
                                      <p:cBhvr override="childStyle">
                                        <p:cTn id="70" dur="20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71" dur="200"/>
                                        <p:tgtEl>
                                          <p:spTgt spid="29"/>
                                        </p:tgtEl>
                                        <p:attrNameLst>
                                          <p:attrName>fillcolor</p:attrName>
                                        </p:attrNameLst>
                                      </p:cBhvr>
                                      <p:tavLst>
                                        <p:tav tm="0">
                                          <p:val>
                                            <p:clrVal>
                                              <a:schemeClr val="accent2"/>
                                            </p:clrVal>
                                          </p:val>
                                        </p:tav>
                                        <p:tav tm="50000">
                                          <p:val>
                                            <p:clrVal>
                                              <a:schemeClr val="hlink"/>
                                            </p:clrVal>
                                          </p:val>
                                        </p:tav>
                                      </p:tavLst>
                                    </p:anim>
                                    <p:set>
                                      <p:cBhvr>
                                        <p:cTn id="72" dur="20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9"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Başlık"/>
          <p:cNvSpPr>
            <a:spLocks noGrp="1"/>
          </p:cNvSpPr>
          <p:nvPr>
            <p:ph type="title"/>
          </p:nvPr>
        </p:nvSpPr>
        <p:spPr>
          <a:xfrm>
            <a:off x="1000125" y="214313"/>
            <a:ext cx="7329488" cy="714375"/>
          </a:xfrm>
        </p:spPr>
        <p:txBody>
          <a:bodyPr/>
          <a:lstStyle/>
          <a:p>
            <a:r>
              <a:rPr lang="tr-TR" sz="3200" b="1" smtClean="0">
                <a:solidFill>
                  <a:srgbClr val="FF0000"/>
                </a:solidFill>
              </a:rPr>
              <a:t>BAZI GÜRÜLTÜ DEĞERLERİ VE ETKİLERİ</a:t>
            </a:r>
          </a:p>
        </p:txBody>
      </p:sp>
      <p:graphicFrame>
        <p:nvGraphicFramePr>
          <p:cNvPr id="4" name="3 Tablo"/>
          <p:cNvGraphicFramePr>
            <a:graphicFrameLocks noGrp="1"/>
          </p:cNvGraphicFramePr>
          <p:nvPr/>
        </p:nvGraphicFramePr>
        <p:xfrm>
          <a:off x="6286500" y="2708275"/>
          <a:ext cx="2714644" cy="362890"/>
        </p:xfrm>
        <a:graphic>
          <a:graphicData uri="http://schemas.openxmlformats.org/drawingml/2006/table">
            <a:tbl>
              <a:tblPr firstRow="1" bandRow="1">
                <a:tableStyleId>{5940675A-B579-460E-94D1-54222C63F5DA}</a:tableStyleId>
              </a:tblPr>
              <a:tblGrid>
                <a:gridCol w="2714644"/>
              </a:tblGrid>
              <a:tr h="362890">
                <a:tc>
                  <a:txBody>
                    <a:bodyPr/>
                    <a:lstStyle/>
                    <a:p>
                      <a:r>
                        <a:rPr lang="tr-TR" sz="1600" i="1" dirty="0" smtClean="0">
                          <a:solidFill>
                            <a:srgbClr val="7030A0"/>
                          </a:solidFill>
                        </a:rPr>
                        <a:t>Jet Kalkışı  (5</a:t>
                      </a:r>
                      <a:r>
                        <a:rPr lang="tr-TR" sz="1600" i="1" baseline="0" dirty="0" smtClean="0">
                          <a:solidFill>
                            <a:srgbClr val="7030A0"/>
                          </a:solidFill>
                        </a:rPr>
                        <a:t>00 m uzakta)</a:t>
                      </a:r>
                      <a:endParaRPr lang="tr-TR" sz="1600" i="1" dirty="0">
                        <a:solidFill>
                          <a:srgbClr val="7030A0"/>
                        </a:solidFill>
                      </a:endParaRPr>
                    </a:p>
                  </a:txBody>
                  <a:tcPr/>
                </a:tc>
              </a:tr>
            </a:tbl>
          </a:graphicData>
        </a:graphic>
      </p:graphicFrame>
      <p:pic>
        <p:nvPicPr>
          <p:cNvPr id="1027" name="Picture 3"/>
          <p:cNvPicPr>
            <a:picLocks noChangeAspect="1" noChangeArrowheads="1"/>
          </p:cNvPicPr>
          <p:nvPr/>
        </p:nvPicPr>
        <p:blipFill>
          <a:blip r:embed="rId2" cstate="print"/>
          <a:srcRect/>
          <a:stretch>
            <a:fillRect/>
          </a:stretch>
        </p:blipFill>
        <p:spPr bwMode="auto">
          <a:xfrm>
            <a:off x="6286500" y="1285875"/>
            <a:ext cx="2714625" cy="1309688"/>
          </a:xfrm>
          <a:prstGeom prst="rect">
            <a:avLst/>
          </a:prstGeom>
          <a:noFill/>
          <a:ln w="9525">
            <a:noFill/>
            <a:miter lim="800000"/>
            <a:headEnd/>
            <a:tailEnd/>
          </a:ln>
        </p:spPr>
      </p:pic>
      <p:graphicFrame>
        <p:nvGraphicFramePr>
          <p:cNvPr id="7" name="6 Tablo"/>
          <p:cNvGraphicFramePr>
            <a:graphicFrameLocks noGrp="1"/>
          </p:cNvGraphicFramePr>
          <p:nvPr/>
        </p:nvGraphicFramePr>
        <p:xfrm>
          <a:off x="3429000" y="4143375"/>
          <a:ext cx="1857388" cy="571504"/>
        </p:xfrm>
        <a:graphic>
          <a:graphicData uri="http://schemas.openxmlformats.org/drawingml/2006/table">
            <a:tbl>
              <a:tblPr firstRow="1" bandRow="1">
                <a:tableStyleId>{5940675A-B579-460E-94D1-54222C63F5DA}</a:tableStyleId>
              </a:tblPr>
              <a:tblGrid>
                <a:gridCol w="1857388"/>
              </a:tblGrid>
              <a:tr h="571504">
                <a:tc>
                  <a:txBody>
                    <a:bodyPr/>
                    <a:lstStyle/>
                    <a:p>
                      <a:r>
                        <a:rPr lang="tr-TR" dirty="0" smtClean="0">
                          <a:solidFill>
                            <a:srgbClr val="FF0000"/>
                          </a:solidFill>
                        </a:rPr>
                        <a:t>  </a:t>
                      </a:r>
                      <a:r>
                        <a:rPr lang="tr-TR" sz="2800" dirty="0" smtClean="0">
                          <a:solidFill>
                            <a:srgbClr val="FF0000"/>
                          </a:solidFill>
                        </a:rPr>
                        <a:t>100  </a:t>
                      </a:r>
                      <a:r>
                        <a:rPr lang="tr-TR" sz="2800" baseline="0" dirty="0" err="1" smtClean="0">
                          <a:solidFill>
                            <a:srgbClr val="FF0000"/>
                          </a:solidFill>
                        </a:rPr>
                        <a:t>dBA</a:t>
                      </a:r>
                      <a:r>
                        <a:rPr lang="tr-TR" sz="2800" baseline="0" dirty="0" smtClean="0">
                          <a:solidFill>
                            <a:srgbClr val="FF0000"/>
                          </a:solidFill>
                        </a:rPr>
                        <a:t> </a:t>
                      </a:r>
                      <a:endParaRPr lang="tr-TR" dirty="0">
                        <a:solidFill>
                          <a:srgbClr val="FF0000"/>
                        </a:solidFill>
                      </a:endParaRPr>
                    </a:p>
                  </a:txBody>
                  <a:tcPr/>
                </a:tc>
              </a:tr>
            </a:tbl>
          </a:graphicData>
        </a:graphic>
      </p:graphicFrame>
      <p:pic>
        <p:nvPicPr>
          <p:cNvPr id="22" name="Resim 3" descr="TARİH-BNA"/>
          <p:cNvPicPr>
            <a:picLocks noChangeAspect="1" noChangeArrowheads="1"/>
          </p:cNvPicPr>
          <p:nvPr/>
        </p:nvPicPr>
        <p:blipFill>
          <a:blip r:embed="rId3" cstate="print"/>
          <a:srcRect/>
          <a:stretch>
            <a:fillRect/>
          </a:stretch>
        </p:blipFill>
        <p:spPr bwMode="auto">
          <a:xfrm>
            <a:off x="5572125" y="4500563"/>
            <a:ext cx="3000375" cy="2155825"/>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a:stretch>
            <a:fillRect/>
          </a:stretch>
        </p:blipFill>
        <p:spPr bwMode="auto">
          <a:xfrm>
            <a:off x="142875" y="1285875"/>
            <a:ext cx="1568450" cy="1285875"/>
          </a:xfrm>
          <a:prstGeom prst="rect">
            <a:avLst/>
          </a:prstGeom>
          <a:noFill/>
          <a:ln w="9525">
            <a:noFill/>
            <a:miter lim="800000"/>
            <a:headEnd/>
            <a:tailEnd/>
          </a:ln>
        </p:spPr>
      </p:pic>
      <p:graphicFrame>
        <p:nvGraphicFramePr>
          <p:cNvPr id="25" name="24 Tablo"/>
          <p:cNvGraphicFramePr>
            <a:graphicFrameLocks noGrp="1"/>
          </p:cNvGraphicFramePr>
          <p:nvPr/>
        </p:nvGraphicFramePr>
        <p:xfrm>
          <a:off x="214313" y="2714625"/>
          <a:ext cx="2928926" cy="357190"/>
        </p:xfrm>
        <a:graphic>
          <a:graphicData uri="http://schemas.openxmlformats.org/drawingml/2006/table">
            <a:tbl>
              <a:tblPr firstRow="1" bandRow="1">
                <a:tableStyleId>{5940675A-B579-460E-94D1-54222C63F5DA}</a:tableStyleId>
              </a:tblPr>
              <a:tblGrid>
                <a:gridCol w="2928926"/>
              </a:tblGrid>
              <a:tr h="357190">
                <a:tc>
                  <a:txBody>
                    <a:bodyPr/>
                    <a:lstStyle/>
                    <a:p>
                      <a:r>
                        <a:rPr lang="tr-TR" sz="1600" i="1" dirty="0" smtClean="0">
                          <a:solidFill>
                            <a:srgbClr val="7030A0"/>
                          </a:solidFill>
                        </a:rPr>
                        <a:t>Kaya Delici (1</a:t>
                      </a:r>
                      <a:r>
                        <a:rPr lang="tr-TR" sz="1600" i="1" baseline="0" dirty="0" smtClean="0">
                          <a:solidFill>
                            <a:srgbClr val="7030A0"/>
                          </a:solidFill>
                        </a:rPr>
                        <a:t>0 m uzakta)</a:t>
                      </a:r>
                      <a:endParaRPr lang="tr-TR" sz="1600" i="1" dirty="0">
                        <a:solidFill>
                          <a:srgbClr val="7030A0"/>
                        </a:solidFill>
                      </a:endParaRPr>
                    </a:p>
                  </a:txBody>
                  <a:tcPr/>
                </a:tc>
              </a:tr>
            </a:tbl>
          </a:graphicData>
        </a:graphic>
      </p:graphicFrame>
      <p:pic>
        <p:nvPicPr>
          <p:cNvPr id="26" name="Picture 2"/>
          <p:cNvPicPr>
            <a:picLocks noChangeAspect="1" noChangeArrowheads="1"/>
          </p:cNvPicPr>
          <p:nvPr/>
        </p:nvPicPr>
        <p:blipFill>
          <a:blip r:embed="rId5" cstate="print"/>
          <a:srcRect/>
          <a:stretch>
            <a:fillRect/>
          </a:stretch>
        </p:blipFill>
        <p:spPr bwMode="auto">
          <a:xfrm>
            <a:off x="1857375" y="1285875"/>
            <a:ext cx="1214438" cy="1285875"/>
          </a:xfrm>
          <a:prstGeom prst="rect">
            <a:avLst/>
          </a:prstGeom>
          <a:noFill/>
          <a:ln w="9525">
            <a:noFill/>
            <a:miter lim="800000"/>
            <a:headEnd/>
            <a:tailEnd/>
          </a:ln>
        </p:spPr>
      </p:pic>
      <p:pic>
        <p:nvPicPr>
          <p:cNvPr id="27" name="Picture 2"/>
          <p:cNvPicPr>
            <a:picLocks noChangeAspect="1" noChangeArrowheads="1"/>
          </p:cNvPicPr>
          <p:nvPr/>
        </p:nvPicPr>
        <p:blipFill>
          <a:blip r:embed="rId6" cstate="print"/>
          <a:srcRect/>
          <a:stretch>
            <a:fillRect/>
          </a:stretch>
        </p:blipFill>
        <p:spPr bwMode="auto">
          <a:xfrm>
            <a:off x="2357438" y="3786188"/>
            <a:ext cx="1000125" cy="1009650"/>
          </a:xfrm>
          <a:prstGeom prst="rect">
            <a:avLst/>
          </a:prstGeom>
          <a:noFill/>
          <a:ln w="9525">
            <a:noFill/>
            <a:miter lim="800000"/>
            <a:headEnd/>
            <a:tailEnd/>
          </a:ln>
        </p:spPr>
      </p:pic>
      <p:sp>
        <p:nvSpPr>
          <p:cNvPr id="28" name="27 Metin kutusu"/>
          <p:cNvSpPr txBox="1">
            <a:spLocks noChangeArrowheads="1"/>
          </p:cNvSpPr>
          <p:nvPr/>
        </p:nvSpPr>
        <p:spPr bwMode="auto">
          <a:xfrm>
            <a:off x="928688" y="4143375"/>
            <a:ext cx="1928812" cy="646113"/>
          </a:xfrm>
          <a:prstGeom prst="rect">
            <a:avLst/>
          </a:prstGeom>
          <a:noFill/>
          <a:ln w="9525">
            <a:noFill/>
            <a:miter lim="800000"/>
            <a:headEnd/>
            <a:tailEnd/>
          </a:ln>
        </p:spPr>
        <p:txBody>
          <a:bodyPr>
            <a:spAutoFit/>
          </a:bodyPr>
          <a:lstStyle/>
          <a:p>
            <a:r>
              <a:rPr lang="tr-TR"/>
              <a:t>64 Kat Gürültülü</a:t>
            </a:r>
          </a:p>
        </p:txBody>
      </p:sp>
      <p:sp>
        <p:nvSpPr>
          <p:cNvPr id="29" name="28 Metin kutusu"/>
          <p:cNvSpPr txBox="1"/>
          <p:nvPr/>
        </p:nvSpPr>
        <p:spPr>
          <a:xfrm>
            <a:off x="5500688" y="4643438"/>
            <a:ext cx="2071687" cy="1477962"/>
          </a:xfrm>
          <a:prstGeom prst="rect">
            <a:avLst/>
          </a:prstGeom>
          <a:noFill/>
        </p:spPr>
        <p:txBody>
          <a:bodyPr>
            <a:spAutoFit/>
          </a:bodyPr>
          <a:lstStyle/>
          <a:p>
            <a:pPr algn="ctr">
              <a:defRPr/>
            </a:pPr>
            <a:r>
              <a:rPr lang="tr-TR" dirty="0">
                <a:solidFill>
                  <a:schemeClr val="tx1">
                    <a:lumMod val="95000"/>
                    <a:lumOff val="5000"/>
                  </a:schemeClr>
                </a:solidFill>
              </a:rPr>
              <a:t>2 Saatlik </a:t>
            </a:r>
          </a:p>
          <a:p>
            <a:pPr algn="ctr">
              <a:defRPr/>
            </a:pPr>
            <a:r>
              <a:rPr lang="tr-TR" dirty="0">
                <a:solidFill>
                  <a:schemeClr val="tx1">
                    <a:lumMod val="95000"/>
                    <a:lumOff val="5000"/>
                  </a:schemeClr>
                </a:solidFill>
              </a:rPr>
              <a:t>Maruz Kalma </a:t>
            </a:r>
          </a:p>
          <a:p>
            <a:pPr algn="ctr">
              <a:defRPr/>
            </a:pPr>
            <a:r>
              <a:rPr lang="tr-TR" dirty="0">
                <a:solidFill>
                  <a:schemeClr val="tx1">
                    <a:lumMod val="95000"/>
                    <a:lumOff val="5000"/>
                  </a:schemeClr>
                </a:solidFill>
              </a:rPr>
              <a:t>Duymaya </a:t>
            </a:r>
          </a:p>
          <a:p>
            <a:pPr algn="ctr">
              <a:defRPr/>
            </a:pPr>
            <a:r>
              <a:rPr lang="tr-TR" dirty="0">
                <a:solidFill>
                  <a:schemeClr val="tx1">
                    <a:lumMod val="95000"/>
                    <a:lumOff val="5000"/>
                  </a:schemeClr>
                </a:solidFill>
              </a:rPr>
              <a:t>Hasar </a:t>
            </a:r>
          </a:p>
          <a:p>
            <a:pPr algn="ctr">
              <a:defRPr/>
            </a:pPr>
            <a:r>
              <a:rPr lang="tr-TR" dirty="0">
                <a:solidFill>
                  <a:schemeClr val="tx1">
                    <a:lumMod val="95000"/>
                    <a:lumOff val="5000"/>
                  </a:schemeClr>
                </a:solidFill>
              </a:rPr>
              <a:t>Verir</a:t>
            </a:r>
          </a:p>
        </p:txBody>
      </p:sp>
      <p:cxnSp>
        <p:nvCxnSpPr>
          <p:cNvPr id="44" name="43 Düz Ok Bağlayıcısı"/>
          <p:cNvCxnSpPr/>
          <p:nvPr/>
        </p:nvCxnSpPr>
        <p:spPr>
          <a:xfrm rot="16200000" flipH="1">
            <a:off x="1607344" y="3250406"/>
            <a:ext cx="714375" cy="500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45 Düz Ok Bağlayıcısı"/>
          <p:cNvCxnSpPr/>
          <p:nvPr/>
        </p:nvCxnSpPr>
        <p:spPr>
          <a:xfrm rot="10800000" flipV="1">
            <a:off x="3571875" y="3143250"/>
            <a:ext cx="2857500" cy="857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47 Dirsek Bağlayıcısı"/>
          <p:cNvCxnSpPr/>
          <p:nvPr/>
        </p:nvCxnSpPr>
        <p:spPr>
          <a:xfrm>
            <a:off x="2714625" y="4714875"/>
            <a:ext cx="2500313" cy="1357313"/>
          </a:xfrm>
          <a:prstGeom prst="bentConnector3">
            <a:avLst>
              <a:gd name="adj1" fmla="val -903"/>
            </a:avLst>
          </a:prstGeom>
          <a:ln>
            <a:tailEnd type="arrow"/>
          </a:ln>
        </p:spPr>
        <p:style>
          <a:lnRef idx="3">
            <a:schemeClr val="dk1"/>
          </a:lnRef>
          <a:fillRef idx="0">
            <a:schemeClr val="dk1"/>
          </a:fillRef>
          <a:effectRef idx="2">
            <a:schemeClr val="dk1"/>
          </a:effectRef>
          <a:fontRef idx="minor">
            <a:schemeClr val="tx1"/>
          </a:fontRef>
        </p:style>
      </p:cxnSp>
      <p:pic>
        <p:nvPicPr>
          <p:cNvPr id="51202" name="Picture 2"/>
          <p:cNvPicPr>
            <a:picLocks noChangeAspect="1" noChangeArrowheads="1"/>
          </p:cNvPicPr>
          <p:nvPr/>
        </p:nvPicPr>
        <p:blipFill>
          <a:blip r:embed="rId7" cstate="print"/>
          <a:srcRect/>
          <a:stretch>
            <a:fillRect/>
          </a:stretch>
        </p:blipFill>
        <p:spPr bwMode="auto">
          <a:xfrm>
            <a:off x="3286125" y="1285875"/>
            <a:ext cx="2571750" cy="1328738"/>
          </a:xfrm>
          <a:prstGeom prst="rect">
            <a:avLst/>
          </a:prstGeom>
          <a:ln>
            <a:noFill/>
          </a:ln>
          <a:effectLst>
            <a:outerShdw blurRad="190500" algn="tl" rotWithShape="0">
              <a:srgbClr val="000000">
                <a:alpha val="70000"/>
              </a:srgbClr>
            </a:outerShdw>
          </a:effectLst>
        </p:spPr>
      </p:pic>
      <p:graphicFrame>
        <p:nvGraphicFramePr>
          <p:cNvPr id="50" name="49 Tablo"/>
          <p:cNvGraphicFramePr>
            <a:graphicFrameLocks noGrp="1"/>
          </p:cNvGraphicFramePr>
          <p:nvPr/>
        </p:nvGraphicFramePr>
        <p:xfrm>
          <a:off x="3214688" y="2714625"/>
          <a:ext cx="2786082" cy="357190"/>
        </p:xfrm>
        <a:graphic>
          <a:graphicData uri="http://schemas.openxmlformats.org/drawingml/2006/table">
            <a:tbl>
              <a:tblPr firstRow="1" bandRow="1">
                <a:tableStyleId>{5940675A-B579-460E-94D1-54222C63F5DA}</a:tableStyleId>
              </a:tblPr>
              <a:tblGrid>
                <a:gridCol w="2786082"/>
              </a:tblGrid>
              <a:tr h="357190">
                <a:tc>
                  <a:txBody>
                    <a:bodyPr/>
                    <a:lstStyle/>
                    <a:p>
                      <a:r>
                        <a:rPr lang="tr-TR" sz="1600" i="1" dirty="0" smtClean="0">
                          <a:solidFill>
                            <a:srgbClr val="7030A0"/>
                          </a:solidFill>
                        </a:rPr>
                        <a:t>Tren sireni (3</a:t>
                      </a:r>
                      <a:r>
                        <a:rPr lang="tr-TR" sz="1600" i="1" baseline="0" dirty="0" smtClean="0">
                          <a:solidFill>
                            <a:srgbClr val="7030A0"/>
                          </a:solidFill>
                        </a:rPr>
                        <a:t>0 m uzakta)</a:t>
                      </a:r>
                      <a:endParaRPr lang="tr-TR" sz="1600" i="1" dirty="0">
                        <a:solidFill>
                          <a:srgbClr val="7030A0"/>
                        </a:solidFill>
                      </a:endParaRPr>
                    </a:p>
                  </a:txBody>
                  <a:tcPr/>
                </a:tc>
              </a:tr>
            </a:tbl>
          </a:graphicData>
        </a:graphic>
      </p:graphicFrame>
      <p:cxnSp>
        <p:nvCxnSpPr>
          <p:cNvPr id="51" name="50 Düz Ok Bağlayıcısı"/>
          <p:cNvCxnSpPr/>
          <p:nvPr/>
        </p:nvCxnSpPr>
        <p:spPr>
          <a:xfrm rot="10800000" flipV="1">
            <a:off x="3071813" y="3214688"/>
            <a:ext cx="928687" cy="509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3271" name="18 Slayt Numarası Yer Tutucusu"/>
          <p:cNvSpPr>
            <a:spLocks noGrp="1"/>
          </p:cNvSpPr>
          <p:nvPr>
            <p:ph type="sldNum" sz="quarter" idx="12"/>
          </p:nvPr>
        </p:nvSpPr>
        <p:spPr>
          <a:noFill/>
        </p:spPr>
        <p:txBody>
          <a:bodyPr/>
          <a:lstStyle/>
          <a:p>
            <a:fld id="{965F104E-57E9-4800-8353-3929EB672A2A}" type="slidenum">
              <a:rPr lang="tr-TR" smtClean="0">
                <a:latin typeface="Arial" charset="0"/>
              </a:rPr>
              <a:pPr/>
              <a:t>156</a:t>
            </a:fld>
            <a:endParaRPr lang="tr-TR" smtClean="0">
              <a:latin typeface="Arial"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par>
                                <p:cTn id="8" presetID="9" presetClass="entr" presetSubtype="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2000"/>
                                        <p:tgtEl>
                                          <p:spTgt spid="26"/>
                                        </p:tgtEl>
                                      </p:cBhvr>
                                    </p:animEffect>
                                  </p:childTnLst>
                                </p:cTn>
                              </p:par>
                              <p:par>
                                <p:cTn id="11" presetID="9" presetClass="entr" presetSubtype="0" fill="hold"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2000"/>
                                        <p:tgtEl>
                                          <p:spTgt spid="25"/>
                                        </p:tgtEl>
                                      </p:cBhvr>
                                    </p:animEffect>
                                  </p:childTnLst>
                                </p:cTn>
                              </p:par>
                              <p:par>
                                <p:cTn id="14" presetID="9" presetClass="entr" presetSubtype="0" fill="hold" nodeType="withEffect">
                                  <p:stCondLst>
                                    <p:cond delay="1000"/>
                                  </p:stCondLst>
                                  <p:childTnLst>
                                    <p:set>
                                      <p:cBhvr>
                                        <p:cTn id="15" dur="1" fill="hold">
                                          <p:stCondLst>
                                            <p:cond delay="0"/>
                                          </p:stCondLst>
                                        </p:cTn>
                                        <p:tgtEl>
                                          <p:spTgt spid="51202"/>
                                        </p:tgtEl>
                                        <p:attrNameLst>
                                          <p:attrName>style.visibility</p:attrName>
                                        </p:attrNameLst>
                                      </p:cBhvr>
                                      <p:to>
                                        <p:strVal val="visible"/>
                                      </p:to>
                                    </p:set>
                                    <p:animEffect transition="in" filter="dissolve">
                                      <p:cBhvr>
                                        <p:cTn id="16" dur="2000"/>
                                        <p:tgtEl>
                                          <p:spTgt spid="51202"/>
                                        </p:tgtEl>
                                      </p:cBhvr>
                                    </p:animEffect>
                                  </p:childTnLst>
                                </p:cTn>
                              </p:par>
                              <p:par>
                                <p:cTn id="17" presetID="9" presetClass="entr" presetSubtype="0"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dissolve">
                                      <p:cBhvr>
                                        <p:cTn id="19" dur="2000"/>
                                        <p:tgtEl>
                                          <p:spTgt spid="50"/>
                                        </p:tgtEl>
                                      </p:cBhvr>
                                    </p:animEffect>
                                  </p:childTnLst>
                                </p:cTn>
                              </p:par>
                              <p:par>
                                <p:cTn id="20" presetID="9" presetClass="entr" presetSubtype="0" fill="hold" nodeType="withEffect">
                                  <p:stCondLst>
                                    <p:cond delay="1000"/>
                                  </p:stCondLst>
                                  <p:childTnLst>
                                    <p:set>
                                      <p:cBhvr>
                                        <p:cTn id="21" dur="1" fill="hold">
                                          <p:stCondLst>
                                            <p:cond delay="0"/>
                                          </p:stCondLst>
                                        </p:cTn>
                                        <p:tgtEl>
                                          <p:spTgt spid="1027"/>
                                        </p:tgtEl>
                                        <p:attrNameLst>
                                          <p:attrName>style.visibility</p:attrName>
                                        </p:attrNameLst>
                                      </p:cBhvr>
                                      <p:to>
                                        <p:strVal val="visible"/>
                                      </p:to>
                                    </p:set>
                                    <p:animEffect transition="in" filter="dissolve">
                                      <p:cBhvr>
                                        <p:cTn id="22" dur="2000"/>
                                        <p:tgtEl>
                                          <p:spTgt spid="1027"/>
                                        </p:tgtEl>
                                      </p:cBhvr>
                                    </p:animEffect>
                                  </p:childTnLst>
                                </p:cTn>
                              </p:par>
                              <p:par>
                                <p:cTn id="23" presetID="9" presetClass="entr" presetSubtype="0"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dissolve">
                                      <p:cBhvr>
                                        <p:cTn id="30" dur="500"/>
                                        <p:tgtEl>
                                          <p:spTgt spid="44"/>
                                        </p:tgtEl>
                                      </p:cBhvr>
                                    </p:animEffect>
                                  </p:childTnLst>
                                </p:cTn>
                              </p:par>
                              <p:par>
                                <p:cTn id="31" presetID="9"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dissolve">
                                      <p:cBhvr>
                                        <p:cTn id="33" dur="500"/>
                                        <p:tgtEl>
                                          <p:spTgt spid="51"/>
                                        </p:tgtEl>
                                      </p:cBhvr>
                                    </p:animEffect>
                                  </p:childTnLst>
                                </p:cTn>
                              </p:par>
                              <p:par>
                                <p:cTn id="34" presetID="9"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dissolv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2000"/>
                                        <p:tgtEl>
                                          <p:spTgt spid="27"/>
                                        </p:tgtEl>
                                      </p:cBhvr>
                                    </p:animEffect>
                                  </p:childTnLst>
                                </p:cTn>
                              </p:par>
                              <p:par>
                                <p:cTn id="42" presetID="9"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dissolve">
                                      <p:cBhvr>
                                        <p:cTn id="49" dur="2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dissolve">
                                      <p:cBhvr>
                                        <p:cTn id="54" dur="2000"/>
                                        <p:tgtEl>
                                          <p:spTgt spid="48"/>
                                        </p:tgtEl>
                                      </p:cBhvr>
                                    </p:animEffect>
                                  </p:childTnLst>
                                </p:cTn>
                              </p:par>
                              <p:par>
                                <p:cTn id="55" presetID="9"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29"/>
                                        </p:tgtEl>
                                        <p:attrNameLst>
                                          <p:attrName>style.visibility</p:attrName>
                                        </p:attrNameLst>
                                      </p:cBhvr>
                                      <p:to>
                                        <p:strVal val="visible"/>
                                      </p:to>
                                    </p:set>
                                    <p:anim calcmode="discrete" valueType="clr">
                                      <p:cBhvr override="childStyle">
                                        <p:cTn id="62" dur="20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63" dur="200"/>
                                        <p:tgtEl>
                                          <p:spTgt spid="29"/>
                                        </p:tgtEl>
                                        <p:attrNameLst>
                                          <p:attrName>fillcolor</p:attrName>
                                        </p:attrNameLst>
                                      </p:cBhvr>
                                      <p:tavLst>
                                        <p:tav tm="0">
                                          <p:val>
                                            <p:clrVal>
                                              <a:schemeClr val="accent2"/>
                                            </p:clrVal>
                                          </p:val>
                                        </p:tav>
                                        <p:tav tm="50000">
                                          <p:val>
                                            <p:clrVal>
                                              <a:schemeClr val="hlink"/>
                                            </p:clrVal>
                                          </p:val>
                                        </p:tav>
                                      </p:tavLst>
                                    </p:anim>
                                    <p:set>
                                      <p:cBhvr>
                                        <p:cTn id="64" dur="20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Başlık"/>
          <p:cNvSpPr>
            <a:spLocks noGrp="1"/>
          </p:cNvSpPr>
          <p:nvPr>
            <p:ph type="title"/>
          </p:nvPr>
        </p:nvSpPr>
        <p:spPr>
          <a:xfrm>
            <a:off x="1071563" y="214313"/>
            <a:ext cx="7258050" cy="714375"/>
          </a:xfrm>
        </p:spPr>
        <p:txBody>
          <a:bodyPr/>
          <a:lstStyle/>
          <a:p>
            <a:r>
              <a:rPr lang="tr-TR" sz="3200" b="1" smtClean="0">
                <a:solidFill>
                  <a:srgbClr val="FF0000"/>
                </a:solidFill>
              </a:rPr>
              <a:t>BAZI GÜRÜLTÜ DEĞERLERİ VE ETKİLERİ</a:t>
            </a:r>
          </a:p>
        </p:txBody>
      </p:sp>
      <p:graphicFrame>
        <p:nvGraphicFramePr>
          <p:cNvPr id="4" name="3 Tablo"/>
          <p:cNvGraphicFramePr>
            <a:graphicFrameLocks noGrp="1"/>
          </p:cNvGraphicFramePr>
          <p:nvPr/>
        </p:nvGraphicFramePr>
        <p:xfrm>
          <a:off x="6286500" y="2643188"/>
          <a:ext cx="2714644" cy="579120"/>
        </p:xfrm>
        <a:graphic>
          <a:graphicData uri="http://schemas.openxmlformats.org/drawingml/2006/table">
            <a:tbl>
              <a:tblPr firstRow="1" bandRow="1">
                <a:tableStyleId>{5940675A-B579-460E-94D1-54222C63F5DA}</a:tableStyleId>
              </a:tblPr>
              <a:tblGrid>
                <a:gridCol w="2714644"/>
              </a:tblGrid>
              <a:tr h="428628">
                <a:tc>
                  <a:txBody>
                    <a:bodyPr/>
                    <a:lstStyle/>
                    <a:p>
                      <a:pPr algn="ctr"/>
                      <a:r>
                        <a:rPr lang="tr-TR" sz="1600" i="1" dirty="0" smtClean="0">
                          <a:solidFill>
                            <a:srgbClr val="7030A0"/>
                          </a:solidFill>
                        </a:rPr>
                        <a:t>Ses Yükseltici Kullanılan Rock Müziği</a:t>
                      </a:r>
                      <a:endParaRPr lang="tr-TR" sz="1600" i="1" dirty="0">
                        <a:solidFill>
                          <a:srgbClr val="7030A0"/>
                        </a:solidFill>
                      </a:endParaRPr>
                    </a:p>
                  </a:txBody>
                  <a:tcPr/>
                </a:tc>
              </a:tr>
            </a:tbl>
          </a:graphicData>
        </a:graphic>
      </p:graphicFrame>
      <p:graphicFrame>
        <p:nvGraphicFramePr>
          <p:cNvPr id="7" name="6 Tablo"/>
          <p:cNvGraphicFramePr>
            <a:graphicFrameLocks noGrp="1"/>
          </p:cNvGraphicFramePr>
          <p:nvPr/>
        </p:nvGraphicFramePr>
        <p:xfrm>
          <a:off x="3429000" y="4143375"/>
          <a:ext cx="1857388" cy="571504"/>
        </p:xfrm>
        <a:graphic>
          <a:graphicData uri="http://schemas.openxmlformats.org/drawingml/2006/table">
            <a:tbl>
              <a:tblPr firstRow="1" bandRow="1">
                <a:tableStyleId>{5940675A-B579-460E-94D1-54222C63F5DA}</a:tableStyleId>
              </a:tblPr>
              <a:tblGrid>
                <a:gridCol w="1857388"/>
              </a:tblGrid>
              <a:tr h="571504">
                <a:tc>
                  <a:txBody>
                    <a:bodyPr/>
                    <a:lstStyle/>
                    <a:p>
                      <a:r>
                        <a:rPr lang="tr-TR" dirty="0" smtClean="0">
                          <a:solidFill>
                            <a:srgbClr val="FF0000"/>
                          </a:solidFill>
                        </a:rPr>
                        <a:t>  </a:t>
                      </a:r>
                      <a:r>
                        <a:rPr lang="tr-TR" sz="2800" dirty="0" smtClean="0">
                          <a:solidFill>
                            <a:srgbClr val="FF0000"/>
                          </a:solidFill>
                        </a:rPr>
                        <a:t>110  </a:t>
                      </a:r>
                      <a:r>
                        <a:rPr lang="tr-TR" sz="2800" baseline="0" dirty="0" err="1" smtClean="0">
                          <a:solidFill>
                            <a:srgbClr val="FF0000"/>
                          </a:solidFill>
                        </a:rPr>
                        <a:t>dBA</a:t>
                      </a:r>
                      <a:r>
                        <a:rPr lang="tr-TR" sz="2800" baseline="0" dirty="0" smtClean="0">
                          <a:solidFill>
                            <a:srgbClr val="FF0000"/>
                          </a:solidFill>
                        </a:rPr>
                        <a:t> </a:t>
                      </a:r>
                      <a:endParaRPr lang="tr-TR" dirty="0">
                        <a:solidFill>
                          <a:srgbClr val="FF0000"/>
                        </a:solidFill>
                      </a:endParaRPr>
                    </a:p>
                  </a:txBody>
                  <a:tcPr/>
                </a:tc>
              </a:tr>
            </a:tbl>
          </a:graphicData>
        </a:graphic>
      </p:graphicFrame>
      <p:pic>
        <p:nvPicPr>
          <p:cNvPr id="22" name="Resim 3" descr="TARİH-BNA"/>
          <p:cNvPicPr>
            <a:picLocks noChangeAspect="1" noChangeArrowheads="1"/>
          </p:cNvPicPr>
          <p:nvPr/>
        </p:nvPicPr>
        <p:blipFill>
          <a:blip r:embed="rId2" cstate="print"/>
          <a:srcRect/>
          <a:stretch>
            <a:fillRect/>
          </a:stretch>
        </p:blipFill>
        <p:spPr bwMode="auto">
          <a:xfrm>
            <a:off x="5572125" y="4500563"/>
            <a:ext cx="3000375" cy="2155825"/>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2357438" y="3786188"/>
            <a:ext cx="1000125" cy="1009650"/>
          </a:xfrm>
          <a:prstGeom prst="rect">
            <a:avLst/>
          </a:prstGeom>
          <a:noFill/>
          <a:ln w="9525">
            <a:noFill/>
            <a:miter lim="800000"/>
            <a:headEnd/>
            <a:tailEnd/>
          </a:ln>
        </p:spPr>
      </p:pic>
      <p:sp>
        <p:nvSpPr>
          <p:cNvPr id="28" name="27 Metin kutusu"/>
          <p:cNvSpPr txBox="1">
            <a:spLocks noChangeArrowheads="1"/>
          </p:cNvSpPr>
          <p:nvPr/>
        </p:nvSpPr>
        <p:spPr bwMode="auto">
          <a:xfrm>
            <a:off x="928688" y="4143375"/>
            <a:ext cx="1928812" cy="646113"/>
          </a:xfrm>
          <a:prstGeom prst="rect">
            <a:avLst/>
          </a:prstGeom>
          <a:noFill/>
          <a:ln w="9525">
            <a:noFill/>
            <a:miter lim="800000"/>
            <a:headEnd/>
            <a:tailEnd/>
          </a:ln>
        </p:spPr>
        <p:txBody>
          <a:bodyPr>
            <a:spAutoFit/>
          </a:bodyPr>
          <a:lstStyle/>
          <a:p>
            <a:r>
              <a:rPr lang="tr-TR"/>
              <a:t>128 Kat Gürültülü</a:t>
            </a:r>
          </a:p>
        </p:txBody>
      </p:sp>
      <p:sp>
        <p:nvSpPr>
          <p:cNvPr id="29" name="28 Metin kutusu"/>
          <p:cNvSpPr txBox="1"/>
          <p:nvPr/>
        </p:nvSpPr>
        <p:spPr>
          <a:xfrm>
            <a:off x="5500688" y="4643438"/>
            <a:ext cx="2071687" cy="1477962"/>
          </a:xfrm>
          <a:prstGeom prst="rect">
            <a:avLst/>
          </a:prstGeom>
          <a:noFill/>
        </p:spPr>
        <p:txBody>
          <a:bodyPr>
            <a:spAutoFit/>
          </a:bodyPr>
          <a:lstStyle/>
          <a:p>
            <a:pPr algn="ctr">
              <a:defRPr/>
            </a:pPr>
            <a:r>
              <a:rPr lang="tr-TR" dirty="0">
                <a:solidFill>
                  <a:schemeClr val="tx1">
                    <a:lumMod val="95000"/>
                    <a:lumOff val="5000"/>
                  </a:schemeClr>
                </a:solidFill>
              </a:rPr>
              <a:t>Yarım Saatlik </a:t>
            </a:r>
          </a:p>
          <a:p>
            <a:pPr algn="ctr">
              <a:defRPr/>
            </a:pPr>
            <a:r>
              <a:rPr lang="tr-TR" dirty="0">
                <a:solidFill>
                  <a:schemeClr val="tx1">
                    <a:lumMod val="95000"/>
                    <a:lumOff val="5000"/>
                  </a:schemeClr>
                </a:solidFill>
              </a:rPr>
              <a:t>Maruz Kalma </a:t>
            </a:r>
          </a:p>
          <a:p>
            <a:pPr algn="ctr">
              <a:defRPr/>
            </a:pPr>
            <a:r>
              <a:rPr lang="tr-TR" dirty="0">
                <a:solidFill>
                  <a:schemeClr val="tx1">
                    <a:lumMod val="95000"/>
                    <a:lumOff val="5000"/>
                  </a:schemeClr>
                </a:solidFill>
              </a:rPr>
              <a:t>Duymaya</a:t>
            </a:r>
          </a:p>
          <a:p>
            <a:pPr algn="ctr">
              <a:defRPr/>
            </a:pPr>
            <a:r>
              <a:rPr lang="tr-TR" dirty="0">
                <a:solidFill>
                  <a:schemeClr val="tx1">
                    <a:lumMod val="95000"/>
                    <a:lumOff val="5000"/>
                  </a:schemeClr>
                </a:solidFill>
              </a:rPr>
              <a:t>Hasar </a:t>
            </a:r>
          </a:p>
          <a:p>
            <a:pPr algn="ctr">
              <a:defRPr/>
            </a:pPr>
            <a:r>
              <a:rPr lang="tr-TR" dirty="0">
                <a:solidFill>
                  <a:schemeClr val="tx1">
                    <a:lumMod val="95000"/>
                    <a:lumOff val="5000"/>
                  </a:schemeClr>
                </a:solidFill>
              </a:rPr>
              <a:t>Verir</a:t>
            </a:r>
          </a:p>
        </p:txBody>
      </p:sp>
      <p:cxnSp>
        <p:nvCxnSpPr>
          <p:cNvPr id="44" name="43 Düz Ok Bağlayıcısı"/>
          <p:cNvCxnSpPr/>
          <p:nvPr/>
        </p:nvCxnSpPr>
        <p:spPr>
          <a:xfrm rot="16200000" flipH="1">
            <a:off x="1607344" y="3250406"/>
            <a:ext cx="714375" cy="500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45 Düz Ok Bağlayıcısı"/>
          <p:cNvCxnSpPr/>
          <p:nvPr/>
        </p:nvCxnSpPr>
        <p:spPr>
          <a:xfrm rot="10800000" flipV="1">
            <a:off x="3571875" y="3143250"/>
            <a:ext cx="2857500" cy="857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47 Dirsek Bağlayıcısı"/>
          <p:cNvCxnSpPr/>
          <p:nvPr/>
        </p:nvCxnSpPr>
        <p:spPr>
          <a:xfrm>
            <a:off x="2714625" y="4714875"/>
            <a:ext cx="2500313" cy="1357313"/>
          </a:xfrm>
          <a:prstGeom prst="bentConnector3">
            <a:avLst>
              <a:gd name="adj1" fmla="val -903"/>
            </a:avLst>
          </a:prstGeom>
          <a:ln>
            <a:tailEnd type="arrow"/>
          </a:ln>
        </p:spPr>
        <p:style>
          <a:lnRef idx="3">
            <a:schemeClr val="dk1"/>
          </a:lnRef>
          <a:fillRef idx="0">
            <a:schemeClr val="dk1"/>
          </a:fillRef>
          <a:effectRef idx="2">
            <a:schemeClr val="dk1"/>
          </a:effectRef>
          <a:fontRef idx="minor">
            <a:schemeClr val="tx1"/>
          </a:fontRef>
        </p:style>
      </p:cxnSp>
      <p:cxnSp>
        <p:nvCxnSpPr>
          <p:cNvPr id="51" name="50 Düz Ok Bağlayıcısı"/>
          <p:cNvCxnSpPr/>
          <p:nvPr/>
        </p:nvCxnSpPr>
        <p:spPr>
          <a:xfrm rot="10800000" flipV="1">
            <a:off x="3071813" y="3214688"/>
            <a:ext cx="928687" cy="509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9" name="18 Tablo"/>
          <p:cNvGraphicFramePr>
            <a:graphicFrameLocks noGrp="1"/>
          </p:cNvGraphicFramePr>
          <p:nvPr/>
        </p:nvGraphicFramePr>
        <p:xfrm>
          <a:off x="3429000" y="2714625"/>
          <a:ext cx="2286016" cy="357190"/>
        </p:xfrm>
        <a:graphic>
          <a:graphicData uri="http://schemas.openxmlformats.org/drawingml/2006/table">
            <a:tbl>
              <a:tblPr firstRow="1" bandRow="1">
                <a:tableStyleId>{5940675A-B579-460E-94D1-54222C63F5DA}</a:tableStyleId>
              </a:tblPr>
              <a:tblGrid>
                <a:gridCol w="2286016"/>
              </a:tblGrid>
              <a:tr h="357190">
                <a:tc>
                  <a:txBody>
                    <a:bodyPr/>
                    <a:lstStyle/>
                    <a:p>
                      <a:r>
                        <a:rPr lang="tr-TR" sz="1400" i="1" dirty="0" smtClean="0">
                          <a:solidFill>
                            <a:srgbClr val="7030A0"/>
                          </a:solidFill>
                        </a:rPr>
                        <a:t>Zincir Testere</a:t>
                      </a:r>
                      <a:r>
                        <a:rPr lang="tr-TR" sz="1400" i="1" baseline="0" dirty="0" smtClean="0">
                          <a:solidFill>
                            <a:srgbClr val="7030A0"/>
                          </a:solidFill>
                        </a:rPr>
                        <a:t> </a:t>
                      </a:r>
                      <a:r>
                        <a:rPr lang="tr-TR" sz="1400" i="1" dirty="0" smtClean="0">
                          <a:solidFill>
                            <a:srgbClr val="7030A0"/>
                          </a:solidFill>
                        </a:rPr>
                        <a:t>(1</a:t>
                      </a:r>
                      <a:r>
                        <a:rPr lang="tr-TR" sz="1400" i="1" baseline="0" dirty="0" smtClean="0">
                          <a:solidFill>
                            <a:srgbClr val="7030A0"/>
                          </a:solidFill>
                        </a:rPr>
                        <a:t> m uzakta)</a:t>
                      </a:r>
                      <a:endParaRPr lang="tr-TR" sz="1400" i="1" dirty="0">
                        <a:solidFill>
                          <a:srgbClr val="7030A0"/>
                        </a:solidFill>
                      </a:endParaRPr>
                    </a:p>
                  </a:txBody>
                  <a:tcPr/>
                </a:tc>
              </a:tr>
            </a:tbl>
          </a:graphicData>
        </a:graphic>
      </p:graphicFrame>
      <p:graphicFrame>
        <p:nvGraphicFramePr>
          <p:cNvPr id="21" name="20 Tablo"/>
          <p:cNvGraphicFramePr>
            <a:graphicFrameLocks noGrp="1"/>
          </p:cNvGraphicFramePr>
          <p:nvPr/>
        </p:nvGraphicFramePr>
        <p:xfrm>
          <a:off x="142875" y="2714625"/>
          <a:ext cx="2928926" cy="304800"/>
        </p:xfrm>
        <a:graphic>
          <a:graphicData uri="http://schemas.openxmlformats.org/drawingml/2006/table">
            <a:tbl>
              <a:tblPr firstRow="1" bandRow="1">
                <a:tableStyleId>{5940675A-B579-460E-94D1-54222C63F5DA}</a:tableStyleId>
              </a:tblPr>
              <a:tblGrid>
                <a:gridCol w="2928926"/>
              </a:tblGrid>
              <a:tr h="142876">
                <a:tc>
                  <a:txBody>
                    <a:bodyPr/>
                    <a:lstStyle/>
                    <a:p>
                      <a:r>
                        <a:rPr lang="tr-TR" sz="1400" i="1" dirty="0" smtClean="0">
                          <a:solidFill>
                            <a:srgbClr val="7030A0"/>
                          </a:solidFill>
                        </a:rPr>
                        <a:t>Çim Biçme Makinesi (1</a:t>
                      </a:r>
                      <a:r>
                        <a:rPr lang="tr-TR" sz="1400" i="1" baseline="0" dirty="0" smtClean="0">
                          <a:solidFill>
                            <a:srgbClr val="7030A0"/>
                          </a:solidFill>
                        </a:rPr>
                        <a:t> m uzakta)</a:t>
                      </a:r>
                      <a:endParaRPr lang="tr-TR" sz="1400" i="1" dirty="0">
                        <a:solidFill>
                          <a:srgbClr val="7030A0"/>
                        </a:solidFill>
                      </a:endParaRPr>
                    </a:p>
                  </a:txBody>
                  <a:tcPr/>
                </a:tc>
              </a:tr>
            </a:tbl>
          </a:graphicData>
        </a:graphic>
      </p:graphicFrame>
      <p:pic>
        <p:nvPicPr>
          <p:cNvPr id="52226" name="Picture 2"/>
          <p:cNvPicPr>
            <a:picLocks noChangeAspect="1" noChangeArrowheads="1"/>
          </p:cNvPicPr>
          <p:nvPr/>
        </p:nvPicPr>
        <p:blipFill>
          <a:blip r:embed="rId4" cstate="print"/>
          <a:srcRect/>
          <a:stretch>
            <a:fillRect/>
          </a:stretch>
        </p:blipFill>
        <p:spPr bwMode="auto">
          <a:xfrm>
            <a:off x="142875" y="1357313"/>
            <a:ext cx="1357313" cy="1285875"/>
          </a:xfrm>
          <a:prstGeom prst="rect">
            <a:avLst/>
          </a:prstGeom>
          <a:noFill/>
          <a:ln w="9525">
            <a:noFill/>
            <a:miter lim="800000"/>
            <a:headEnd/>
            <a:tailEnd/>
          </a:ln>
        </p:spPr>
      </p:pic>
      <p:pic>
        <p:nvPicPr>
          <p:cNvPr id="52227" name="Picture 3"/>
          <p:cNvPicPr>
            <a:picLocks noChangeAspect="1" noChangeArrowheads="1"/>
          </p:cNvPicPr>
          <p:nvPr/>
        </p:nvPicPr>
        <p:blipFill>
          <a:blip r:embed="rId5" cstate="print"/>
          <a:srcRect/>
          <a:stretch>
            <a:fillRect/>
          </a:stretch>
        </p:blipFill>
        <p:spPr bwMode="auto">
          <a:xfrm>
            <a:off x="1714500" y="1357313"/>
            <a:ext cx="1357313" cy="1285875"/>
          </a:xfrm>
          <a:prstGeom prst="rect">
            <a:avLst/>
          </a:prstGeom>
          <a:noFill/>
          <a:ln w="9525">
            <a:noFill/>
            <a:miter lim="800000"/>
            <a:headEnd/>
            <a:tailEnd/>
          </a:ln>
        </p:spPr>
      </p:pic>
      <p:pic>
        <p:nvPicPr>
          <p:cNvPr id="52228" name="Picture 4"/>
          <p:cNvPicPr>
            <a:picLocks noChangeAspect="1" noChangeArrowheads="1"/>
          </p:cNvPicPr>
          <p:nvPr/>
        </p:nvPicPr>
        <p:blipFill>
          <a:blip r:embed="rId6" cstate="print"/>
          <a:srcRect/>
          <a:stretch>
            <a:fillRect/>
          </a:stretch>
        </p:blipFill>
        <p:spPr bwMode="auto">
          <a:xfrm>
            <a:off x="4357688" y="1285875"/>
            <a:ext cx="1357312" cy="1357313"/>
          </a:xfrm>
          <a:prstGeom prst="rect">
            <a:avLst/>
          </a:prstGeom>
          <a:noFill/>
          <a:ln w="9525">
            <a:noFill/>
            <a:miter lim="800000"/>
            <a:headEnd/>
            <a:tailEnd/>
          </a:ln>
        </p:spPr>
      </p:pic>
      <p:pic>
        <p:nvPicPr>
          <p:cNvPr id="52229" name="Picture 5"/>
          <p:cNvPicPr>
            <a:picLocks noChangeAspect="1" noChangeArrowheads="1"/>
          </p:cNvPicPr>
          <p:nvPr/>
        </p:nvPicPr>
        <p:blipFill>
          <a:blip r:embed="rId7" cstate="print"/>
          <a:srcRect/>
          <a:stretch>
            <a:fillRect/>
          </a:stretch>
        </p:blipFill>
        <p:spPr bwMode="auto">
          <a:xfrm>
            <a:off x="3500438" y="1428750"/>
            <a:ext cx="1181100" cy="1181100"/>
          </a:xfrm>
          <a:prstGeom prst="rect">
            <a:avLst/>
          </a:prstGeom>
          <a:noFill/>
          <a:ln w="9525">
            <a:noFill/>
            <a:miter lim="800000"/>
            <a:headEnd/>
            <a:tailEnd/>
          </a:ln>
        </p:spPr>
      </p:pic>
      <p:pic>
        <p:nvPicPr>
          <p:cNvPr id="52230" name="Picture 6"/>
          <p:cNvPicPr>
            <a:picLocks noChangeAspect="1" noChangeArrowheads="1"/>
          </p:cNvPicPr>
          <p:nvPr/>
        </p:nvPicPr>
        <p:blipFill>
          <a:blip r:embed="rId8" cstate="print"/>
          <a:srcRect/>
          <a:stretch>
            <a:fillRect/>
          </a:stretch>
        </p:blipFill>
        <p:spPr bwMode="auto">
          <a:xfrm>
            <a:off x="6286500" y="1214438"/>
            <a:ext cx="1285875" cy="1357312"/>
          </a:xfrm>
          <a:prstGeom prst="rect">
            <a:avLst/>
          </a:prstGeom>
          <a:noFill/>
          <a:ln w="9525">
            <a:noFill/>
            <a:miter lim="800000"/>
            <a:headEnd/>
            <a:tailEnd/>
          </a:ln>
        </p:spPr>
      </p:pic>
      <p:pic>
        <p:nvPicPr>
          <p:cNvPr id="52231" name="Picture 7"/>
          <p:cNvPicPr>
            <a:picLocks noChangeAspect="1" noChangeArrowheads="1"/>
          </p:cNvPicPr>
          <p:nvPr/>
        </p:nvPicPr>
        <p:blipFill>
          <a:blip r:embed="rId9" cstate="print"/>
          <a:srcRect/>
          <a:stretch>
            <a:fillRect/>
          </a:stretch>
        </p:blipFill>
        <p:spPr bwMode="auto">
          <a:xfrm>
            <a:off x="7643813" y="1285875"/>
            <a:ext cx="1238250" cy="1238250"/>
          </a:xfrm>
          <a:prstGeom prst="rect">
            <a:avLst/>
          </a:prstGeom>
          <a:noFill/>
          <a:ln w="9525">
            <a:noFill/>
            <a:miter lim="800000"/>
            <a:headEnd/>
            <a:tailEnd/>
          </a:ln>
        </p:spPr>
      </p:pic>
      <p:sp>
        <p:nvSpPr>
          <p:cNvPr id="224297" name="22 Slayt Numarası Yer Tutucusu"/>
          <p:cNvSpPr>
            <a:spLocks noGrp="1"/>
          </p:cNvSpPr>
          <p:nvPr>
            <p:ph type="sldNum" sz="quarter" idx="12"/>
          </p:nvPr>
        </p:nvSpPr>
        <p:spPr>
          <a:noFill/>
        </p:spPr>
        <p:txBody>
          <a:bodyPr/>
          <a:lstStyle/>
          <a:p>
            <a:fld id="{EAD6D284-21F8-45B6-9C45-D81E1D292ECF}" type="slidenum">
              <a:rPr lang="tr-TR" smtClean="0">
                <a:latin typeface="Arial" charset="0"/>
              </a:rPr>
              <a:pPr/>
              <a:t>157</a:t>
            </a:fld>
            <a:endParaRPr lang="tr-TR" smtClean="0">
              <a:latin typeface="Arial"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1000"/>
                                  </p:stCondLst>
                                  <p:childTnLst>
                                    <p:set>
                                      <p:cBhvr>
                                        <p:cTn id="6" dur="1" fill="hold">
                                          <p:stCondLst>
                                            <p:cond delay="0"/>
                                          </p:stCondLst>
                                        </p:cTn>
                                        <p:tgtEl>
                                          <p:spTgt spid="52226"/>
                                        </p:tgtEl>
                                        <p:attrNameLst>
                                          <p:attrName>style.visibility</p:attrName>
                                        </p:attrNameLst>
                                      </p:cBhvr>
                                      <p:to>
                                        <p:strVal val="visible"/>
                                      </p:to>
                                    </p:set>
                                    <p:animEffect transition="in" filter="checkerboard(across)">
                                      <p:cBhvr>
                                        <p:cTn id="7" dur="500"/>
                                        <p:tgtEl>
                                          <p:spTgt spid="52226"/>
                                        </p:tgtEl>
                                      </p:cBhvr>
                                    </p:animEffect>
                                  </p:childTnLst>
                                </p:cTn>
                              </p:par>
                              <p:par>
                                <p:cTn id="8" presetID="5" presetClass="entr" presetSubtype="10" fill="hold" nodeType="withEffect">
                                  <p:stCondLst>
                                    <p:cond delay="1000"/>
                                  </p:stCondLst>
                                  <p:childTnLst>
                                    <p:set>
                                      <p:cBhvr>
                                        <p:cTn id="9" dur="1" fill="hold">
                                          <p:stCondLst>
                                            <p:cond delay="0"/>
                                          </p:stCondLst>
                                        </p:cTn>
                                        <p:tgtEl>
                                          <p:spTgt spid="52227"/>
                                        </p:tgtEl>
                                        <p:attrNameLst>
                                          <p:attrName>style.visibility</p:attrName>
                                        </p:attrNameLst>
                                      </p:cBhvr>
                                      <p:to>
                                        <p:strVal val="visible"/>
                                      </p:to>
                                    </p:set>
                                    <p:animEffect transition="in" filter="checkerboard(across)">
                                      <p:cBhvr>
                                        <p:cTn id="10" dur="500"/>
                                        <p:tgtEl>
                                          <p:spTgt spid="52227"/>
                                        </p:tgtEl>
                                      </p:cBhvr>
                                    </p:animEffect>
                                  </p:childTnLst>
                                </p:cTn>
                              </p:par>
                              <p:par>
                                <p:cTn id="11" presetID="5" presetClass="entr" presetSubtype="10" fill="hold" nodeType="withEffect">
                                  <p:stCondLst>
                                    <p:cond delay="100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par>
                                <p:cTn id="14" presetID="5" presetClass="entr" presetSubtype="10" fill="hold" nodeType="withEffect">
                                  <p:stCondLst>
                                    <p:cond delay="1000"/>
                                  </p:stCondLst>
                                  <p:childTnLst>
                                    <p:set>
                                      <p:cBhvr>
                                        <p:cTn id="15" dur="1" fill="hold">
                                          <p:stCondLst>
                                            <p:cond delay="0"/>
                                          </p:stCondLst>
                                        </p:cTn>
                                        <p:tgtEl>
                                          <p:spTgt spid="52229"/>
                                        </p:tgtEl>
                                        <p:attrNameLst>
                                          <p:attrName>style.visibility</p:attrName>
                                        </p:attrNameLst>
                                      </p:cBhvr>
                                      <p:to>
                                        <p:strVal val="visible"/>
                                      </p:to>
                                    </p:set>
                                    <p:animEffect transition="in" filter="checkerboard(across)">
                                      <p:cBhvr>
                                        <p:cTn id="16" dur="500"/>
                                        <p:tgtEl>
                                          <p:spTgt spid="52229"/>
                                        </p:tgtEl>
                                      </p:cBhvr>
                                    </p:animEffect>
                                  </p:childTnLst>
                                </p:cTn>
                              </p:par>
                              <p:par>
                                <p:cTn id="17" presetID="5" presetClass="entr" presetSubtype="10" fill="hold" nodeType="withEffect">
                                  <p:stCondLst>
                                    <p:cond delay="1000"/>
                                  </p:stCondLst>
                                  <p:childTnLst>
                                    <p:set>
                                      <p:cBhvr>
                                        <p:cTn id="18" dur="1" fill="hold">
                                          <p:stCondLst>
                                            <p:cond delay="0"/>
                                          </p:stCondLst>
                                        </p:cTn>
                                        <p:tgtEl>
                                          <p:spTgt spid="52228"/>
                                        </p:tgtEl>
                                        <p:attrNameLst>
                                          <p:attrName>style.visibility</p:attrName>
                                        </p:attrNameLst>
                                      </p:cBhvr>
                                      <p:to>
                                        <p:strVal val="visible"/>
                                      </p:to>
                                    </p:set>
                                    <p:animEffect transition="in" filter="checkerboard(across)">
                                      <p:cBhvr>
                                        <p:cTn id="19" dur="500"/>
                                        <p:tgtEl>
                                          <p:spTgt spid="52228"/>
                                        </p:tgtEl>
                                      </p:cBhvr>
                                    </p:animEffect>
                                  </p:childTnLst>
                                </p:cTn>
                              </p:par>
                              <p:par>
                                <p:cTn id="20" presetID="5" presetClass="entr" presetSubtype="10" fill="hold"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nodeType="withEffect">
                                  <p:stCondLst>
                                    <p:cond delay="1000"/>
                                  </p:stCondLst>
                                  <p:childTnLst>
                                    <p:set>
                                      <p:cBhvr>
                                        <p:cTn id="24" dur="1" fill="hold">
                                          <p:stCondLst>
                                            <p:cond delay="0"/>
                                          </p:stCondLst>
                                        </p:cTn>
                                        <p:tgtEl>
                                          <p:spTgt spid="52230"/>
                                        </p:tgtEl>
                                        <p:attrNameLst>
                                          <p:attrName>style.visibility</p:attrName>
                                        </p:attrNameLst>
                                      </p:cBhvr>
                                      <p:to>
                                        <p:strVal val="visible"/>
                                      </p:to>
                                    </p:set>
                                    <p:animEffect transition="in" filter="checkerboard(across)">
                                      <p:cBhvr>
                                        <p:cTn id="25" dur="500"/>
                                        <p:tgtEl>
                                          <p:spTgt spid="52230"/>
                                        </p:tgtEl>
                                      </p:cBhvr>
                                    </p:animEffect>
                                  </p:childTnLst>
                                </p:cTn>
                              </p:par>
                              <p:par>
                                <p:cTn id="26" presetID="5" presetClass="entr" presetSubtype="10" fill="hold" nodeType="withEffect">
                                  <p:stCondLst>
                                    <p:cond delay="1000"/>
                                  </p:stCondLst>
                                  <p:childTnLst>
                                    <p:set>
                                      <p:cBhvr>
                                        <p:cTn id="27" dur="1" fill="hold">
                                          <p:stCondLst>
                                            <p:cond delay="0"/>
                                          </p:stCondLst>
                                        </p:cTn>
                                        <p:tgtEl>
                                          <p:spTgt spid="52231"/>
                                        </p:tgtEl>
                                        <p:attrNameLst>
                                          <p:attrName>style.visibility</p:attrName>
                                        </p:attrNameLst>
                                      </p:cBhvr>
                                      <p:to>
                                        <p:strVal val="visible"/>
                                      </p:to>
                                    </p:set>
                                    <p:animEffect transition="in" filter="checkerboard(across)">
                                      <p:cBhvr>
                                        <p:cTn id="28" dur="500"/>
                                        <p:tgtEl>
                                          <p:spTgt spid="52231"/>
                                        </p:tgtEl>
                                      </p:cBhvr>
                                    </p:animEffect>
                                  </p:childTnLst>
                                </p:cTn>
                              </p:par>
                              <p:par>
                                <p:cTn id="29" presetID="5" presetClass="entr" presetSubtype="10" fill="hold" nodeType="with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dissolve">
                                      <p:cBhvr>
                                        <p:cTn id="36" dur="500"/>
                                        <p:tgtEl>
                                          <p:spTgt spid="51"/>
                                        </p:tgtEl>
                                      </p:cBhvr>
                                    </p:animEffect>
                                  </p:childTnLst>
                                </p:cTn>
                              </p:par>
                              <p:par>
                                <p:cTn id="37" presetID="9"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dissolve">
                                      <p:cBhvr>
                                        <p:cTn id="39" dur="500"/>
                                        <p:tgtEl>
                                          <p:spTgt spid="46"/>
                                        </p:tgtEl>
                                      </p:cBhvr>
                                    </p:animEffect>
                                  </p:childTnLst>
                                </p:cTn>
                              </p:par>
                              <p:par>
                                <p:cTn id="40" presetID="9"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dissolv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2000"/>
                                        <p:tgtEl>
                                          <p:spTgt spid="7"/>
                                        </p:tgtEl>
                                      </p:cBhvr>
                                    </p:animEffect>
                                  </p:childTnLst>
                                </p:cTn>
                              </p:par>
                              <p:par>
                                <p:cTn id="48" presetID="9"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2000"/>
                                        <p:tgtEl>
                                          <p:spTgt spid="2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heckerboard(across)">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par>
                                <p:cTn id="59" presetID="9"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29"/>
                                        </p:tgtEl>
                                        <p:attrNameLst>
                                          <p:attrName>style.visibility</p:attrName>
                                        </p:attrNameLst>
                                      </p:cBhvr>
                                      <p:to>
                                        <p:strVal val="visible"/>
                                      </p:to>
                                    </p:set>
                                    <p:anim calcmode="discrete" valueType="clr">
                                      <p:cBhvr override="childStyle">
                                        <p:cTn id="66" dur="20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67" dur="200"/>
                                        <p:tgtEl>
                                          <p:spTgt spid="29"/>
                                        </p:tgtEl>
                                        <p:attrNameLst>
                                          <p:attrName>fillcolor</p:attrName>
                                        </p:attrNameLst>
                                      </p:cBhvr>
                                      <p:tavLst>
                                        <p:tav tm="0">
                                          <p:val>
                                            <p:clrVal>
                                              <a:schemeClr val="accent2"/>
                                            </p:clrVal>
                                          </p:val>
                                        </p:tav>
                                        <p:tav tm="50000">
                                          <p:val>
                                            <p:clrVal>
                                              <a:schemeClr val="hlink"/>
                                            </p:clrVal>
                                          </p:val>
                                        </p:tav>
                                      </p:tavLst>
                                    </p:anim>
                                    <p:set>
                                      <p:cBhvr>
                                        <p:cTn id="68" dur="20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sz="half" idx="4294967295"/>
          </p:nvPr>
        </p:nvSpPr>
        <p:spPr>
          <a:xfrm>
            <a:off x="468313" y="188913"/>
            <a:ext cx="8447087" cy="6553200"/>
          </a:xfrm>
        </p:spPr>
        <p:txBody>
          <a:bodyPr/>
          <a:lstStyle/>
          <a:p>
            <a:pPr marL="0" indent="0" algn="just" eaLnBrk="1" hangingPunct="1">
              <a:lnSpc>
                <a:spcPct val="80000"/>
              </a:lnSpc>
              <a:buFontTx/>
              <a:buNone/>
            </a:pPr>
            <a:r>
              <a:rPr lang="tr-TR" sz="1800" b="1" smtClean="0"/>
              <a:t>Gürültünün insan üzerindeki etkilerini 4'e ayırabiliriz:</a:t>
            </a:r>
          </a:p>
          <a:p>
            <a:pPr marL="0" indent="0" algn="just" eaLnBrk="1" hangingPunct="1">
              <a:lnSpc>
                <a:spcPct val="80000"/>
              </a:lnSpc>
              <a:buFontTx/>
              <a:buNone/>
            </a:pPr>
            <a:endParaRPr lang="tr-TR" sz="1800" b="1" smtClean="0"/>
          </a:p>
          <a:p>
            <a:pPr marL="0" indent="0" eaLnBrk="1" hangingPunct="1">
              <a:lnSpc>
                <a:spcPct val="80000"/>
              </a:lnSpc>
              <a:buFontTx/>
              <a:buNone/>
            </a:pPr>
            <a:r>
              <a:rPr lang="tr-TR" sz="2000" b="1" smtClean="0"/>
              <a:t>1.FizikselEtkileri:</a:t>
            </a:r>
          </a:p>
          <a:p>
            <a:pPr marL="0" indent="0" eaLnBrk="1" hangingPunct="1">
              <a:lnSpc>
                <a:spcPct val="80000"/>
              </a:lnSpc>
              <a:buFontTx/>
              <a:buNone/>
            </a:pPr>
            <a:r>
              <a:rPr lang="tr-TR" sz="2000" smtClean="0"/>
              <a:t>Geçiciveyasürekliişitmebozuklukları.</a:t>
            </a:r>
            <a:br>
              <a:rPr lang="tr-TR" sz="2000" smtClean="0"/>
            </a:br>
            <a:endParaRPr lang="tr-TR" sz="2000" smtClean="0"/>
          </a:p>
          <a:p>
            <a:pPr marL="0" indent="0" eaLnBrk="1" hangingPunct="1">
              <a:lnSpc>
                <a:spcPct val="80000"/>
              </a:lnSpc>
              <a:buFontTx/>
              <a:buNone/>
            </a:pPr>
            <a:r>
              <a:rPr lang="tr-TR" sz="2000" b="1" smtClean="0"/>
              <a:t>2.Fizyolojik Etkileri:</a:t>
            </a:r>
          </a:p>
          <a:p>
            <a:pPr marL="0" indent="0" eaLnBrk="1" hangingPunct="1">
              <a:lnSpc>
                <a:spcPct val="80000"/>
              </a:lnSpc>
              <a:buFontTx/>
              <a:buNone/>
            </a:pPr>
            <a:r>
              <a:rPr lang="tr-TR" sz="2000" smtClean="0"/>
              <a:t>Kan basıncının artması, dolaşım bozuklukları, solunumda hızlanma, kalp atışlarında yavaşlama, ani refleks. </a:t>
            </a:r>
            <a:br>
              <a:rPr lang="tr-TR" sz="2000" smtClean="0"/>
            </a:br>
            <a:r>
              <a:rPr lang="tr-TR" sz="2000" smtClean="0"/>
              <a:t/>
            </a:r>
            <a:br>
              <a:rPr lang="tr-TR" sz="2000" smtClean="0"/>
            </a:br>
            <a:r>
              <a:rPr lang="tr-TR" sz="2000" b="1" smtClean="0"/>
              <a:t>3.Psikolojik Etkileri:</a:t>
            </a:r>
          </a:p>
          <a:p>
            <a:pPr marL="0" indent="0" eaLnBrk="1" hangingPunct="1">
              <a:lnSpc>
                <a:spcPct val="80000"/>
              </a:lnSpc>
              <a:buFontTx/>
              <a:buNone/>
            </a:pPr>
            <a:r>
              <a:rPr lang="tr-TR" sz="2000" smtClean="0"/>
              <a:t>Davranış bozuklukları, aşırı sinirlilik ve stres.</a:t>
            </a:r>
          </a:p>
          <a:p>
            <a:pPr marL="0" indent="0" eaLnBrk="1" hangingPunct="1">
              <a:lnSpc>
                <a:spcPct val="80000"/>
              </a:lnSpc>
              <a:buFontTx/>
              <a:buNone/>
            </a:pPr>
            <a:r>
              <a:rPr lang="tr-TR" sz="2000" b="1" smtClean="0"/>
              <a:t>4.Performans Etkileri:</a:t>
            </a:r>
          </a:p>
          <a:p>
            <a:pPr marL="0" indent="0" eaLnBrk="1" hangingPunct="1">
              <a:lnSpc>
                <a:spcPct val="80000"/>
              </a:lnSpc>
              <a:buFontTx/>
              <a:buNone/>
            </a:pPr>
            <a:r>
              <a:rPr lang="tr-TR" sz="2000" smtClean="0"/>
              <a:t>İş veriminin düşmesi,konsantrasyon bozukluğu,hareketlerin yavaşlaması.</a:t>
            </a:r>
          </a:p>
          <a:p>
            <a:pPr marL="0" indent="0" eaLnBrk="1" hangingPunct="1">
              <a:lnSpc>
                <a:spcPct val="80000"/>
              </a:lnSpc>
              <a:buFontTx/>
              <a:buNone/>
            </a:pPr>
            <a:r>
              <a:rPr lang="tr-TR" sz="2000" smtClean="0"/>
              <a:t>Gürültüye maruz kalma süresi ve gürültünün şiddeti, insana vereceği zararı etkiler. Endüstri alanında yapılan araştırmalar göstermiştir ki; işyeri gürültüsü azaltıldığında işin zorluğu da azalmakta, verim yükselmekte ve iş kazaları azalmaktadır.</a:t>
            </a:r>
          </a:p>
          <a:p>
            <a:pPr marL="0" indent="0" eaLnBrk="1" hangingPunct="1">
              <a:lnSpc>
                <a:spcPct val="80000"/>
              </a:lnSpc>
              <a:buFontTx/>
              <a:buNone/>
            </a:pPr>
            <a:r>
              <a:rPr lang="tr-TR" sz="2000" smtClean="0"/>
              <a:t>Çalışma ve Sosyal Güvenlik Bakanlığı verilerine göre; meslek hastalıklarının %10'u, gürültü sonucu meydana gelen işitme kaybı olarak tespit edilmiştir. Meslek hastalıklarının pek çoğu tedavi edilebildiği halde, işitme kaybının tedavisi yapılamamaktadır. </a:t>
            </a:r>
            <a:br>
              <a:rPr lang="tr-TR" sz="2000" smtClean="0"/>
            </a:br>
            <a:r>
              <a:rPr lang="tr-TR" sz="2000" smtClean="0"/>
              <a:t/>
            </a:r>
            <a:br>
              <a:rPr lang="tr-TR" sz="2000" smtClean="0"/>
            </a:br>
            <a:endParaRPr lang="tr-TR" sz="2000" smtClean="0"/>
          </a:p>
        </p:txBody>
      </p:sp>
      <p:sp>
        <p:nvSpPr>
          <p:cNvPr id="225283" name="2 Slayt Numarası Yer Tutucusu"/>
          <p:cNvSpPr>
            <a:spLocks noGrp="1"/>
          </p:cNvSpPr>
          <p:nvPr>
            <p:ph type="sldNum" sz="quarter" idx="12"/>
          </p:nvPr>
        </p:nvSpPr>
        <p:spPr>
          <a:noFill/>
        </p:spPr>
        <p:txBody>
          <a:bodyPr/>
          <a:lstStyle/>
          <a:p>
            <a:fld id="{77498AF7-9037-4E4C-808F-5AF9F76107B2}" type="slidenum">
              <a:rPr lang="tr-TR" smtClean="0">
                <a:latin typeface="Arial" charset="0"/>
              </a:rPr>
              <a:pPr/>
              <a:t>158</a:t>
            </a:fld>
            <a:endParaRPr lang="tr-TR" smtClean="0">
              <a:latin typeface="Arial"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4294967295"/>
          </p:nvPr>
        </p:nvSpPr>
        <p:spPr>
          <a:xfrm>
            <a:off x="457200" y="1052513"/>
            <a:ext cx="8229600" cy="3860800"/>
          </a:xfrm>
        </p:spPr>
        <p:txBody>
          <a:bodyPr>
            <a:normAutofit fontScale="85000" lnSpcReduction="10000"/>
          </a:bodyPr>
          <a:lstStyle/>
          <a:p>
            <a:pPr algn="just" eaLnBrk="1" hangingPunct="1">
              <a:buFontTx/>
              <a:buNone/>
            </a:pPr>
            <a:r>
              <a:rPr lang="tr-TR" sz="2000" b="1" smtClean="0"/>
              <a:t>Gürültüyü Azaltmak İçin Alınabilecek Tedbirler:</a:t>
            </a:r>
            <a:endParaRPr lang="tr-TR" sz="2000" smtClean="0"/>
          </a:p>
          <a:p>
            <a:pPr algn="just" eaLnBrk="1" hangingPunct="1"/>
            <a:r>
              <a:rPr lang="tr-TR" sz="2000" smtClean="0"/>
              <a:t>Esas olarak gürültünün etkisini gidermenin üç yolu vardır, Kaynaktan çıkan ses düşürülür, Sesin yolu kapatılır veya Sesten etkilenen korunur.</a:t>
            </a:r>
          </a:p>
          <a:p>
            <a:pPr algn="just" eaLnBrk="1" hangingPunct="1"/>
            <a:r>
              <a:rPr lang="tr-TR" sz="2000" smtClean="0"/>
              <a:t>Hava alanlarının, endüstri ve sanayi bölgelerinin yerleşim bölgelerinden uzak yerlerde kurulması, </a:t>
            </a:r>
          </a:p>
          <a:p>
            <a:pPr algn="just" eaLnBrk="1" hangingPunct="1"/>
            <a:r>
              <a:rPr lang="tr-TR" sz="2000" smtClean="0"/>
              <a:t>Motorlu taşıtların gereksiz korna çalmalarının önlenmesi, </a:t>
            </a:r>
          </a:p>
          <a:p>
            <a:pPr algn="just" eaLnBrk="1" hangingPunct="1"/>
            <a:r>
              <a:rPr lang="tr-TR" sz="2000" smtClean="0"/>
              <a:t>Kamuoyuna açık olan yerler ile yerleşim alanlarında elektronik olarak sesi yükseltilen müzik aletlerinin çevreyi rahatsız edecek seviyede olmasının önlenmesi, </a:t>
            </a:r>
          </a:p>
          <a:p>
            <a:pPr algn="just" eaLnBrk="1" hangingPunct="1"/>
            <a:r>
              <a:rPr lang="tr-TR" sz="2000" smtClean="0"/>
              <a:t>İşyerlerinde çalışanların maruz kalacağı gürültü seviyesinin en aza (Gürültü Kontrol Yönetmeliğinde belirtilen sınırlara) indirilmesi, </a:t>
            </a:r>
          </a:p>
          <a:p>
            <a:pPr algn="just" eaLnBrk="1" hangingPunct="1"/>
            <a:r>
              <a:rPr lang="tr-TR" sz="2000" smtClean="0"/>
              <a:t>Yerleşim yerlerinde ve binaların içinde gürültü rahatsızlığını önlemek için yeni inşa edilen yapılarda ses yalıtımı sağlanması, </a:t>
            </a:r>
          </a:p>
          <a:p>
            <a:pPr algn="just" eaLnBrk="1" hangingPunct="1"/>
            <a:r>
              <a:rPr lang="tr-TR" sz="2000" smtClean="0"/>
              <a:t>Radyo, televizyon ve müzik aletlerinin evlerde rahatsızlık verecek seviyede seslerinin yükseltilmemesi gerekmektedir.</a:t>
            </a:r>
          </a:p>
        </p:txBody>
      </p:sp>
      <p:sp>
        <p:nvSpPr>
          <p:cNvPr id="226307" name="2 Slayt Numarası Yer Tutucusu"/>
          <p:cNvSpPr>
            <a:spLocks noGrp="1"/>
          </p:cNvSpPr>
          <p:nvPr>
            <p:ph type="sldNum" sz="quarter" idx="12"/>
          </p:nvPr>
        </p:nvSpPr>
        <p:spPr>
          <a:noFill/>
        </p:spPr>
        <p:txBody>
          <a:bodyPr/>
          <a:lstStyle/>
          <a:p>
            <a:fld id="{B96590AC-747F-4DEA-9F19-DF0CCD9783D0}" type="slidenum">
              <a:rPr lang="tr-TR" smtClean="0">
                <a:latin typeface="Arial" charset="0"/>
              </a:rPr>
              <a:pPr/>
              <a:t>159</a:t>
            </a:fld>
            <a:endParaRPr lang="tr-TR"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714375"/>
            <a:ext cx="8229600" cy="1143000"/>
          </a:xfrm>
        </p:spPr>
        <p:txBody>
          <a:bodyPr/>
          <a:lstStyle/>
          <a:p>
            <a:pPr eaLnBrk="1" hangingPunct="1">
              <a:defRPr/>
            </a:pPr>
            <a:r>
              <a:rPr lang="tr-TR" sz="4000" dirty="0" smtClean="0">
                <a:solidFill>
                  <a:srgbClr val="C00000"/>
                </a:solidFill>
                <a:effectLst>
                  <a:outerShdw blurRad="38100" dist="38100" dir="2700000" algn="tl">
                    <a:srgbClr val="000000">
                      <a:alpha val="43137"/>
                    </a:srgbClr>
                  </a:outerShdw>
                </a:effectLst>
                <a:cs typeface="Times New Roman" pitchFamily="18" charset="0"/>
              </a:rPr>
              <a:t>Sosyal, kültürel ve ekonomik etkenler</a:t>
            </a:r>
          </a:p>
        </p:txBody>
      </p:sp>
      <p:sp>
        <p:nvSpPr>
          <p:cNvPr id="73731" name="Rectangle 3"/>
          <p:cNvSpPr>
            <a:spLocks noGrp="1" noChangeArrowheads="1"/>
          </p:cNvSpPr>
          <p:nvPr>
            <p:ph type="body" sz="half" idx="1"/>
          </p:nvPr>
        </p:nvSpPr>
        <p:spPr>
          <a:xfrm>
            <a:off x="457200" y="1600200"/>
            <a:ext cx="7210425" cy="1684338"/>
          </a:xfrm>
        </p:spPr>
        <p:txBody>
          <a:bodyPr/>
          <a:lstStyle/>
          <a:p>
            <a:pPr algn="just" eaLnBrk="1" hangingPunct="1">
              <a:buFont typeface="Wingdings" pitchFamily="2" charset="2"/>
              <a:buNone/>
              <a:defRPr/>
            </a:pPr>
            <a:endParaRPr lang="tr-TR" sz="2800" i="1" u="sng" smtClean="0">
              <a:latin typeface="Comic Sans MS" pitchFamily="66" charset="0"/>
              <a:cs typeface="Times New Roman" pitchFamily="18" charset="0"/>
            </a:endParaRPr>
          </a:p>
          <a:p>
            <a:pPr algn="just" eaLnBrk="1" hangingPunct="1">
              <a:buFont typeface="Wingdings" pitchFamily="2" charset="2"/>
              <a:buNone/>
              <a:defRPr/>
            </a:pPr>
            <a:r>
              <a:rPr lang="tr-TR" smtClean="0">
                <a:cs typeface="Times New Roman" pitchFamily="18" charset="0"/>
              </a:rPr>
              <a:t>Fakirlik, göç gibi durumlardır. </a:t>
            </a:r>
            <a:endParaRPr lang="tr-TR" smtClean="0"/>
          </a:p>
        </p:txBody>
      </p:sp>
      <p:pic>
        <p:nvPicPr>
          <p:cNvPr id="18436" name="Picture 4" descr="j0289930"/>
          <p:cNvPicPr>
            <a:picLocks noChangeAspect="1" noChangeArrowheads="1"/>
          </p:cNvPicPr>
          <p:nvPr/>
        </p:nvPicPr>
        <p:blipFill>
          <a:blip r:embed="rId3" cstate="print"/>
          <a:srcRect/>
          <a:stretch>
            <a:fillRect/>
          </a:stretch>
        </p:blipFill>
        <p:spPr bwMode="auto">
          <a:xfrm>
            <a:off x="755650" y="3573463"/>
            <a:ext cx="3024188" cy="2647950"/>
          </a:xfrm>
          <a:prstGeom prst="rect">
            <a:avLst/>
          </a:prstGeom>
          <a:noFill/>
          <a:ln w="9525">
            <a:noFill/>
            <a:miter lim="800000"/>
            <a:headEnd/>
            <a:tailEnd/>
          </a:ln>
        </p:spPr>
      </p:pic>
      <p:pic>
        <p:nvPicPr>
          <p:cNvPr id="18437" name="Picture 16" descr="goc">
            <a:hlinkClick r:id="rId4"/>
          </p:cNvPr>
          <p:cNvPicPr>
            <a:picLocks noGrp="1" noChangeAspect="1" noChangeArrowheads="1"/>
          </p:cNvPicPr>
          <p:nvPr>
            <p:ph sz="half" idx="2"/>
          </p:nvPr>
        </p:nvPicPr>
        <p:blipFill>
          <a:blip r:embed="rId5" cstate="print"/>
          <a:srcRect/>
          <a:stretch>
            <a:fillRect/>
          </a:stretch>
        </p:blipFill>
        <p:spPr>
          <a:xfrm>
            <a:off x="4787900" y="3590925"/>
            <a:ext cx="3600450" cy="2700338"/>
          </a:xfrm>
        </p:spPr>
      </p:pic>
      <p:sp>
        <p:nvSpPr>
          <p:cNvPr id="6" name="5 Slayt Numarası Yer Tutucusu"/>
          <p:cNvSpPr>
            <a:spLocks noGrp="1"/>
          </p:cNvSpPr>
          <p:nvPr>
            <p:ph type="sldNum" sz="quarter" idx="12"/>
          </p:nvPr>
        </p:nvSpPr>
        <p:spPr/>
        <p:txBody>
          <a:bodyPr/>
          <a:lstStyle/>
          <a:p>
            <a:pPr>
              <a:defRPr/>
            </a:pPr>
            <a:fld id="{CEB69B98-6EB5-499F-B5FF-EE7A69EAF0BA}" type="slidenum">
              <a:rPr lang="tr-TR" smtClean="0"/>
              <a:pPr>
                <a:defRPr/>
              </a:pPr>
              <a:t>16</a:t>
            </a:fld>
            <a:endParaRPr lang="tr-T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28750" y="6143625"/>
            <a:ext cx="6480175"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algn="ctr" eaLnBrk="0" hangingPunct="0">
              <a:defRPr/>
            </a:pPr>
            <a:r>
              <a:rPr lang="tr-TR" sz="2800" i="1" dirty="0">
                <a:solidFill>
                  <a:srgbClr val="FF0000"/>
                </a:solidFill>
                <a:ea typeface="Calibri" pitchFamily="34" charset="0"/>
                <a:cs typeface="Times New Roman" pitchFamily="18" charset="0"/>
              </a:rPr>
              <a:t>MÜRACAAT EDEBİLİRSİNİZ</a:t>
            </a:r>
          </a:p>
        </p:txBody>
      </p:sp>
      <p:sp>
        <p:nvSpPr>
          <p:cNvPr id="8" name="7 Metin kutusu"/>
          <p:cNvSpPr txBox="1">
            <a:spLocks noChangeArrowheads="1"/>
          </p:cNvSpPr>
          <p:nvPr/>
        </p:nvSpPr>
        <p:spPr bwMode="auto">
          <a:xfrm>
            <a:off x="714375" y="500063"/>
            <a:ext cx="6264275" cy="461962"/>
          </a:xfrm>
          <a:prstGeom prst="rect">
            <a:avLst/>
          </a:prstGeom>
          <a:noFill/>
          <a:ln w="9525">
            <a:noFill/>
            <a:miter lim="800000"/>
            <a:headEnd/>
            <a:tailEnd/>
          </a:ln>
        </p:spPr>
        <p:txBody>
          <a:bodyPr>
            <a:spAutoFit/>
          </a:bodyPr>
          <a:lstStyle/>
          <a:p>
            <a:r>
              <a:rPr lang="tr-TR" sz="2400">
                <a:solidFill>
                  <a:srgbClr val="FF0000"/>
                </a:solidFill>
              </a:rPr>
              <a:t>GÜRÜLTÜDEN ŞİKAYETİNİZ VARSA</a:t>
            </a:r>
          </a:p>
        </p:txBody>
      </p:sp>
      <p:sp>
        <p:nvSpPr>
          <p:cNvPr id="12" name="11 Dikdörtgen"/>
          <p:cNvSpPr>
            <a:spLocks noChangeArrowheads="1"/>
          </p:cNvSpPr>
          <p:nvPr/>
        </p:nvSpPr>
        <p:spPr bwMode="auto">
          <a:xfrm>
            <a:off x="1143000" y="3357563"/>
            <a:ext cx="2143125" cy="461962"/>
          </a:xfrm>
          <a:prstGeom prst="rect">
            <a:avLst/>
          </a:prstGeom>
          <a:noFill/>
          <a:ln w="9525">
            <a:noFill/>
            <a:miter lim="800000"/>
            <a:headEnd/>
            <a:tailEnd/>
          </a:ln>
        </p:spPr>
        <p:txBody>
          <a:bodyPr>
            <a:spAutoFit/>
          </a:bodyPr>
          <a:lstStyle/>
          <a:p>
            <a:r>
              <a:rPr lang="tr-TR" sz="2400">
                <a:solidFill>
                  <a:srgbClr val="FF0000"/>
                </a:solidFill>
                <a:ea typeface="Calibri" pitchFamily="34" charset="0"/>
                <a:cs typeface="Times New Roman" pitchFamily="18" charset="0"/>
              </a:rPr>
              <a:t>AYRICA;</a:t>
            </a:r>
            <a:endParaRPr lang="tr-TR" sz="3200">
              <a:solidFill>
                <a:srgbClr val="FF0000"/>
              </a:solidFill>
              <a:ea typeface="Calibri" pitchFamily="34" charset="0"/>
              <a:cs typeface="Times New Roman" pitchFamily="18" charset="0"/>
            </a:endParaRPr>
          </a:p>
        </p:txBody>
      </p:sp>
      <p:sp>
        <p:nvSpPr>
          <p:cNvPr id="13" name="12 Dikdörtgen"/>
          <p:cNvSpPr>
            <a:spLocks noChangeArrowheads="1"/>
          </p:cNvSpPr>
          <p:nvPr/>
        </p:nvSpPr>
        <p:spPr bwMode="auto">
          <a:xfrm>
            <a:off x="2786063" y="4000500"/>
            <a:ext cx="5572125" cy="738188"/>
          </a:xfrm>
          <a:prstGeom prst="rect">
            <a:avLst/>
          </a:prstGeom>
          <a:noFill/>
          <a:ln w="9525">
            <a:noFill/>
            <a:miter lim="800000"/>
            <a:headEnd/>
            <a:tailEnd/>
          </a:ln>
        </p:spPr>
        <p:txBody>
          <a:bodyPr>
            <a:spAutoFit/>
          </a:bodyPr>
          <a:lstStyle/>
          <a:p>
            <a:r>
              <a:rPr lang="tr-TR" i="1">
                <a:solidFill>
                  <a:srgbClr val="7030A0"/>
                </a:solidFill>
                <a:ea typeface="Calibri" pitchFamily="34" charset="0"/>
                <a:cs typeface="Times New Roman" pitchFamily="18" charset="0"/>
              </a:rPr>
              <a:t>Motorlu  Kara Taşıtları Kaynaklı Şikayetler İçin </a:t>
            </a:r>
          </a:p>
          <a:p>
            <a:r>
              <a:rPr lang="tr-TR" i="1">
                <a:solidFill>
                  <a:srgbClr val="7030A0"/>
                </a:solidFill>
                <a:ea typeface="Calibri" pitchFamily="34" charset="0"/>
                <a:cs typeface="Times New Roman" pitchFamily="18" charset="0"/>
              </a:rPr>
              <a:t>Karayolu Trafik Ekiplerine</a:t>
            </a:r>
            <a:endParaRPr lang="tr-TR" sz="2400" i="1">
              <a:solidFill>
                <a:srgbClr val="7030A0"/>
              </a:solidFill>
              <a:ea typeface="Calibri" pitchFamily="34" charset="0"/>
              <a:cs typeface="Times New Roman" pitchFamily="18" charset="0"/>
            </a:endParaRPr>
          </a:p>
        </p:txBody>
      </p:sp>
      <p:sp>
        <p:nvSpPr>
          <p:cNvPr id="14" name="13 Dikdörtgen"/>
          <p:cNvSpPr>
            <a:spLocks noChangeArrowheads="1"/>
          </p:cNvSpPr>
          <p:nvPr/>
        </p:nvSpPr>
        <p:spPr bwMode="auto">
          <a:xfrm>
            <a:off x="1000125" y="5143500"/>
            <a:ext cx="4857750" cy="738188"/>
          </a:xfrm>
          <a:prstGeom prst="rect">
            <a:avLst/>
          </a:prstGeom>
          <a:noFill/>
          <a:ln w="9525">
            <a:noFill/>
            <a:miter lim="800000"/>
            <a:headEnd/>
            <a:tailEnd/>
          </a:ln>
        </p:spPr>
        <p:txBody>
          <a:bodyPr>
            <a:spAutoFit/>
          </a:bodyPr>
          <a:lstStyle/>
          <a:p>
            <a:r>
              <a:rPr lang="tr-TR" i="1">
                <a:solidFill>
                  <a:srgbClr val="002060"/>
                </a:solidFill>
                <a:ea typeface="Calibri" pitchFamily="34" charset="0"/>
                <a:cs typeface="Times New Roman" pitchFamily="18" charset="0"/>
              </a:rPr>
              <a:t>Denizyolu Taşıtları Kaynaklı Şikayetler İçin </a:t>
            </a:r>
          </a:p>
          <a:p>
            <a:r>
              <a:rPr lang="tr-TR" i="1">
                <a:solidFill>
                  <a:srgbClr val="002060"/>
                </a:solidFill>
                <a:ea typeface="Calibri" pitchFamily="34" charset="0"/>
                <a:cs typeface="Times New Roman" pitchFamily="18" charset="0"/>
              </a:rPr>
              <a:t>Sahil Güvenlik Komutanlığına</a:t>
            </a:r>
            <a:endParaRPr lang="tr-TR" sz="2400" i="1">
              <a:solidFill>
                <a:srgbClr val="002060"/>
              </a:solidFill>
              <a:ea typeface="Calibri" pitchFamily="34" charset="0"/>
              <a:cs typeface="Times New Roman" pitchFamily="18" charset="0"/>
            </a:endParaRPr>
          </a:p>
        </p:txBody>
      </p:sp>
      <p:pic>
        <p:nvPicPr>
          <p:cNvPr id="17" name="16 Resim" descr="EasyCapture1.jpg"/>
          <p:cNvPicPr>
            <a:picLocks noChangeAspect="1"/>
          </p:cNvPicPr>
          <p:nvPr/>
        </p:nvPicPr>
        <p:blipFill>
          <a:blip r:embed="rId2" cstate="print"/>
          <a:srcRect/>
          <a:stretch>
            <a:fillRect/>
          </a:stretch>
        </p:blipFill>
        <p:spPr bwMode="auto">
          <a:xfrm rot="359979">
            <a:off x="1255713" y="3919538"/>
            <a:ext cx="1400175" cy="11525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786446" y="4643446"/>
            <a:ext cx="2357454" cy="1428760"/>
          </a:xfrm>
          <a:prstGeom prst="rect">
            <a:avLst/>
          </a:prstGeom>
          <a:ln>
            <a:noFill/>
          </a:ln>
          <a:effectLst>
            <a:softEdge rad="112500"/>
          </a:effectLst>
        </p:spPr>
      </p:pic>
      <p:pic>
        <p:nvPicPr>
          <p:cNvPr id="19" name="18 Resim" descr="noise cartoon-2.jpg"/>
          <p:cNvPicPr>
            <a:picLocks noChangeAspect="1"/>
          </p:cNvPicPr>
          <p:nvPr/>
        </p:nvPicPr>
        <p:blipFill>
          <a:blip r:embed="rId4" cstate="print"/>
          <a:stretch>
            <a:fillRect/>
          </a:stretch>
        </p:blipFill>
        <p:spPr>
          <a:xfrm rot="21018247">
            <a:off x="70144" y="3795304"/>
            <a:ext cx="1293112" cy="1407547"/>
          </a:xfrm>
          <a:prstGeom prst="rect">
            <a:avLst/>
          </a:prstGeom>
          <a:ln>
            <a:noFill/>
          </a:ln>
          <a:effectLst>
            <a:softEdge rad="112500"/>
          </a:effectLst>
        </p:spPr>
      </p:pic>
      <p:sp>
        <p:nvSpPr>
          <p:cNvPr id="15" name="14 Metin kutusu"/>
          <p:cNvSpPr txBox="1">
            <a:spLocks noChangeArrowheads="1"/>
          </p:cNvSpPr>
          <p:nvPr/>
        </p:nvSpPr>
        <p:spPr bwMode="auto">
          <a:xfrm>
            <a:off x="6786563" y="6500813"/>
            <a:ext cx="428625" cy="369887"/>
          </a:xfrm>
          <a:prstGeom prst="rect">
            <a:avLst/>
          </a:prstGeom>
          <a:noFill/>
          <a:ln w="9525">
            <a:noFill/>
            <a:miter lim="800000"/>
            <a:headEnd/>
            <a:tailEnd/>
          </a:ln>
        </p:spPr>
        <p:txBody>
          <a:bodyPr>
            <a:spAutoFit/>
          </a:bodyPr>
          <a:lstStyle/>
          <a:p>
            <a:r>
              <a:rPr lang="tr-TR">
                <a:solidFill>
                  <a:schemeClr val="bg1"/>
                </a:solidFill>
              </a:rPr>
              <a:t>..</a:t>
            </a:r>
          </a:p>
        </p:txBody>
      </p:sp>
      <p:pic>
        <p:nvPicPr>
          <p:cNvPr id="20" name="19 Resim" descr="şikayet başvuru resmi.bmp"/>
          <p:cNvPicPr>
            <a:picLocks noChangeAspect="1"/>
          </p:cNvPicPr>
          <p:nvPr/>
        </p:nvPicPr>
        <p:blipFill>
          <a:blip r:embed="rId5" cstate="print"/>
          <a:stretch>
            <a:fillRect/>
          </a:stretch>
        </p:blipFill>
        <p:spPr>
          <a:xfrm rot="21287732">
            <a:off x="5700944" y="1002079"/>
            <a:ext cx="3321891" cy="2822427"/>
          </a:xfrm>
          <a:prstGeom prst="rect">
            <a:avLst/>
          </a:prstGeom>
          <a:ln>
            <a:noFill/>
          </a:ln>
          <a:effectLst>
            <a:softEdge rad="112500"/>
          </a:effectLst>
        </p:spPr>
      </p:pic>
      <p:sp>
        <p:nvSpPr>
          <p:cNvPr id="21" name="20 Dikdörtgen"/>
          <p:cNvSpPr>
            <a:spLocks noChangeArrowheads="1"/>
          </p:cNvSpPr>
          <p:nvPr/>
        </p:nvSpPr>
        <p:spPr bwMode="auto">
          <a:xfrm>
            <a:off x="357188" y="1000125"/>
            <a:ext cx="4264025" cy="461963"/>
          </a:xfrm>
          <a:prstGeom prst="rect">
            <a:avLst/>
          </a:prstGeom>
          <a:noFill/>
          <a:ln w="9525">
            <a:noFill/>
            <a:miter lim="800000"/>
            <a:headEnd/>
            <a:tailEnd/>
          </a:ln>
        </p:spPr>
        <p:txBody>
          <a:bodyPr>
            <a:spAutoFit/>
          </a:bodyPr>
          <a:lstStyle/>
          <a:p>
            <a:r>
              <a:rPr lang="tr-TR" i="1">
                <a:solidFill>
                  <a:srgbClr val="002060"/>
                </a:solidFill>
                <a:ea typeface="Calibri" pitchFamily="34" charset="0"/>
                <a:cs typeface="Times New Roman" pitchFamily="18" charset="0"/>
              </a:rPr>
              <a:t>ÇEVRE VE ORMAN BAKANLIĞINA</a:t>
            </a:r>
            <a:endParaRPr lang="tr-TR" sz="2400" i="1">
              <a:solidFill>
                <a:srgbClr val="002060"/>
              </a:solidFill>
              <a:ea typeface="Calibri" pitchFamily="34" charset="0"/>
              <a:cs typeface="Times New Roman" pitchFamily="18" charset="0"/>
            </a:endParaRPr>
          </a:p>
        </p:txBody>
      </p:sp>
      <p:sp>
        <p:nvSpPr>
          <p:cNvPr id="22" name="21 Dikdörtgen"/>
          <p:cNvSpPr>
            <a:spLocks noChangeArrowheads="1"/>
          </p:cNvSpPr>
          <p:nvPr/>
        </p:nvSpPr>
        <p:spPr bwMode="auto">
          <a:xfrm>
            <a:off x="0" y="2143125"/>
            <a:ext cx="5688013" cy="369888"/>
          </a:xfrm>
          <a:prstGeom prst="rect">
            <a:avLst/>
          </a:prstGeom>
          <a:noFill/>
          <a:ln w="9525">
            <a:noFill/>
            <a:miter lim="800000"/>
            <a:headEnd/>
            <a:tailEnd/>
          </a:ln>
        </p:spPr>
        <p:txBody>
          <a:bodyPr>
            <a:spAutoFit/>
          </a:bodyPr>
          <a:lstStyle/>
          <a:p>
            <a:pPr algn="ctr" eaLnBrk="0" hangingPunct="0"/>
            <a:r>
              <a:rPr lang="tr-TR" i="1">
                <a:solidFill>
                  <a:srgbClr val="002060"/>
                </a:solidFill>
                <a:ea typeface="Calibri" pitchFamily="34" charset="0"/>
                <a:cs typeface="Times New Roman" pitchFamily="18" charset="0"/>
              </a:rPr>
              <a:t>İL ÇEVRE VE ORMAN MÜDÜRLÜKLERİNE</a:t>
            </a:r>
          </a:p>
        </p:txBody>
      </p:sp>
      <p:sp>
        <p:nvSpPr>
          <p:cNvPr id="23" name="22 Dikdörtgen"/>
          <p:cNvSpPr>
            <a:spLocks noChangeArrowheads="1"/>
          </p:cNvSpPr>
          <p:nvPr/>
        </p:nvSpPr>
        <p:spPr bwMode="auto">
          <a:xfrm>
            <a:off x="357188" y="2714625"/>
            <a:ext cx="7358062" cy="646113"/>
          </a:xfrm>
          <a:prstGeom prst="rect">
            <a:avLst/>
          </a:prstGeom>
          <a:noFill/>
          <a:ln w="9525">
            <a:noFill/>
            <a:miter lim="800000"/>
            <a:headEnd/>
            <a:tailEnd/>
          </a:ln>
        </p:spPr>
        <p:txBody>
          <a:bodyPr>
            <a:spAutoFit/>
          </a:bodyPr>
          <a:lstStyle/>
          <a:p>
            <a:pPr eaLnBrk="0" hangingPunct="0"/>
            <a:r>
              <a:rPr lang="tr-TR" i="1">
                <a:solidFill>
                  <a:srgbClr val="002060"/>
                </a:solidFill>
                <a:ea typeface="Calibri" pitchFamily="34" charset="0"/>
                <a:cs typeface="Times New Roman" pitchFamily="18" charset="0"/>
              </a:rPr>
              <a:t>YETKİ DEVRİ YAPILMIŞ BELEDİYE BAŞKANLIKLARINA </a:t>
            </a:r>
          </a:p>
          <a:p>
            <a:pPr eaLnBrk="0" hangingPunct="0"/>
            <a:r>
              <a:rPr lang="tr-TR" i="1">
                <a:solidFill>
                  <a:srgbClr val="C00000"/>
                </a:solidFill>
                <a:ea typeface="Calibri" pitchFamily="34" charset="0"/>
                <a:cs typeface="Times New Roman" pitchFamily="18" charset="0"/>
              </a:rPr>
              <a:t>(Liste Bakanlık web sitesinde yayımlanmaktadır)</a:t>
            </a:r>
          </a:p>
        </p:txBody>
      </p:sp>
      <p:sp>
        <p:nvSpPr>
          <p:cNvPr id="16" name="15 Dikdörtgen"/>
          <p:cNvSpPr>
            <a:spLocks noChangeArrowheads="1"/>
          </p:cNvSpPr>
          <p:nvPr/>
        </p:nvSpPr>
        <p:spPr bwMode="auto">
          <a:xfrm>
            <a:off x="357188" y="1428750"/>
            <a:ext cx="6429375" cy="461963"/>
          </a:xfrm>
          <a:prstGeom prst="rect">
            <a:avLst/>
          </a:prstGeom>
          <a:noFill/>
          <a:ln w="9525">
            <a:noFill/>
            <a:miter lim="800000"/>
            <a:headEnd/>
            <a:tailEnd/>
          </a:ln>
        </p:spPr>
        <p:txBody>
          <a:bodyPr>
            <a:spAutoFit/>
          </a:bodyPr>
          <a:lstStyle/>
          <a:p>
            <a:r>
              <a:rPr lang="tr-TR">
                <a:solidFill>
                  <a:srgbClr val="C00000"/>
                </a:solidFill>
                <a:ea typeface="Calibri" pitchFamily="34" charset="0"/>
                <a:cs typeface="Times New Roman" pitchFamily="18" charset="0"/>
              </a:rPr>
              <a:t>(</a:t>
            </a:r>
            <a:r>
              <a:rPr lang="tr-TR">
                <a:solidFill>
                  <a:srgbClr val="C00000"/>
                </a:solidFill>
                <a:ea typeface="Calibri" pitchFamily="34" charset="0"/>
                <a:cs typeface="Times New Roman" pitchFamily="18" charset="0"/>
                <a:hlinkClick r:id="rId6"/>
              </a:rPr>
              <a:t>gurultu@cob.gov.tr</a:t>
            </a:r>
            <a:r>
              <a:rPr lang="tr-TR">
                <a:solidFill>
                  <a:srgbClr val="C00000"/>
                </a:solidFill>
                <a:ea typeface="Calibri" pitchFamily="34" charset="0"/>
                <a:cs typeface="Times New Roman" pitchFamily="18" charset="0"/>
              </a:rPr>
              <a:t> e-posta yolu ile veya yazılı olarak)</a:t>
            </a:r>
            <a:endParaRPr lang="tr-TR" sz="2400">
              <a:solidFill>
                <a:srgbClr val="C00000"/>
              </a:solidFill>
              <a:ea typeface="Calibri" pitchFamily="34" charset="0"/>
              <a:cs typeface="Times New Roman" pitchFamily="18" charset="0"/>
            </a:endParaRPr>
          </a:p>
        </p:txBody>
      </p:sp>
      <p:sp>
        <p:nvSpPr>
          <p:cNvPr id="228368" name="17 Slayt Numarası Yer Tutucusu"/>
          <p:cNvSpPr>
            <a:spLocks noGrp="1"/>
          </p:cNvSpPr>
          <p:nvPr>
            <p:ph type="sldNum" sz="quarter" idx="12"/>
          </p:nvPr>
        </p:nvSpPr>
        <p:spPr>
          <a:noFill/>
        </p:spPr>
        <p:txBody>
          <a:bodyPr/>
          <a:lstStyle/>
          <a:p>
            <a:fld id="{525647C1-64B4-4762-AB28-ECF650F20485}" type="slidenum">
              <a:rPr lang="tr-TR" smtClean="0">
                <a:latin typeface="Arial" charset="0"/>
              </a:rPr>
              <a:pPr/>
              <a:t>160</a:t>
            </a:fld>
            <a:endParaRPr lang="tr-TR" smtClean="0">
              <a:latin typeface="Arial"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heckerboard(across)">
                                      <p:cBhvr>
                                        <p:cTn id="11" dur="500"/>
                                        <p:tgtEl>
                                          <p:spTgt spid="21"/>
                                        </p:tgtEl>
                                      </p:cBhvr>
                                    </p:animEffect>
                                  </p:childTnLst>
                                </p:cTn>
                              </p:par>
                            </p:childTnLst>
                          </p:cTn>
                        </p:par>
                        <p:par>
                          <p:cTn id="12" fill="hold">
                            <p:stCondLst>
                              <p:cond delay="1500"/>
                            </p:stCondLst>
                            <p:childTnLst>
                              <p:par>
                                <p:cTn id="13" presetID="5" presetClass="entr" presetSubtype="10"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par>
                                <p:cTn id="16" presetID="5"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par>
                          <p:cTn id="19" fill="hold">
                            <p:stCondLst>
                              <p:cond delay="3000"/>
                            </p:stCondLst>
                            <p:childTnLst>
                              <p:par>
                                <p:cTn id="20" presetID="5" presetClass="entr" presetSubtype="10" fill="hold" grpId="0" nodeType="afterEffect">
                                  <p:stCondLst>
                                    <p:cond delay="100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childTnLst>
                          </p:cTn>
                        </p:par>
                        <p:par>
                          <p:cTn id="23" fill="hold">
                            <p:stCondLst>
                              <p:cond delay="4500"/>
                            </p:stCondLst>
                            <p:childTnLst>
                              <p:par>
                                <p:cTn id="24" presetID="5" presetClass="entr" presetSubtype="10" fill="hold" grpId="0" nodeType="after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par>
                          <p:cTn id="27" fill="hold">
                            <p:stCondLst>
                              <p:cond delay="6000"/>
                            </p:stCondLst>
                            <p:childTnLst>
                              <p:par>
                                <p:cTn id="28" presetID="5" presetClass="entr" presetSubtype="10" fill="hold" grpId="0"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par>
                          <p:cTn id="31" fill="hold">
                            <p:stCondLst>
                              <p:cond delay="7500"/>
                            </p:stCondLst>
                            <p:childTnLst>
                              <p:par>
                                <p:cTn id="32" presetID="5" presetClass="entr" presetSubtype="10"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9" presetClass="entr" presetSubtype="0" fill="hold" nodeType="with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nodeType="withEffect">
                                  <p:stCondLst>
                                    <p:cond delay="50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par>
                          <p:cTn id="41" fill="hold">
                            <p:stCondLst>
                              <p:cond delay="9000"/>
                            </p:stCondLst>
                            <p:childTnLst>
                              <p:par>
                                <p:cTn id="42" presetID="5" presetClass="entr" presetSubtype="10" fill="hold" grpId="0" nodeType="afterEffect">
                                  <p:stCondLst>
                                    <p:cond delay="150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par>
                                <p:cTn id="45" presetID="9" presetClass="entr" presetSubtype="0" fill="hold" nodeType="withEffect">
                                  <p:stCondLst>
                                    <p:cond delay="1500"/>
                                  </p:stCondLst>
                                  <p:childTnLst>
                                    <p:set>
                                      <p:cBhvr>
                                        <p:cTn id="46" dur="1" fill="hold">
                                          <p:stCondLst>
                                            <p:cond delay="0"/>
                                          </p:stCondLst>
                                        </p:cTn>
                                        <p:tgtEl>
                                          <p:spTgt spid="1026"/>
                                        </p:tgtEl>
                                        <p:attrNameLst>
                                          <p:attrName>style.visibility</p:attrName>
                                        </p:attrNameLst>
                                      </p:cBhvr>
                                      <p:to>
                                        <p:strVal val="visible"/>
                                      </p:to>
                                    </p:set>
                                    <p:animEffect transition="in" filter="dissolv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100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250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P spid="13" grpId="0"/>
      <p:bldP spid="14" grpId="0"/>
      <p:bldP spid="15" grpId="0"/>
      <p:bldP spid="21" grpId="0"/>
      <p:bldP spid="22" grpId="0"/>
      <p:bldP spid="23" grpId="0"/>
      <p:bldP spid="1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4294967295"/>
          </p:nvPr>
        </p:nvSpPr>
        <p:spPr>
          <a:xfrm>
            <a:off x="684213" y="765175"/>
            <a:ext cx="7772400" cy="1871663"/>
          </a:xfrm>
        </p:spPr>
        <p:txBody>
          <a:bodyPr/>
          <a:lstStyle/>
          <a:p>
            <a:pPr algn="ctr" eaLnBrk="1" hangingPunct="1">
              <a:lnSpc>
                <a:spcPct val="90000"/>
              </a:lnSpc>
              <a:buFont typeface="Wingdings" pitchFamily="2" charset="2"/>
              <a:buNone/>
            </a:pPr>
            <a:r>
              <a:rPr lang="tr-TR" sz="5400" b="1" smtClean="0">
                <a:solidFill>
                  <a:srgbClr val="003300"/>
                </a:solidFill>
                <a:latin typeface="Comic Sans MS" pitchFamily="66" charset="0"/>
              </a:rPr>
              <a:t>Gürültülü Dünya... Sus ARTIK!!!</a:t>
            </a:r>
          </a:p>
        </p:txBody>
      </p:sp>
      <p:pic>
        <p:nvPicPr>
          <p:cNvPr id="229379" name="Picture 4" descr="7bd39e6df1da07ad5312bebddd9cae75"/>
          <p:cNvPicPr>
            <a:picLocks noChangeAspect="1" noChangeArrowheads="1"/>
          </p:cNvPicPr>
          <p:nvPr/>
        </p:nvPicPr>
        <p:blipFill>
          <a:blip r:embed="rId2" cstate="print"/>
          <a:srcRect t="21417"/>
          <a:stretch>
            <a:fillRect/>
          </a:stretch>
        </p:blipFill>
        <p:spPr bwMode="auto">
          <a:xfrm>
            <a:off x="2195513" y="2366963"/>
            <a:ext cx="4724400" cy="4230687"/>
          </a:xfrm>
          <a:prstGeom prst="rect">
            <a:avLst/>
          </a:prstGeom>
          <a:noFill/>
          <a:ln w="9525">
            <a:noFill/>
            <a:miter lim="800000"/>
            <a:headEnd/>
            <a:tailEnd/>
          </a:ln>
        </p:spPr>
      </p:pic>
      <p:sp>
        <p:nvSpPr>
          <p:cNvPr id="229380" name="3 Slayt Numarası Yer Tutucusu"/>
          <p:cNvSpPr>
            <a:spLocks noGrp="1"/>
          </p:cNvSpPr>
          <p:nvPr>
            <p:ph type="sldNum" sz="quarter" idx="12"/>
          </p:nvPr>
        </p:nvSpPr>
        <p:spPr>
          <a:noFill/>
        </p:spPr>
        <p:txBody>
          <a:bodyPr/>
          <a:lstStyle/>
          <a:p>
            <a:fld id="{E75C48E8-724C-4773-9D40-968F9993B61D}" type="slidenum">
              <a:rPr lang="tr-TR" smtClean="0">
                <a:latin typeface="Arial" charset="0"/>
              </a:rPr>
              <a:pPr/>
              <a:t>161</a:t>
            </a:fld>
            <a:endParaRPr lang="tr-TR" smtClean="0">
              <a:latin typeface="Arial" charset="0"/>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132856"/>
            <a:ext cx="8229600" cy="1143000"/>
          </a:xfrm>
        </p:spPr>
        <p:txBody>
          <a:bodyPr>
            <a:normAutofit fontScale="90000"/>
          </a:bodyPr>
          <a:lstStyle/>
          <a:p>
            <a:r>
              <a:rPr lang="tr-TR" dirty="0" smtClean="0"/>
              <a:t>Çevre Sağlığını Etkileyen</a:t>
            </a:r>
            <a:br>
              <a:rPr lang="tr-TR" dirty="0" smtClean="0"/>
            </a:br>
            <a:r>
              <a:rPr lang="tr-TR" dirty="0" smtClean="0"/>
              <a:t> Sosyal Çevre Faktörleri </a:t>
            </a:r>
            <a:br>
              <a:rPr lang="tr-TR" dirty="0" smtClean="0"/>
            </a:br>
            <a:r>
              <a:rPr lang="tr-TR" b="1" dirty="0" smtClean="0"/>
              <a:t/>
            </a:r>
            <a:br>
              <a:rPr lang="tr-TR" b="1" dirty="0" smtClean="0"/>
            </a:br>
            <a:r>
              <a:rPr lang="tr-TR" dirty="0" smtClean="0"/>
              <a:t>Bölüm VII</a:t>
            </a:r>
            <a:r>
              <a:rPr lang="tr-TR" b="1" dirty="0" smtClean="0"/>
              <a:t/>
            </a:r>
            <a:br>
              <a:rPr lang="tr-TR" b="1" dirty="0" smtClean="0"/>
            </a:b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162</a:t>
            </a:fld>
            <a:endParaRPr lang="tr-T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a:buNone/>
            </a:pPr>
            <a:r>
              <a:rPr lang="tr-TR" dirty="0" smtClean="0"/>
              <a:t>İnsanı diğer canlılardan ayıran en önemli özelliği, onun toplumsal, kültürel bir çevre içinde yaşamak zorunluluğunda olmasıdır. Kişinin gereksinimlerini sağlayan doğal çevre nasıl bir önem taşıyorsa insanın kendine özgü kişiliğini geliştirmesinde ve sağlıklı bir ruhsal yapıya sahip olmasında da toplumsal çevre o kadar etkili olmaktadır.</a:t>
            </a:r>
          </a:p>
          <a:p>
            <a:pPr>
              <a:buNone/>
            </a:pPr>
            <a:r>
              <a:rPr lang="tr-TR" dirty="0" smtClean="0"/>
              <a:t>Toplumsal çevre, insan sağlığını dolaysız veya dolaylı olarak etkileyen kültürel ve ekonomik nedenleri, aile yapısı ve toplumsal koşullar gibi faktörleri içine alan kapsamlı bir oluşumdur.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163</a:t>
            </a:fld>
            <a:endParaRPr lang="tr-T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Kültürel Faktörler</a:t>
            </a:r>
            <a:endParaRPr lang="tr-TR" dirty="0"/>
          </a:p>
        </p:txBody>
      </p:sp>
      <p:sp>
        <p:nvSpPr>
          <p:cNvPr id="3" name="2 İçerik Yer Tutucusu"/>
          <p:cNvSpPr>
            <a:spLocks noGrp="1"/>
          </p:cNvSpPr>
          <p:nvPr>
            <p:ph idx="1"/>
          </p:nvPr>
        </p:nvSpPr>
        <p:spPr/>
        <p:txBody>
          <a:bodyPr>
            <a:normAutofit fontScale="92500" lnSpcReduction="10000"/>
          </a:bodyPr>
          <a:lstStyle/>
          <a:p>
            <a:pPr>
              <a:buNone/>
            </a:pPr>
            <a:r>
              <a:rPr lang="tr-TR" dirty="0" smtClean="0"/>
              <a:t>Toplumun aile yapısı, çocuk yetiştirme, örf âdeti, geleneği göreneği, folkloru, yaşam tarzı vb. etmenler, kültürel değerler içinde yer alır. İnsanın kişiliği, içinde yaşadığı toplumun özelliklerine davranışlarında etkilidir. Hızlı nüfus artışı, aile tipleri, boşanmalar, akraba evlilikleri, ailede göre şekillendiğinden, kültürel değerler de insan sağlığı üzerinde ve kadının statüsü, genç veya </a:t>
            </a:r>
            <a:r>
              <a:rPr lang="tr-TR" dirty="0" err="1" smtClean="0"/>
              <a:t>yaĢlı</a:t>
            </a:r>
            <a:r>
              <a:rPr lang="tr-TR" dirty="0" smtClean="0"/>
              <a:t> olması gibi durumlar, birey ve toplum sağlığı üzerinde etkisi olan önemli etmenlerdendir.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164</a:t>
            </a:fld>
            <a:endParaRPr lang="tr-T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Ekonomi ve Eğitim</a:t>
            </a:r>
            <a:endParaRPr lang="tr-TR" dirty="0"/>
          </a:p>
        </p:txBody>
      </p:sp>
      <p:sp>
        <p:nvSpPr>
          <p:cNvPr id="3" name="2 İçerik Yer Tutucusu"/>
          <p:cNvSpPr>
            <a:spLocks noGrp="1"/>
          </p:cNvSpPr>
          <p:nvPr>
            <p:ph idx="1"/>
          </p:nvPr>
        </p:nvSpPr>
        <p:spPr/>
        <p:txBody>
          <a:bodyPr>
            <a:normAutofit fontScale="85000" lnSpcReduction="10000"/>
          </a:bodyPr>
          <a:lstStyle/>
          <a:p>
            <a:pPr>
              <a:buNone/>
            </a:pPr>
            <a:r>
              <a:rPr lang="tr-TR" dirty="0" smtClean="0"/>
              <a:t>Sağlıklı toplum oluşturmada, ekonomi ve eğitim oldukça önemlidir. Bireylerin ekonomik alım güçleri yetersiz olduğunda yeterli ve dengeli beslenememe, hastalıklardan korunamama, tedavi imkânlarından yararlanamama gibi durumlar ortaya çıkmaktadır. Sağlıklı yaşam için gerekli olan birçok davranış, kişilerin ekonomik ve eğitim durumuyla yakından ilgilidir. Sağlık konusunda eğitimli bireyler diğer eğitim almamış bireylere göre çok daha fazla duyarlılık ve dikkat gösterir. Sağlık hizmetlerini nereden ve ne şekilde alabileceklerini bilir ve daha çok araştırmacı davranırlar.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165</a:t>
            </a:fld>
            <a:endParaRPr lang="tr-T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Beslenme Alışkanlığı</a:t>
            </a:r>
            <a:endParaRPr lang="tr-TR" dirty="0"/>
          </a:p>
        </p:txBody>
      </p:sp>
      <p:sp>
        <p:nvSpPr>
          <p:cNvPr id="3" name="2 İçerik Yer Tutucusu"/>
          <p:cNvSpPr>
            <a:spLocks noGrp="1"/>
          </p:cNvSpPr>
          <p:nvPr>
            <p:ph idx="1"/>
          </p:nvPr>
        </p:nvSpPr>
        <p:spPr/>
        <p:txBody>
          <a:bodyPr>
            <a:normAutofit fontScale="70000" lnSpcReduction="20000"/>
          </a:bodyPr>
          <a:lstStyle/>
          <a:p>
            <a:pPr>
              <a:buNone/>
            </a:pPr>
            <a:r>
              <a:rPr lang="tr-TR" dirty="0" smtClean="0"/>
              <a:t>İnsanın büyümesi, gelişmesi, sağlıklı ve üretken olarak uzun süre yaşaması için gerekli olan besin öğelerini alıp vücutta kullanmasına beslenme denir. Sağlıklı olmak için yeterli ve dengeli bir Şekilde beslenmek gerekir.  </a:t>
            </a:r>
          </a:p>
          <a:p>
            <a:pPr>
              <a:buNone/>
            </a:pPr>
            <a:r>
              <a:rPr lang="tr-TR" dirty="0" smtClean="0"/>
              <a:t>Yetersiz beslenme zayıflığa, büyüme ve gelişmenin durmasına, beriberi, </a:t>
            </a:r>
            <a:r>
              <a:rPr lang="tr-TR" dirty="0" err="1" smtClean="0"/>
              <a:t>pellegra</a:t>
            </a:r>
            <a:r>
              <a:rPr lang="tr-TR" dirty="0" smtClean="0"/>
              <a:t>, </a:t>
            </a:r>
            <a:r>
              <a:rPr lang="tr-TR" dirty="0" err="1" smtClean="0"/>
              <a:t>marasmus</a:t>
            </a:r>
            <a:r>
              <a:rPr lang="tr-TR" dirty="0" smtClean="0"/>
              <a:t>, </a:t>
            </a:r>
            <a:r>
              <a:rPr lang="tr-TR" dirty="0" err="1" smtClean="0"/>
              <a:t>kuvaşiorkor</a:t>
            </a:r>
            <a:r>
              <a:rPr lang="tr-TR" dirty="0" smtClean="0"/>
              <a:t>, raşitizm vb. hastalıkların ortaya çıkmasına neden olur. </a:t>
            </a:r>
          </a:p>
          <a:p>
            <a:pPr>
              <a:buNone/>
            </a:pPr>
            <a:r>
              <a:rPr lang="tr-TR" dirty="0" smtClean="0"/>
              <a:t>Dengesiz beslenme ise şişmanlık ile kalp ve damar hastalıkları başta olmak üzere birçok rahatsızlığın görülmesine sebebiyet verir. Ayrıca beslenmeyle ilgili yanlış tutum ve davranışlar da sağlığın bozulmasına neden olur. </a:t>
            </a:r>
          </a:p>
          <a:p>
            <a:pPr>
              <a:buNone/>
            </a:pPr>
            <a:r>
              <a:rPr lang="tr-TR" dirty="0" smtClean="0"/>
              <a:t>Hızlı çiğneme, az çiğneme, abur cubur yeme, besinleri sağlıksız şartlarda saklama ve besinleri iyi yıkamama, sindirim sistemi hastalıklarının veya zehirlenmelerin görülmesine yol açar.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166</a:t>
            </a:fld>
            <a:endParaRPr lang="tr-T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132856"/>
            <a:ext cx="8229600" cy="1143000"/>
          </a:xfrm>
        </p:spPr>
        <p:txBody>
          <a:bodyPr>
            <a:normAutofit fontScale="90000"/>
          </a:bodyPr>
          <a:lstStyle/>
          <a:p>
            <a:r>
              <a:rPr lang="tr-TR" b="1" dirty="0" smtClean="0"/>
              <a:t>ÇEVRE SAĞLIĞI UYGULAMALARI</a:t>
            </a:r>
            <a:br>
              <a:rPr lang="tr-TR" b="1" dirty="0" smtClean="0"/>
            </a:br>
            <a:r>
              <a:rPr lang="tr-TR" b="1" dirty="0" smtClean="0"/>
              <a:t/>
            </a:r>
            <a:br>
              <a:rPr lang="tr-TR" b="1" dirty="0" smtClean="0"/>
            </a:br>
            <a:r>
              <a:rPr lang="tr-TR" dirty="0" smtClean="0"/>
              <a:t>Bölüm VIII</a:t>
            </a:r>
            <a:r>
              <a:rPr lang="tr-TR" b="1" dirty="0" smtClean="0"/>
              <a:t/>
            </a:r>
            <a:br>
              <a:rPr lang="tr-TR" b="1" dirty="0" smtClean="0"/>
            </a:b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167</a:t>
            </a:fld>
            <a:endParaRPr lang="tr-T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168</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549275"/>
            <a:ext cx="8229600" cy="1143000"/>
          </a:xfrm>
        </p:spPr>
        <p:txBody>
          <a:bodyPr/>
          <a:lstStyle/>
          <a:p>
            <a:pPr eaLnBrk="1" hangingPunct="1">
              <a:defRPr/>
            </a:pPr>
            <a:r>
              <a:rPr lang="tr-TR" sz="4000" dirty="0" smtClean="0">
                <a:solidFill>
                  <a:srgbClr val="C00000"/>
                </a:solidFill>
              </a:rPr>
              <a:t>Çevrenin sağlığa etkileri:</a:t>
            </a:r>
          </a:p>
        </p:txBody>
      </p:sp>
      <p:sp>
        <p:nvSpPr>
          <p:cNvPr id="74755" name="Rectangle 3"/>
          <p:cNvSpPr>
            <a:spLocks noGrp="1" noChangeArrowheads="1"/>
          </p:cNvSpPr>
          <p:nvPr>
            <p:ph type="body" idx="1"/>
          </p:nvPr>
        </p:nvSpPr>
        <p:spPr>
          <a:xfrm>
            <a:off x="395288" y="1557338"/>
            <a:ext cx="8229600" cy="4530725"/>
          </a:xfrm>
        </p:spPr>
        <p:txBody>
          <a:bodyPr/>
          <a:lstStyle/>
          <a:p>
            <a:pPr algn="just" eaLnBrk="1" hangingPunct="1">
              <a:buFont typeface="Wingdings" pitchFamily="2" charset="2"/>
              <a:buNone/>
              <a:defRPr/>
            </a:pPr>
            <a:r>
              <a:rPr lang="tr-TR" smtClean="0">
                <a:solidFill>
                  <a:schemeClr val="hlink"/>
                </a:solidFill>
                <a:effectLst>
                  <a:outerShdw blurRad="38100" dist="38100" dir="2700000" algn="tl">
                    <a:srgbClr val="000000"/>
                  </a:outerShdw>
                </a:effectLst>
                <a:cs typeface="Times New Roman" pitchFamily="18" charset="0"/>
              </a:rPr>
              <a:t>1.</a:t>
            </a:r>
            <a:r>
              <a:rPr lang="tr-TR" smtClean="0">
                <a:cs typeface="Times New Roman" pitchFamily="18" charset="0"/>
              </a:rPr>
              <a:t>Hastalıklar için zemin hazırlayabilir. Sözgelimi iklim koşullarının solunum sistemi hastalıklarının  artmasına yol açması gibi.</a:t>
            </a:r>
          </a:p>
          <a:p>
            <a:pPr algn="just" eaLnBrk="1" hangingPunct="1">
              <a:buFont typeface="Wingdings" pitchFamily="2" charset="2"/>
              <a:buNone/>
              <a:defRPr/>
            </a:pPr>
            <a:r>
              <a:rPr lang="tr-TR" smtClean="0">
                <a:solidFill>
                  <a:schemeClr val="hlink"/>
                </a:solidFill>
                <a:effectLst>
                  <a:outerShdw blurRad="38100" dist="38100" dir="2700000" algn="tl">
                    <a:srgbClr val="000000"/>
                  </a:outerShdw>
                </a:effectLst>
                <a:cs typeface="Times New Roman" pitchFamily="18" charset="0"/>
              </a:rPr>
              <a:t>2.</a:t>
            </a:r>
            <a:r>
              <a:rPr lang="tr-TR" smtClean="0">
                <a:cs typeface="Times New Roman" pitchFamily="18" charset="0"/>
              </a:rPr>
              <a:t>Çevre doğrudan hastalık nedeni olabilir. </a:t>
            </a:r>
          </a:p>
          <a:p>
            <a:pPr algn="just" eaLnBrk="1" hangingPunct="1">
              <a:buFont typeface="Wingdings" pitchFamily="2" charset="2"/>
              <a:buNone/>
              <a:defRPr/>
            </a:pPr>
            <a:r>
              <a:rPr lang="tr-TR" smtClean="0">
                <a:solidFill>
                  <a:schemeClr val="hlink"/>
                </a:solidFill>
                <a:effectLst>
                  <a:outerShdw blurRad="38100" dist="38100" dir="2700000" algn="tl">
                    <a:srgbClr val="000000"/>
                  </a:outerShdw>
                </a:effectLst>
                <a:cs typeface="Times New Roman" pitchFamily="18" charset="0"/>
              </a:rPr>
              <a:t>3.</a:t>
            </a:r>
            <a:r>
              <a:rPr lang="tr-TR" smtClean="0">
                <a:cs typeface="Times New Roman" pitchFamily="18" charset="0"/>
              </a:rPr>
              <a:t>Çevre bir kısım hastalıkların oluşmasını ve yayılımını kolaylaştırabilir.</a:t>
            </a:r>
          </a:p>
          <a:p>
            <a:pPr algn="just" eaLnBrk="1" hangingPunct="1">
              <a:buFont typeface="Wingdings" pitchFamily="2" charset="2"/>
              <a:buNone/>
              <a:defRPr/>
            </a:pPr>
            <a:r>
              <a:rPr lang="tr-TR" smtClean="0">
                <a:solidFill>
                  <a:schemeClr val="hlink"/>
                </a:solidFill>
                <a:effectLst>
                  <a:outerShdw blurRad="38100" dist="38100" dir="2700000" algn="tl">
                    <a:srgbClr val="000000"/>
                  </a:outerShdw>
                </a:effectLst>
                <a:cs typeface="Times New Roman" pitchFamily="18" charset="0"/>
              </a:rPr>
              <a:t>4.</a:t>
            </a:r>
            <a:r>
              <a:rPr lang="tr-TR" smtClean="0">
                <a:cs typeface="Times New Roman" pitchFamily="18" charset="0"/>
              </a:rPr>
              <a:t>Bazı hastalıkların gidişini ve sonucunu etkileyebilir.</a:t>
            </a:r>
          </a:p>
          <a:p>
            <a:pPr eaLnBrk="1" hangingPunct="1">
              <a:defRPr/>
            </a:pPr>
            <a:endParaRPr lang="tr-TR" smtClean="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 Sağlığı</a:t>
            </a:r>
            <a:endParaRPr lang="tr-TR" dirty="0"/>
          </a:p>
        </p:txBody>
      </p:sp>
      <p:sp>
        <p:nvSpPr>
          <p:cNvPr id="3" name="2 İçerik Yer Tutucusu"/>
          <p:cNvSpPr>
            <a:spLocks noGrp="1"/>
          </p:cNvSpPr>
          <p:nvPr>
            <p:ph idx="1"/>
          </p:nvPr>
        </p:nvSpPr>
        <p:spPr>
          <a:xfrm>
            <a:off x="-180528" y="1700808"/>
            <a:ext cx="5328592" cy="4525963"/>
          </a:xfrm>
        </p:spPr>
        <p:txBody>
          <a:bodyPr>
            <a:normAutofit fontScale="92500"/>
          </a:bodyPr>
          <a:lstStyle/>
          <a:p>
            <a:pPr>
              <a:buNone/>
            </a:pPr>
            <a:r>
              <a:rPr lang="tr-TR" dirty="0" smtClean="0"/>
              <a:t>   Çevre sağlığı;</a:t>
            </a:r>
          </a:p>
          <a:p>
            <a:pPr>
              <a:buNone/>
            </a:pPr>
            <a:r>
              <a:rPr lang="tr-TR" dirty="0" smtClean="0"/>
              <a:t>    bir canlının yaşamını sürdürmek için, içinde bulunduğu ortamda </a:t>
            </a:r>
            <a:r>
              <a:rPr lang="tr-TR" b="1" dirty="0" smtClean="0">
                <a:solidFill>
                  <a:srgbClr val="FF0000"/>
                </a:solidFill>
              </a:rPr>
              <a:t>ihtiyaçlar piramidi içerisinde </a:t>
            </a:r>
            <a:r>
              <a:rPr lang="tr-TR" b="1" dirty="0" smtClean="0">
                <a:solidFill>
                  <a:schemeClr val="tx2"/>
                </a:solidFill>
              </a:rPr>
              <a:t>etkileşime girdiği her türlü faktörün </a:t>
            </a:r>
            <a:r>
              <a:rPr lang="tr-TR" b="1" dirty="0" smtClean="0">
                <a:solidFill>
                  <a:srgbClr val="00B050"/>
                </a:solidFill>
              </a:rPr>
              <a:t>istenmeyen etkilerinin engellenmesini </a:t>
            </a:r>
            <a:r>
              <a:rPr lang="tr-TR" dirty="0" smtClean="0"/>
              <a:t>amaçlayan faaliyetlerin tümüdür. </a:t>
            </a:r>
          </a:p>
          <a:p>
            <a:pPr>
              <a:buNone/>
            </a:pPr>
            <a:endParaRPr lang="tr-TR" dirty="0"/>
          </a:p>
        </p:txBody>
      </p:sp>
      <p:pic>
        <p:nvPicPr>
          <p:cNvPr id="5" name="5 İçerik Yer Tutucusu" descr="images.png"/>
          <p:cNvPicPr>
            <a:picLocks noChangeAspect="1"/>
          </p:cNvPicPr>
          <p:nvPr/>
        </p:nvPicPr>
        <p:blipFill>
          <a:blip r:embed="rId2" cstate="print"/>
          <a:stretch>
            <a:fillRect/>
          </a:stretch>
        </p:blipFill>
        <p:spPr>
          <a:xfrm>
            <a:off x="5004048" y="1628800"/>
            <a:ext cx="4618168" cy="4752528"/>
          </a:xfrm>
          <a:prstGeom prst="rect">
            <a:avLst/>
          </a:prstGeom>
        </p:spPr>
      </p:pic>
      <p:sp>
        <p:nvSpPr>
          <p:cNvPr id="6" name="5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 </a:t>
            </a:r>
            <a:r>
              <a:rPr lang="tr-TR" dirty="0" err="1" smtClean="0"/>
              <a:t>Şağlığının</a:t>
            </a:r>
            <a:r>
              <a:rPr lang="tr-TR" dirty="0" smtClean="0"/>
              <a:t> Önemi</a:t>
            </a:r>
            <a:endParaRPr lang="tr-TR" dirty="0"/>
          </a:p>
        </p:txBody>
      </p:sp>
      <p:sp>
        <p:nvSpPr>
          <p:cNvPr id="7" name="6 İçerik Yer Tutucusu"/>
          <p:cNvSpPr>
            <a:spLocks noGrp="1"/>
          </p:cNvSpPr>
          <p:nvPr>
            <p:ph idx="1"/>
          </p:nvPr>
        </p:nvSpPr>
        <p:spPr/>
        <p:txBody>
          <a:bodyPr>
            <a:normAutofit fontScale="70000" lnSpcReduction="20000"/>
          </a:bodyPr>
          <a:lstStyle/>
          <a:p>
            <a:pPr>
              <a:buNone/>
            </a:pPr>
            <a:r>
              <a:rPr lang="tr-TR" i="1" dirty="0" smtClean="0"/>
              <a:t>Temel İhtiyaçlar piramidi olarak bilenen gereksinimler, </a:t>
            </a:r>
            <a:r>
              <a:rPr lang="tr-TR" i="1" dirty="0" err="1" smtClean="0"/>
              <a:t>Maslow</a:t>
            </a:r>
            <a:r>
              <a:rPr lang="tr-TR" i="1" dirty="0" smtClean="0"/>
              <a:t> teorisi olarak ortaya çıkmış ve günümüze kadar geliştirilerek ve yenilenerek taşınmıştır.</a:t>
            </a:r>
          </a:p>
          <a:p>
            <a:pPr>
              <a:buNone/>
            </a:pPr>
            <a:r>
              <a:rPr lang="tr-TR" i="1" dirty="0" smtClean="0"/>
              <a:t>MASLOW</a:t>
            </a:r>
            <a:r>
              <a:rPr lang="tr-TR" dirty="0" smtClean="0"/>
              <a:t>, Abraham H. (1908-1970) ABD'li bir </a:t>
            </a:r>
            <a:r>
              <a:rPr lang="tr-TR" dirty="0" err="1" smtClean="0"/>
              <a:t>psikologtur</a:t>
            </a:r>
            <a:r>
              <a:rPr lang="tr-TR" dirty="0" smtClean="0"/>
              <a:t>.  Geliştirdiği güdü kuramı ve “kendini gerçekleştirme” kavramıyla tanınmıştır. İhtiyaçlar piramidinin alt katlarında biyolojik ihtiyaçlar, daha üst katlarında ise psikolojik ihtiyaçlar yer alır. </a:t>
            </a:r>
          </a:p>
          <a:p>
            <a:pPr>
              <a:buNone/>
            </a:pPr>
            <a:r>
              <a:rPr lang="tr-TR" dirty="0" err="1" smtClean="0"/>
              <a:t>Maslow’a</a:t>
            </a:r>
            <a:r>
              <a:rPr lang="tr-TR" dirty="0" smtClean="0"/>
              <a:t> göre temeldeki bir güdünün gereksinmeleri karşılanmadan, birey üst düzeydeki güdülerden etkilenmez. Alt düzeydeki güdüler doyuma ulaşınca birey, üst düzeydeki güdülere hazır hale gelir. </a:t>
            </a:r>
          </a:p>
          <a:p>
            <a:pPr>
              <a:buNone/>
            </a:pPr>
            <a:r>
              <a:rPr lang="tr-TR" dirty="0" smtClean="0"/>
              <a:t>Bu bilgiler ışığında çevre sağlığının bir canlının yaşamını sürdürmek için, içinde bulunduğu ortamda ihtiyaçlar piramidi içerisinde etkileşime girdiği her türlü faktörün istenmeyen etkilerinin engellenmesini amaçlayan faaliyetler olarak tanımlanması, çevre sağlığının ne kadar önemli olduğunu ortaya koymaktadır.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p:txBody>
          <a:bodyPr/>
          <a:lstStyle/>
          <a:p>
            <a:pPr>
              <a:buNone/>
            </a:pPr>
            <a:r>
              <a:rPr lang="tr-TR" dirty="0" smtClean="0"/>
              <a:t>Dersimizde dönem boyunca işlenecek konular bölümler halinde aşağıda sunulmuştur.</a:t>
            </a:r>
          </a:p>
          <a:p>
            <a:pPr>
              <a:buNone/>
            </a:pPr>
            <a:r>
              <a:rPr lang="tr-TR" dirty="0" smtClean="0"/>
              <a:t>I. Bölüm: Çevre ve Çevre Sağlığı ile İlgili Kavramlar</a:t>
            </a:r>
          </a:p>
          <a:p>
            <a:pPr>
              <a:buNone/>
            </a:pPr>
            <a:r>
              <a:rPr lang="tr-TR" dirty="0" smtClean="0"/>
              <a:t>II. Bölüm: Çevre Sağlığını Etkileyen Faktörler </a:t>
            </a:r>
          </a:p>
          <a:p>
            <a:pPr>
              <a:buNone/>
            </a:pPr>
            <a:r>
              <a:rPr lang="tr-TR" dirty="0" smtClean="0"/>
              <a:t>III. Bölüm: Çevre Kirliliği ve Önlenmesi</a:t>
            </a:r>
          </a:p>
          <a:p>
            <a:pPr>
              <a:buNone/>
            </a:pPr>
            <a:r>
              <a:rPr lang="tr-TR" dirty="0" smtClean="0"/>
              <a:t>IV. Bölüm: Sosyal Çevre Faktörleri</a:t>
            </a:r>
          </a:p>
          <a:p>
            <a:pPr>
              <a:buNone/>
            </a:pPr>
            <a:r>
              <a:rPr lang="tr-TR" dirty="0" smtClean="0"/>
              <a:t>V. Bölüm: Çevre Sağlık Hizmetleri ve Halk Sağlığı</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 </a:t>
            </a:r>
            <a:r>
              <a:rPr lang="tr-TR" dirty="0" err="1" smtClean="0"/>
              <a:t>Şağlığının</a:t>
            </a:r>
            <a:r>
              <a:rPr lang="tr-TR" dirty="0" smtClean="0"/>
              <a:t> Önemi</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smtClean="0"/>
              <a:t>Çevre sağlığının yeterli olmadığı ortamda canlının yaşamını sürdürmesi için ihtiyaçlarını tam olarak karşılayabilmesi zorlaşmaktadır.</a:t>
            </a:r>
          </a:p>
          <a:p>
            <a:pPr>
              <a:buNone/>
            </a:pPr>
            <a:r>
              <a:rPr lang="tr-TR" dirty="0" smtClean="0"/>
              <a:t>Çevre sağlığının yetersiz olduğu yaşam alanlarındaki insanların, ihtiyaçlar piramidindeki gerekliliklerin ancak bir veya iki en fazla üçüncü basamak ihtiyaçlarını karşılayabildikleri dünyanın bir çok yaşam alanında görülmektedir.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4077072"/>
            <a:ext cx="8229600" cy="1143000"/>
          </a:xfrm>
        </p:spPr>
        <p:txBody>
          <a:bodyPr/>
          <a:lstStyle/>
          <a:p>
            <a:r>
              <a:rPr lang="tr-TR" dirty="0" smtClean="0"/>
              <a:t>Bölüm II</a:t>
            </a:r>
            <a:endParaRPr lang="tr-TR" dirty="0"/>
          </a:p>
        </p:txBody>
      </p:sp>
      <p:sp>
        <p:nvSpPr>
          <p:cNvPr id="5" name="4 Dikdörtgen"/>
          <p:cNvSpPr/>
          <p:nvPr/>
        </p:nvSpPr>
        <p:spPr>
          <a:xfrm>
            <a:off x="899592" y="1988840"/>
            <a:ext cx="7382022" cy="1754326"/>
          </a:xfrm>
          <a:prstGeom prst="rect">
            <a:avLst/>
          </a:prstGeom>
          <a:noFill/>
        </p:spPr>
        <p:txBody>
          <a:bodyPr wrap="none" lIns="91440" tIns="45720" rIns="91440" bIns="45720">
            <a:spAutoFit/>
          </a:bodyPr>
          <a:lstStyle/>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ÇEVRE SAĞLIĞINI </a:t>
            </a:r>
          </a:p>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ETKİLEYEN FAKTÖRLER</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Çevre Sağlığını Etkileyen Faktörler </a:t>
            </a:r>
            <a:endParaRPr lang="tr-TR" dirty="0"/>
          </a:p>
        </p:txBody>
      </p:sp>
      <p:sp>
        <p:nvSpPr>
          <p:cNvPr id="3" name="2 İçerik Yer Tutucusu"/>
          <p:cNvSpPr>
            <a:spLocks noGrp="1"/>
          </p:cNvSpPr>
          <p:nvPr>
            <p:ph idx="1"/>
          </p:nvPr>
        </p:nvSpPr>
        <p:spPr/>
        <p:txBody>
          <a:bodyPr/>
          <a:lstStyle/>
          <a:p>
            <a:pPr>
              <a:buNone/>
            </a:pPr>
            <a:r>
              <a:rPr lang="tr-TR" dirty="0" smtClean="0"/>
              <a:t>    Çevre; kapsadığı etmenlerin türüne ve niteliklerine göre;</a:t>
            </a:r>
          </a:p>
          <a:p>
            <a:pPr>
              <a:buNone/>
            </a:pPr>
            <a:endParaRPr lang="tr-TR" dirty="0" smtClean="0"/>
          </a:p>
          <a:p>
            <a:pPr>
              <a:buFont typeface="Wingdings" pitchFamily="2" charset="2"/>
              <a:buChar char="Ø"/>
            </a:pPr>
            <a:r>
              <a:rPr lang="tr-TR" dirty="0" smtClean="0"/>
              <a:t>biyolojik, </a:t>
            </a:r>
          </a:p>
          <a:p>
            <a:pPr>
              <a:buFont typeface="Wingdings" pitchFamily="2" charset="2"/>
              <a:buChar char="Ø"/>
            </a:pPr>
            <a:r>
              <a:rPr lang="tr-TR" dirty="0" smtClean="0"/>
              <a:t>fiziki ve </a:t>
            </a:r>
          </a:p>
          <a:p>
            <a:pPr>
              <a:buFont typeface="Wingdings" pitchFamily="2" charset="2"/>
              <a:buChar char="Ø"/>
            </a:pPr>
            <a:r>
              <a:rPr lang="tr-TR" dirty="0" smtClean="0"/>
              <a:t>sosyal çevre olarak incelenebilir.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Çevre Sağlığını Etkileyen </a:t>
            </a:r>
            <a:br>
              <a:rPr lang="tr-TR" dirty="0" smtClean="0"/>
            </a:br>
            <a:r>
              <a:rPr lang="tr-TR" dirty="0" smtClean="0"/>
              <a:t>Biyolojik Çevre Faktörleri</a:t>
            </a:r>
            <a:endParaRPr lang="tr-TR" dirty="0"/>
          </a:p>
        </p:txBody>
      </p:sp>
      <p:sp>
        <p:nvSpPr>
          <p:cNvPr id="3" name="2 İçerik Yer Tutucusu"/>
          <p:cNvSpPr>
            <a:spLocks noGrp="1"/>
          </p:cNvSpPr>
          <p:nvPr>
            <p:ph idx="1"/>
          </p:nvPr>
        </p:nvSpPr>
        <p:spPr/>
        <p:txBody>
          <a:bodyPr/>
          <a:lstStyle/>
          <a:p>
            <a:pPr>
              <a:buNone/>
            </a:pPr>
            <a:r>
              <a:rPr lang="tr-TR" dirty="0" smtClean="0"/>
              <a:t>İnsanın çevresinde bulunan kendisinden başka diğer canlı varlıkların tümünü kapsar. Sağlığı etkileyen biyolojik nitelikteki çevre faktörleri; </a:t>
            </a:r>
          </a:p>
          <a:p>
            <a:pPr>
              <a:buFont typeface="Wingdings" pitchFamily="2" charset="2"/>
              <a:buChar char="Ø"/>
            </a:pPr>
            <a:r>
              <a:rPr lang="tr-TR" dirty="0" smtClean="0"/>
              <a:t>mikroorganizmalar, </a:t>
            </a:r>
          </a:p>
          <a:p>
            <a:pPr>
              <a:buFont typeface="Wingdings" pitchFamily="2" charset="2"/>
              <a:buChar char="Ø"/>
            </a:pPr>
            <a:r>
              <a:rPr lang="tr-TR" dirty="0" smtClean="0"/>
              <a:t>vektörler, </a:t>
            </a:r>
          </a:p>
          <a:p>
            <a:pPr>
              <a:buFont typeface="Wingdings" pitchFamily="2" charset="2"/>
              <a:buChar char="Ø"/>
            </a:pPr>
            <a:r>
              <a:rPr lang="tr-TR" dirty="0" smtClean="0"/>
              <a:t>bitkiler </a:t>
            </a:r>
          </a:p>
          <a:p>
            <a:pPr>
              <a:buFont typeface="Wingdings" pitchFamily="2" charset="2"/>
              <a:buChar char="Ø"/>
            </a:pPr>
            <a:r>
              <a:rPr lang="tr-TR" dirty="0" smtClean="0"/>
              <a:t>hayvanlar, </a:t>
            </a:r>
          </a:p>
          <a:p>
            <a:pPr>
              <a:buFont typeface="Wingdings" pitchFamily="2" charset="2"/>
              <a:buChar char="Ø"/>
            </a:pPr>
            <a:r>
              <a:rPr lang="tr-TR" dirty="0" smtClean="0"/>
              <a:t>bitkisel ve hayvansal besinlerdir.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Mikroorganizmalar </a:t>
            </a:r>
            <a:endParaRPr lang="tr-TR" dirty="0"/>
          </a:p>
        </p:txBody>
      </p:sp>
      <p:sp>
        <p:nvSpPr>
          <p:cNvPr id="3" name="2 İçerik Yer Tutucusu"/>
          <p:cNvSpPr>
            <a:spLocks noGrp="1"/>
          </p:cNvSpPr>
          <p:nvPr>
            <p:ph idx="1"/>
          </p:nvPr>
        </p:nvSpPr>
        <p:spPr/>
        <p:txBody>
          <a:bodyPr/>
          <a:lstStyle/>
          <a:p>
            <a:pPr>
              <a:buNone/>
            </a:pPr>
            <a:r>
              <a:rPr lang="tr-TR" dirty="0" smtClean="0"/>
              <a:t>Binlerce türü olan ve her yerde yaygın olarak bulunan mikroorganizmaların insan sağlığına ciddi zarar veren patojen olanları kolera, tifo, tüberküloz, çocuk felci, kızılcık, AİDS gibi bir çok bulaşıcı hastalığın etkenidir. Bunlar, </a:t>
            </a:r>
            <a:r>
              <a:rPr lang="tr-TR" dirty="0" err="1" smtClean="0"/>
              <a:t>epidemik</a:t>
            </a:r>
            <a:r>
              <a:rPr lang="tr-TR" dirty="0" smtClean="0"/>
              <a:t> (salgın) olarak görüldüğünde toplum sağlığı açısından büyük tehlike oluşturur.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Vektörler </a:t>
            </a:r>
            <a:endParaRPr lang="tr-TR" dirty="0"/>
          </a:p>
        </p:txBody>
      </p:sp>
      <p:sp>
        <p:nvSpPr>
          <p:cNvPr id="3" name="2 İçerik Yer Tutucusu"/>
          <p:cNvSpPr>
            <a:spLocks noGrp="1"/>
          </p:cNvSpPr>
          <p:nvPr>
            <p:ph idx="1"/>
          </p:nvPr>
        </p:nvSpPr>
        <p:spPr/>
        <p:txBody>
          <a:bodyPr>
            <a:normAutofit fontScale="85000" lnSpcReduction="10000"/>
          </a:bodyPr>
          <a:lstStyle/>
          <a:p>
            <a:pPr>
              <a:buNone/>
            </a:pPr>
            <a:r>
              <a:rPr lang="tr-TR" dirty="0" smtClean="0"/>
              <a:t>Hastalık yapan mikroorganizmaları taşıyan ve insanlara bulaştıran sivrisinek, karasinek, tatarcık, tahtakurusu, bit, pire, hamamböceği ve kene gibi canlılara vektör adı verilir.</a:t>
            </a:r>
          </a:p>
          <a:p>
            <a:pPr>
              <a:buNone/>
            </a:pPr>
            <a:endParaRPr lang="tr-TR" dirty="0" smtClean="0"/>
          </a:p>
          <a:p>
            <a:pPr>
              <a:buNone/>
            </a:pPr>
            <a:r>
              <a:rPr lang="tr-TR" dirty="0" smtClean="0"/>
              <a:t>Vektörlerin ve bulaştırdıkları hastalıkların sayısı çok fazladır. Sivrisineklerin neden olduğu sıtma, bitlerin neden olduğu endemik tifüs, tatarcıkların neden olduğu şark çıbanı bunlara örnek gösterilebilir. Bu hastalıkları kontrol etmenin en etkili yöntemi bunları taşıyan vektörleri yok etmektir.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Vektörlerle Mücadele </a:t>
            </a:r>
            <a:endParaRPr lang="tr-TR" dirty="0"/>
          </a:p>
        </p:txBody>
      </p:sp>
      <p:sp>
        <p:nvSpPr>
          <p:cNvPr id="3" name="2 İçerik Yer Tutucusu"/>
          <p:cNvSpPr>
            <a:spLocks noGrp="1"/>
          </p:cNvSpPr>
          <p:nvPr>
            <p:ph idx="1"/>
          </p:nvPr>
        </p:nvSpPr>
        <p:spPr/>
        <p:txBody>
          <a:bodyPr>
            <a:normAutofit fontScale="70000" lnSpcReduction="20000"/>
          </a:bodyPr>
          <a:lstStyle/>
          <a:p>
            <a:pPr>
              <a:buNone/>
            </a:pPr>
            <a:r>
              <a:rPr lang="tr-TR" dirty="0" smtClean="0"/>
              <a:t>Vektörleri yok etme çalışmalarında öncelik, vektörlerin üredikleri yerin yok edilmesidir. Örneğin karasineklerle başarılı savaş bunların yumurtladıkları pislik ve çöpleri ortada bırakmamak ve temizliğe dikkat etmekle mümkündür. </a:t>
            </a:r>
          </a:p>
          <a:p>
            <a:pPr>
              <a:buNone/>
            </a:pPr>
            <a:r>
              <a:rPr lang="tr-TR" dirty="0" smtClean="0"/>
              <a:t>Yetişkin vektör savaşında, biyolojik, mekanik yöntemler ve kimyasal maddeler kullanılır. </a:t>
            </a:r>
          </a:p>
          <a:p>
            <a:pPr>
              <a:buNone/>
            </a:pPr>
            <a:r>
              <a:rPr lang="tr-TR" dirty="0" smtClean="0"/>
              <a:t>Biyolojik çevreyi değiştirmek çok güçtür ancak biyolojik yöntem olarak vektörün doğal düşmanı olan kuş ve hayvan üretmek gibi yöntemler etkili olabilir. </a:t>
            </a:r>
          </a:p>
          <a:p>
            <a:pPr>
              <a:buNone/>
            </a:pPr>
            <a:r>
              <a:rPr lang="tr-TR" dirty="0" smtClean="0"/>
              <a:t>Mekanik yöntemler, vantilatörler, tuzaklar, cibinlik, pencere ve kapı telleri, yapışkan şeritler, ışınlar vektörleri çeken aletler ve kimyasallar aracılığı ile </a:t>
            </a:r>
            <a:r>
              <a:rPr lang="tr-TR" dirty="0" err="1" smtClean="0"/>
              <a:t>insektisitlerle</a:t>
            </a:r>
            <a:r>
              <a:rPr lang="tr-TR" dirty="0" smtClean="0"/>
              <a:t> (böceklerle) mücadele edilir. </a:t>
            </a:r>
          </a:p>
          <a:p>
            <a:pPr>
              <a:buNone/>
            </a:pPr>
            <a:r>
              <a:rPr lang="tr-TR" dirty="0" smtClean="0"/>
              <a:t>Tarımda da ürünü zararlı haşerelerden korumak için kimyasal maddelerden yararlanılır.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Bitkiler ve Hayvanlar </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smtClean="0"/>
              <a:t>Bitkilerin ve hayvanların az da olsa insan sağlığına zararlı olanları vardır (Mantar, delice vb. otlar ile hasta hayvanlar ). </a:t>
            </a:r>
          </a:p>
          <a:p>
            <a:pPr>
              <a:buNone/>
            </a:pPr>
            <a:endParaRPr lang="tr-TR" dirty="0" smtClean="0"/>
          </a:p>
          <a:p>
            <a:pPr>
              <a:buNone/>
            </a:pPr>
            <a:r>
              <a:rPr lang="tr-TR" dirty="0" smtClean="0"/>
              <a:t>Hem hayvanlarda hem de insanda görülen hastalıklara “</a:t>
            </a:r>
            <a:r>
              <a:rPr lang="tr-TR" b="1" dirty="0" err="1" smtClean="0"/>
              <a:t>zoonoz</a:t>
            </a:r>
            <a:r>
              <a:rPr lang="tr-TR" dirty="0" smtClean="0"/>
              <a:t>” denir. Kuduz, veba, sıtma </a:t>
            </a:r>
            <a:r>
              <a:rPr lang="tr-TR" dirty="0" err="1" smtClean="0"/>
              <a:t>brusella</a:t>
            </a:r>
            <a:r>
              <a:rPr lang="tr-TR" dirty="0" smtClean="0"/>
              <a:t>, deli dana, kuş gribi, şap, kırım </a:t>
            </a:r>
            <a:r>
              <a:rPr lang="tr-TR" dirty="0" err="1" smtClean="0"/>
              <a:t>kongo</a:t>
            </a:r>
            <a:r>
              <a:rPr lang="tr-TR" dirty="0" smtClean="0"/>
              <a:t> </a:t>
            </a:r>
            <a:r>
              <a:rPr lang="tr-TR" smtClean="0"/>
              <a:t>kanamalı ateşi </a:t>
            </a:r>
            <a:r>
              <a:rPr lang="tr-TR" dirty="0" smtClean="0"/>
              <a:t>vb. hastalıklar </a:t>
            </a:r>
            <a:r>
              <a:rPr lang="tr-TR" dirty="0" err="1" smtClean="0"/>
              <a:t>zoonoza</a:t>
            </a:r>
            <a:r>
              <a:rPr lang="tr-TR" dirty="0" smtClean="0"/>
              <a:t> örnek verilebilir.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Besinler </a:t>
            </a:r>
            <a:endParaRPr lang="tr-TR" dirty="0"/>
          </a:p>
        </p:txBody>
      </p:sp>
      <p:sp>
        <p:nvSpPr>
          <p:cNvPr id="3" name="2 İçerik Yer Tutucusu"/>
          <p:cNvSpPr>
            <a:spLocks noGrp="1"/>
          </p:cNvSpPr>
          <p:nvPr>
            <p:ph idx="1"/>
          </p:nvPr>
        </p:nvSpPr>
        <p:spPr/>
        <p:txBody>
          <a:bodyPr/>
          <a:lstStyle/>
          <a:p>
            <a:pPr>
              <a:buNone/>
            </a:pPr>
            <a:r>
              <a:rPr lang="tr-TR" dirty="0" smtClean="0"/>
              <a:t>İnsanın temel gereksinimlerinden biri olan besinlere patojen mikroorganizmaların bulaşması ve bu besinlerin yenilmesi; tifo, dizanteri, kolera, bulaşıcı sarılık, çocuk felci gibi hastalıklar ile besin zehirlenmeleri gibi ciddi sağlık sorunlarının oluşmasına neden olur.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Fiziki Çevre Faktörleri </a:t>
            </a:r>
            <a:endParaRPr lang="tr-TR" dirty="0"/>
          </a:p>
        </p:txBody>
      </p:sp>
      <p:sp>
        <p:nvSpPr>
          <p:cNvPr id="3" name="2 İçerik Yer Tutucusu"/>
          <p:cNvSpPr>
            <a:spLocks noGrp="1"/>
          </p:cNvSpPr>
          <p:nvPr>
            <p:ph idx="1"/>
          </p:nvPr>
        </p:nvSpPr>
        <p:spPr/>
        <p:txBody>
          <a:bodyPr>
            <a:normAutofit fontScale="92500" lnSpcReduction="10000"/>
          </a:bodyPr>
          <a:lstStyle/>
          <a:p>
            <a:pPr>
              <a:buNone/>
            </a:pPr>
            <a:r>
              <a:rPr lang="tr-TR" dirty="0" smtClean="0"/>
              <a:t>İnsanın içinde yaşadığı fiziki çevrede sağlığı ile ilgili öğelerin en önemlileri </a:t>
            </a:r>
            <a:r>
              <a:rPr lang="tr-TR" b="1" dirty="0" smtClean="0">
                <a:solidFill>
                  <a:srgbClr val="FF0000"/>
                </a:solidFill>
              </a:rPr>
              <a:t>su, hava, toprak, atıklar, konutlar ve radyasyon</a:t>
            </a:r>
            <a:r>
              <a:rPr lang="tr-TR" dirty="0" smtClean="0"/>
              <a:t>dur. </a:t>
            </a:r>
          </a:p>
          <a:p>
            <a:pPr>
              <a:buNone/>
            </a:pPr>
            <a:r>
              <a:rPr lang="tr-TR" dirty="0" smtClean="0"/>
              <a:t>Ayrıca iklim, gürültü, fabrikalar ve imalathaneler gibi tesisler ile lokanta, otopark, sinema, plajlar gibi genel yerler, mezarlıklar da sağlık için zararlı olabileceklerinden bu tür yerlerin denetlenmesi de çevre sağlığı hizmetleri içine girmektedir. Çevre sağlığı hizmetlerine ileri derslerde yer verilecektir.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Çevre ve Çevre Sağlığı ile İlgili Kavramlar</a:t>
            </a:r>
            <a:endParaRPr lang="tr-TR" dirty="0"/>
          </a:p>
        </p:txBody>
      </p:sp>
      <p:sp>
        <p:nvSpPr>
          <p:cNvPr id="3" name="2 İçerik Yer Tutucusu"/>
          <p:cNvSpPr>
            <a:spLocks noGrp="1"/>
          </p:cNvSpPr>
          <p:nvPr>
            <p:ph idx="1"/>
          </p:nvPr>
        </p:nvSpPr>
        <p:spPr/>
        <p:txBody>
          <a:bodyPr/>
          <a:lstStyle/>
          <a:p>
            <a:r>
              <a:rPr lang="tr-TR" dirty="0" smtClean="0"/>
              <a:t>Çevrenin Tanımı</a:t>
            </a:r>
          </a:p>
          <a:p>
            <a:r>
              <a:rPr lang="tr-TR" dirty="0" smtClean="0"/>
              <a:t>Ekoloji ve Ekosistem</a:t>
            </a:r>
          </a:p>
          <a:p>
            <a:r>
              <a:rPr lang="tr-TR" dirty="0" smtClean="0"/>
              <a:t>Sağlık kavramı</a:t>
            </a:r>
          </a:p>
          <a:p>
            <a:r>
              <a:rPr lang="tr-TR" dirty="0" smtClean="0"/>
              <a:t>Sağlığı Etkileyen Faktörler</a:t>
            </a:r>
          </a:p>
          <a:p>
            <a:r>
              <a:rPr lang="tr-TR" dirty="0" smtClean="0"/>
              <a:t>Çevre Sağlığı</a:t>
            </a:r>
          </a:p>
          <a:p>
            <a:r>
              <a:rPr lang="tr-TR" dirty="0" smtClean="0"/>
              <a:t>Çevre Sağlığının Önemi</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a:buNone/>
            </a:pPr>
            <a:r>
              <a:rPr lang="tr-TR" dirty="0" smtClean="0"/>
              <a:t>Bundan sonraki bölümlerde çevre sağlığı adına önemli olan fiziki çevre faktörleri;</a:t>
            </a:r>
          </a:p>
          <a:p>
            <a:pPr>
              <a:buFont typeface="Wingdings" pitchFamily="2" charset="2"/>
              <a:buChar char="Ø"/>
            </a:pPr>
            <a:r>
              <a:rPr lang="tr-TR" dirty="0" smtClean="0"/>
              <a:t>Su ve Su </a:t>
            </a:r>
            <a:r>
              <a:rPr lang="tr-TR" dirty="0" err="1" smtClean="0"/>
              <a:t>Kirlliği</a:t>
            </a:r>
            <a:endParaRPr lang="tr-TR" dirty="0" smtClean="0"/>
          </a:p>
          <a:p>
            <a:pPr>
              <a:buFont typeface="Wingdings" pitchFamily="2" charset="2"/>
              <a:buChar char="Ø"/>
            </a:pPr>
            <a:r>
              <a:rPr lang="tr-TR" dirty="0" smtClean="0"/>
              <a:t>Hava ve Hava Kirliliği</a:t>
            </a:r>
          </a:p>
          <a:p>
            <a:pPr>
              <a:buFont typeface="Wingdings" pitchFamily="2" charset="2"/>
              <a:buChar char="Ø"/>
            </a:pPr>
            <a:r>
              <a:rPr lang="tr-TR" dirty="0" smtClean="0"/>
              <a:t>Toprak ve Toprak Kirliliği</a:t>
            </a:r>
          </a:p>
          <a:p>
            <a:pPr>
              <a:buFont typeface="Wingdings" pitchFamily="2" charset="2"/>
              <a:buChar char="Ø"/>
            </a:pPr>
            <a:r>
              <a:rPr lang="tr-TR" dirty="0" smtClean="0"/>
              <a:t>Atıklar ve </a:t>
            </a:r>
            <a:r>
              <a:rPr lang="tr-TR" dirty="0" err="1" smtClean="0"/>
              <a:t>Geridönüşüm</a:t>
            </a:r>
            <a:endParaRPr lang="tr-TR" dirty="0" smtClean="0"/>
          </a:p>
          <a:p>
            <a:pPr>
              <a:buFont typeface="Wingdings" pitchFamily="2" charset="2"/>
              <a:buChar char="Ø"/>
            </a:pPr>
            <a:r>
              <a:rPr lang="tr-TR" dirty="0" smtClean="0"/>
              <a:t>Gürültü ve Gürültü kirliliği</a:t>
            </a:r>
          </a:p>
          <a:p>
            <a:pPr>
              <a:buFont typeface="Wingdings" pitchFamily="2" charset="2"/>
              <a:buChar char="Ø"/>
            </a:pPr>
            <a:r>
              <a:rPr lang="tr-TR" dirty="0" smtClean="0"/>
              <a:t> Halk sağlığı açısından diğer fiziki çevre faktörleri (konutlar, radyasyon vb.) ayrıntılı bir şekilde ele alınacaktır.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132856"/>
            <a:ext cx="8229600" cy="1143000"/>
          </a:xfrm>
        </p:spPr>
        <p:txBody>
          <a:bodyPr>
            <a:normAutofit fontScale="90000"/>
          </a:bodyPr>
          <a:lstStyle/>
          <a:p>
            <a:r>
              <a:rPr lang="tr-TR" dirty="0" smtClean="0"/>
              <a:t>Çevre Sağlığını Etkileyen </a:t>
            </a:r>
            <a:br>
              <a:rPr lang="tr-TR" dirty="0" smtClean="0"/>
            </a:br>
            <a:r>
              <a:rPr lang="tr-TR" dirty="0" smtClean="0"/>
              <a:t>Fiziki Çevre Faktörleri</a:t>
            </a:r>
            <a:br>
              <a:rPr lang="tr-TR" dirty="0" smtClean="0"/>
            </a:br>
            <a:r>
              <a:rPr lang="tr-TR" b="1" dirty="0" smtClean="0"/>
              <a:t>SU ve Su Kirliliği</a:t>
            </a:r>
            <a:br>
              <a:rPr lang="tr-TR" b="1" dirty="0" smtClean="0"/>
            </a:br>
            <a:r>
              <a:rPr lang="tr-TR" b="1" dirty="0" smtClean="0"/>
              <a:t/>
            </a:r>
            <a:br>
              <a:rPr lang="tr-TR" b="1" dirty="0" smtClean="0"/>
            </a:br>
            <a:r>
              <a:rPr lang="tr-TR" dirty="0" smtClean="0"/>
              <a:t>Bölüm III</a:t>
            </a:r>
            <a:r>
              <a:rPr lang="tr-TR" b="1" dirty="0" smtClean="0"/>
              <a:t/>
            </a:r>
            <a:br>
              <a:rPr lang="tr-TR" b="1" dirty="0" smtClean="0"/>
            </a:b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Fiziki Çevre Faktörleri</a:t>
            </a:r>
            <a:br>
              <a:rPr lang="tr-TR" dirty="0" smtClean="0"/>
            </a:br>
            <a:r>
              <a:rPr lang="tr-TR" b="1" dirty="0" smtClean="0"/>
              <a:t>SU</a:t>
            </a:r>
            <a:r>
              <a:rPr lang="tr-TR" dirty="0" smtClean="0"/>
              <a:t> </a:t>
            </a:r>
            <a:br>
              <a:rPr lang="tr-TR" dirty="0" smtClean="0"/>
            </a:br>
            <a:endParaRPr lang="tr-TR" dirty="0"/>
          </a:p>
        </p:txBody>
      </p:sp>
      <p:sp>
        <p:nvSpPr>
          <p:cNvPr id="3" name="2 İçerik Yer Tutucusu"/>
          <p:cNvSpPr>
            <a:spLocks noGrp="1"/>
          </p:cNvSpPr>
          <p:nvPr>
            <p:ph idx="1"/>
          </p:nvPr>
        </p:nvSpPr>
        <p:spPr/>
        <p:txBody>
          <a:bodyPr/>
          <a:lstStyle/>
          <a:p>
            <a:pPr>
              <a:buNone/>
            </a:pPr>
            <a:r>
              <a:rPr lang="tr-TR" dirty="0" smtClean="0"/>
              <a:t>İnsanın yaşamını sürdürmesinde başta gelen temel gereksinimidir. Bunun yanında insanların tarım, hayvancılık, endüstri, temizlik, yangın söndürme ve eğlence için suya gereksinimleri vardır. Suyun içilebilmesi ve evde kullanılabilmesi için fiziksel ve kimyasal niteliklere sahip olması gerekir.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4294967295"/>
          </p:nvPr>
        </p:nvSpPr>
        <p:spPr>
          <a:xfrm>
            <a:off x="468313" y="831850"/>
            <a:ext cx="8370887" cy="6026150"/>
          </a:xfrm>
        </p:spPr>
        <p:txBody>
          <a:bodyPr/>
          <a:lstStyle/>
          <a:p>
            <a:pPr marL="0" indent="0" algn="just" eaLnBrk="1" hangingPunct="1">
              <a:lnSpc>
                <a:spcPct val="90000"/>
              </a:lnSpc>
              <a:buFontTx/>
              <a:buNone/>
            </a:pPr>
            <a:r>
              <a:rPr lang="tr-TR" sz="3400" b="1" smtClean="0"/>
              <a:t>Doğal çevrenin önemli bir kısmını oluşturan akarsu, göl, denizler ve içme su kaynaklarının çeşitli etkenlerle bozularak canlı hayatını olumsuz yönde etkilemesi </a:t>
            </a:r>
            <a:r>
              <a:rPr lang="tr-TR" sz="3400" b="1" i="1" smtClean="0">
                <a:solidFill>
                  <a:srgbClr val="CC0000"/>
                </a:solidFill>
              </a:rPr>
              <a:t>su kirliliği</a:t>
            </a:r>
            <a:r>
              <a:rPr lang="tr-TR" sz="3400" b="1" smtClean="0"/>
              <a:t> olarak adlandırılır.</a:t>
            </a:r>
          </a:p>
          <a:p>
            <a:pPr marL="0" indent="0" algn="just" eaLnBrk="1" hangingPunct="1">
              <a:lnSpc>
                <a:spcPct val="90000"/>
              </a:lnSpc>
              <a:buFontTx/>
              <a:buNone/>
            </a:pPr>
            <a:r>
              <a:rPr lang="tr-TR" sz="3400" b="1" smtClean="0"/>
              <a:t>Susuz yaşam mümkün değildir. İnsan gıda almadan haftalarca yaşayabilir, fakat su içmeden ancak birkaç gün yaşamını sürdürebilir. Bu yüzden içme ve kullanma suyu sürekli ve güvenilir bir şekilde temin edilebilmelidir.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p:cNvSpPr>
          <p:nvPr>
            <p:ph type="body" idx="4294967295"/>
          </p:nvPr>
        </p:nvSpPr>
        <p:spPr>
          <a:xfrm>
            <a:off x="0" y="228600"/>
            <a:ext cx="6264275" cy="6121400"/>
          </a:xfrm>
        </p:spPr>
        <p:txBody>
          <a:bodyPr/>
          <a:lstStyle/>
          <a:p>
            <a:pPr eaLnBrk="1" hangingPunct="1">
              <a:buFontTx/>
              <a:buNone/>
            </a:pPr>
            <a:r>
              <a:rPr lang="tr-TR" sz="3300" b="1" smtClean="0"/>
              <a:t>	Yeryüzündeki suların çok büyük bir kısmı birbiriyle bağlantı halinde olduğundan herhangi bir bölgedeki değişim ve birikim başka bölgelerde de etkisini gösterebilir.</a:t>
            </a:r>
          </a:p>
          <a:p>
            <a:pPr eaLnBrk="1" hangingPunct="1">
              <a:buFontTx/>
              <a:buNone/>
            </a:pPr>
            <a:r>
              <a:rPr lang="tr-TR" sz="3300" b="1" smtClean="0"/>
              <a:t>	İnsanların içme, kullanma, endüstri ve tarımsal sulama gibi gereksinmeleri karşıladıktan sonra su nitelik değişimlerine yani kirlenmeye uğramaktadır.</a:t>
            </a:r>
          </a:p>
        </p:txBody>
      </p:sp>
      <p:pic>
        <p:nvPicPr>
          <p:cNvPr id="131075" name="Picture 5" descr="ANd9GcQ67GFEJ2MUmTumvQYM3K-bXHRpRIh_pVuaAMDd9MDicAzfZ7MBeQ"/>
          <p:cNvPicPr>
            <a:picLocks noChangeAspect="1" noChangeArrowheads="1"/>
          </p:cNvPicPr>
          <p:nvPr/>
        </p:nvPicPr>
        <p:blipFill>
          <a:blip r:embed="rId2" cstate="print"/>
          <a:srcRect t="7297" b="4378"/>
          <a:stretch>
            <a:fillRect/>
          </a:stretch>
        </p:blipFill>
        <p:spPr bwMode="auto">
          <a:xfrm>
            <a:off x="6300788" y="115888"/>
            <a:ext cx="2765425" cy="3259137"/>
          </a:xfrm>
          <a:prstGeom prst="rect">
            <a:avLst/>
          </a:prstGeom>
          <a:noFill/>
          <a:ln w="9525">
            <a:noFill/>
            <a:miter lim="800000"/>
            <a:headEnd/>
            <a:tailEnd/>
          </a:ln>
        </p:spPr>
      </p:pic>
      <p:pic>
        <p:nvPicPr>
          <p:cNvPr id="131076" name="Picture 5" descr="ANd9GcSN8XeolnUq712yNb5NTH0aTeLchuEz5P21raMTXUOp2kNv5YnqWQ"/>
          <p:cNvPicPr>
            <a:picLocks noChangeAspect="1" noChangeArrowheads="1"/>
          </p:cNvPicPr>
          <p:nvPr/>
        </p:nvPicPr>
        <p:blipFill>
          <a:blip r:embed="rId3" cstate="print"/>
          <a:srcRect l="4153" t="23196" r="4153" b="2728"/>
          <a:stretch>
            <a:fillRect/>
          </a:stretch>
        </p:blipFill>
        <p:spPr bwMode="auto">
          <a:xfrm>
            <a:off x="6300788" y="3429000"/>
            <a:ext cx="2733675"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323850" y="188913"/>
            <a:ext cx="8640763" cy="5619750"/>
          </a:xfrm>
        </p:spPr>
        <p:txBody>
          <a:bodyPr/>
          <a:lstStyle/>
          <a:p>
            <a:pPr marL="0" indent="0" eaLnBrk="1" hangingPunct="1">
              <a:lnSpc>
                <a:spcPct val="90000"/>
              </a:lnSpc>
              <a:buFontTx/>
              <a:buNone/>
            </a:pPr>
            <a:r>
              <a:rPr lang="tr-TR" sz="4200" b="1" smtClean="0">
                <a:solidFill>
                  <a:srgbClr val="CC0000"/>
                </a:solidFill>
              </a:rPr>
              <a:t>Suyun Fiziksel Özellikleri</a:t>
            </a:r>
          </a:p>
          <a:p>
            <a:pPr marL="0" indent="0" eaLnBrk="1" hangingPunct="1">
              <a:lnSpc>
                <a:spcPct val="90000"/>
              </a:lnSpc>
              <a:buFontTx/>
              <a:buNone/>
            </a:pPr>
            <a:r>
              <a:rPr lang="tr-TR" sz="2800" b="1" i="1" smtClean="0">
                <a:solidFill>
                  <a:schemeClr val="tx2"/>
                </a:solidFill>
              </a:rPr>
              <a:t>Su renksiz ve kokusuzdur</a:t>
            </a:r>
            <a:r>
              <a:rPr lang="tr-TR" sz="2800" b="1" smtClean="0"/>
              <a:t>. Fakat Fe, Mn ve Cr gibi metaller suyun renkli görünmesine neden olur.</a:t>
            </a:r>
          </a:p>
          <a:p>
            <a:pPr marL="0" indent="0" eaLnBrk="1" hangingPunct="1">
              <a:lnSpc>
                <a:spcPct val="90000"/>
              </a:lnSpc>
              <a:buFontTx/>
              <a:buNone/>
            </a:pPr>
            <a:r>
              <a:rPr lang="tr-TR" sz="2800" b="1" smtClean="0"/>
              <a:t>Suyun kokusu ve tadının kaynağı sularda çözünen inorganik ve organik maddeler ile mikroorganizmalardır. İçme sularında koku istenmez. Genellikle amonyak, sülfürler siyanürler, fenoller, serbest klor, petrol atıkları, bitki ve hayvan atıkları suda kokuya neden olur. </a:t>
            </a:r>
          </a:p>
          <a:p>
            <a:pPr marL="0" indent="0" eaLnBrk="1" hangingPunct="1">
              <a:lnSpc>
                <a:spcPct val="90000"/>
              </a:lnSpc>
              <a:buFontTx/>
              <a:buNone/>
            </a:pPr>
            <a:r>
              <a:rPr lang="tr-TR" sz="2800" b="1" i="1" smtClean="0">
                <a:solidFill>
                  <a:schemeClr val="tx2"/>
                </a:solidFill>
              </a:rPr>
              <a:t>İçme sularında bulanıklık istenmez</a:t>
            </a:r>
            <a:r>
              <a:rPr lang="tr-TR" sz="2800" b="1" smtClean="0">
                <a:solidFill>
                  <a:schemeClr val="tx2"/>
                </a:solidFill>
              </a:rPr>
              <a:t>,</a:t>
            </a:r>
          </a:p>
          <a:p>
            <a:pPr marL="0" indent="0" eaLnBrk="1" hangingPunct="1">
              <a:lnSpc>
                <a:spcPct val="90000"/>
              </a:lnSpc>
              <a:buFontTx/>
              <a:buNone/>
            </a:pPr>
            <a:r>
              <a:rPr lang="tr-TR" sz="2800" b="1" smtClean="0">
                <a:solidFill>
                  <a:schemeClr val="tx2"/>
                </a:solidFill>
              </a:rPr>
              <a:t>berrak olması istenir.</a:t>
            </a:r>
            <a:r>
              <a:rPr lang="tr-TR" sz="2800" b="1" smtClean="0"/>
              <a:t> </a:t>
            </a:r>
          </a:p>
          <a:p>
            <a:pPr marL="0" indent="0" eaLnBrk="1" hangingPunct="1">
              <a:lnSpc>
                <a:spcPct val="90000"/>
              </a:lnSpc>
              <a:buFontTx/>
              <a:buNone/>
            </a:pPr>
            <a:r>
              <a:rPr lang="tr-TR" sz="2800" b="1" smtClean="0"/>
              <a:t>Suyun +4°C’de ki yoğunluğu 1 g/mL’dir.</a:t>
            </a:r>
          </a:p>
          <a:p>
            <a:pPr marL="0" indent="0" eaLnBrk="1" hangingPunct="1">
              <a:lnSpc>
                <a:spcPct val="90000"/>
              </a:lnSpc>
              <a:buFontTx/>
              <a:buNone/>
            </a:pPr>
            <a:endParaRPr lang="tr-TR" sz="2800" b="1" smtClean="0"/>
          </a:p>
        </p:txBody>
      </p:sp>
      <p:pic>
        <p:nvPicPr>
          <p:cNvPr id="132099" name="Picture 4" descr="ANd9GcSwRNWFftinZernPaUUkAgest1skECJaxD0NpS5VhhXEOHgqbvqb3A-FgWA"/>
          <p:cNvPicPr>
            <a:picLocks noChangeAspect="1" noChangeArrowheads="1"/>
          </p:cNvPicPr>
          <p:nvPr/>
        </p:nvPicPr>
        <p:blipFill>
          <a:blip r:embed="rId2" cstate="print"/>
          <a:srcRect l="25423"/>
          <a:stretch>
            <a:fillRect/>
          </a:stretch>
        </p:blipFill>
        <p:spPr bwMode="auto">
          <a:xfrm>
            <a:off x="7018338" y="4267200"/>
            <a:ext cx="212566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p:cNvSpPr>
          <p:nvPr>
            <p:ph type="body" idx="4294967295"/>
          </p:nvPr>
        </p:nvSpPr>
        <p:spPr>
          <a:xfrm>
            <a:off x="0" y="188913"/>
            <a:ext cx="8893175" cy="5545137"/>
          </a:xfrm>
        </p:spPr>
        <p:txBody>
          <a:bodyPr>
            <a:normAutofit fontScale="92500"/>
          </a:bodyPr>
          <a:lstStyle/>
          <a:p>
            <a:pPr algn="just" eaLnBrk="1" hangingPunct="1">
              <a:buFontTx/>
              <a:buNone/>
            </a:pPr>
            <a:r>
              <a:rPr lang="tr-TR" sz="3600" b="1" dirty="0" smtClean="0"/>
              <a:t>	</a:t>
            </a:r>
            <a:r>
              <a:rPr lang="tr-TR" sz="3600" b="1" dirty="0" smtClean="0">
                <a:solidFill>
                  <a:srgbClr val="CC0000"/>
                </a:solidFill>
              </a:rPr>
              <a:t>Suyun Kimyasal Özellikleri </a:t>
            </a:r>
          </a:p>
          <a:p>
            <a:pPr algn="just" eaLnBrk="1" hangingPunct="1">
              <a:buFontTx/>
              <a:buNone/>
            </a:pPr>
            <a:r>
              <a:rPr lang="tr-TR" sz="3600" b="1" dirty="0" smtClean="0"/>
              <a:t>	</a:t>
            </a:r>
            <a:r>
              <a:rPr lang="tr-TR" sz="2800" b="1" dirty="0" smtClean="0"/>
              <a:t>Doğal suların </a:t>
            </a:r>
            <a:r>
              <a:rPr lang="tr-TR" sz="2800" b="1" dirty="0" err="1" smtClean="0"/>
              <a:t>pH</a:t>
            </a:r>
            <a:r>
              <a:rPr lang="tr-TR" sz="2800" b="1" dirty="0" smtClean="0"/>
              <a:t> değerleri içerdikleri maddelere göre değişir. Normalde suların </a:t>
            </a:r>
            <a:r>
              <a:rPr lang="tr-TR" sz="2800" b="1" dirty="0" err="1" smtClean="0"/>
              <a:t>pH</a:t>
            </a:r>
            <a:r>
              <a:rPr lang="tr-TR" sz="2800" b="1" dirty="0" smtClean="0"/>
              <a:t> sı genellikle </a:t>
            </a:r>
            <a:r>
              <a:rPr lang="tr-TR" sz="2800" b="1" dirty="0" smtClean="0">
                <a:solidFill>
                  <a:srgbClr val="000099"/>
                </a:solidFill>
              </a:rPr>
              <a:t>6,5 – 7,5</a:t>
            </a:r>
            <a:r>
              <a:rPr lang="tr-TR" sz="2800" b="1" dirty="0" smtClean="0"/>
              <a:t> arasında değişir. İçme sularında suyun </a:t>
            </a:r>
            <a:r>
              <a:rPr lang="tr-TR" sz="2800" b="1" dirty="0" err="1" smtClean="0"/>
              <a:t>pH</a:t>
            </a:r>
            <a:r>
              <a:rPr lang="tr-TR" sz="2800" b="1" dirty="0" smtClean="0"/>
              <a:t> derecesinin 7-8 arasında, genellikle de 8’ yakın olması tercih edilmelidir. Asit yağmurlarında </a:t>
            </a:r>
            <a:r>
              <a:rPr lang="tr-TR" sz="2800" b="1" dirty="0" err="1" smtClean="0"/>
              <a:t>pH’nın</a:t>
            </a:r>
            <a:r>
              <a:rPr lang="tr-TR" sz="2800" b="1" dirty="0" smtClean="0"/>
              <a:t> 2,3 e kadar düştüğü görülmüştür. </a:t>
            </a:r>
          </a:p>
          <a:p>
            <a:pPr algn="just" eaLnBrk="1" hangingPunct="1">
              <a:buFontTx/>
              <a:buNone/>
            </a:pPr>
            <a:endParaRPr lang="tr-TR" sz="2800" b="1" dirty="0" smtClean="0"/>
          </a:p>
          <a:p>
            <a:pPr eaLnBrk="1" hangingPunct="1">
              <a:buFontTx/>
              <a:buNone/>
            </a:pPr>
            <a:r>
              <a:rPr lang="tr-TR" sz="2800" b="1" dirty="0" smtClean="0"/>
              <a:t>	Sularda ana bileşen olarak </a:t>
            </a:r>
            <a:r>
              <a:rPr lang="tr-TR" sz="2800" b="1" dirty="0" err="1" smtClean="0"/>
              <a:t>Ca</a:t>
            </a:r>
            <a:r>
              <a:rPr lang="tr-TR" sz="2800" b="1" baseline="30000" dirty="0" smtClean="0"/>
              <a:t>+2</a:t>
            </a:r>
            <a:r>
              <a:rPr lang="tr-TR" sz="2800" b="1" dirty="0" smtClean="0"/>
              <a:t>, </a:t>
            </a:r>
            <a:r>
              <a:rPr lang="tr-TR" sz="2800" b="1" dirty="0" err="1" smtClean="0"/>
              <a:t>Na</a:t>
            </a:r>
            <a:r>
              <a:rPr lang="tr-TR" sz="2800" b="1" baseline="30000" dirty="0" smtClean="0"/>
              <a:t>+</a:t>
            </a:r>
            <a:r>
              <a:rPr lang="tr-TR" sz="2800" b="1" dirty="0" smtClean="0"/>
              <a:t>; Mg</a:t>
            </a:r>
            <a:r>
              <a:rPr lang="tr-TR" sz="2800" b="1" baseline="30000" dirty="0" smtClean="0"/>
              <a:t>+2</a:t>
            </a:r>
            <a:r>
              <a:rPr lang="tr-TR" sz="2800" b="1" dirty="0" smtClean="0"/>
              <a:t>;  K</a:t>
            </a:r>
            <a:r>
              <a:rPr lang="tr-TR" sz="2800" b="1" baseline="30000" dirty="0" smtClean="0"/>
              <a:t>+</a:t>
            </a:r>
            <a:r>
              <a:rPr lang="tr-TR" sz="2800" b="1" dirty="0" smtClean="0"/>
              <a:t>, </a:t>
            </a:r>
            <a:r>
              <a:rPr lang="tr-TR" sz="2800" b="1" dirty="0" err="1" smtClean="0"/>
              <a:t>Cl</a:t>
            </a:r>
            <a:r>
              <a:rPr lang="tr-TR" sz="2800" b="1" baseline="30000" dirty="0" smtClean="0"/>
              <a:t>-</a:t>
            </a:r>
            <a:r>
              <a:rPr lang="tr-TR" sz="2800" b="1" dirty="0" smtClean="0"/>
              <a:t>, SO</a:t>
            </a:r>
            <a:r>
              <a:rPr lang="tr-TR" sz="2800" b="1" baseline="-25000" dirty="0" smtClean="0"/>
              <a:t>4</a:t>
            </a:r>
            <a:r>
              <a:rPr lang="tr-TR" sz="2800" b="1" baseline="30000" dirty="0" smtClean="0"/>
              <a:t>-2</a:t>
            </a:r>
            <a:r>
              <a:rPr lang="tr-TR" sz="2800" b="1" dirty="0" smtClean="0"/>
              <a:t>, HCO</a:t>
            </a:r>
            <a:r>
              <a:rPr lang="tr-TR" sz="2800" b="1" baseline="-25000" dirty="0" smtClean="0"/>
              <a:t>3</a:t>
            </a:r>
            <a:r>
              <a:rPr lang="tr-TR" sz="2800" b="1" baseline="30000" dirty="0" smtClean="0"/>
              <a:t>-</a:t>
            </a:r>
            <a:r>
              <a:rPr lang="tr-TR" sz="2800" b="1" dirty="0" smtClean="0"/>
              <a:t> iyonları bulunur.</a:t>
            </a:r>
          </a:p>
          <a:p>
            <a:pPr eaLnBrk="1" hangingPunct="1">
              <a:buFontTx/>
              <a:buNone/>
            </a:pPr>
            <a:endParaRPr lang="tr-TR" sz="2800" b="1" dirty="0" smtClean="0"/>
          </a:p>
          <a:p>
            <a:pPr eaLnBrk="1" hangingPunct="1">
              <a:buFontTx/>
              <a:buNone/>
            </a:pPr>
            <a:r>
              <a:rPr lang="tr-TR" sz="2800" b="1" dirty="0" smtClean="0"/>
              <a:t>	Sularda Mg</a:t>
            </a:r>
            <a:r>
              <a:rPr lang="tr-TR" sz="2800" b="1" baseline="30000" dirty="0" smtClean="0"/>
              <a:t>+2</a:t>
            </a:r>
            <a:r>
              <a:rPr lang="tr-TR" sz="2800" b="1" dirty="0" smtClean="0"/>
              <a:t> ve </a:t>
            </a:r>
            <a:r>
              <a:rPr lang="tr-TR" sz="2800" b="1" dirty="0" err="1" smtClean="0"/>
              <a:t>Ca</a:t>
            </a:r>
            <a:r>
              <a:rPr lang="tr-TR" sz="2800" b="1" baseline="30000" dirty="0" smtClean="0"/>
              <a:t>+2</a:t>
            </a:r>
            <a:r>
              <a:rPr lang="tr-TR" sz="2800" b="1" dirty="0" smtClean="0"/>
              <a:t> iyonları sertliğe neden olan iyonlardır.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395288" y="188913"/>
            <a:ext cx="8229600" cy="592137"/>
          </a:xfrm>
        </p:spPr>
        <p:txBody>
          <a:bodyPr>
            <a:normAutofit fontScale="90000"/>
          </a:bodyPr>
          <a:lstStyle/>
          <a:p>
            <a:pPr eaLnBrk="1" hangingPunct="1"/>
            <a:r>
              <a:rPr lang="tr-TR" sz="4000" b="1" smtClean="0">
                <a:solidFill>
                  <a:srgbClr val="CC0000"/>
                </a:solidFill>
              </a:rPr>
              <a:t>Su Kirliliği</a:t>
            </a:r>
          </a:p>
        </p:txBody>
      </p:sp>
      <p:sp>
        <p:nvSpPr>
          <p:cNvPr id="134147" name="Rectangle 3"/>
          <p:cNvSpPr>
            <a:spLocks noGrp="1" noChangeArrowheads="1"/>
          </p:cNvSpPr>
          <p:nvPr>
            <p:ph type="body" sz="half" idx="4294967295"/>
          </p:nvPr>
        </p:nvSpPr>
        <p:spPr>
          <a:xfrm>
            <a:off x="-228600" y="762000"/>
            <a:ext cx="9372600" cy="1143000"/>
          </a:xfrm>
        </p:spPr>
        <p:txBody>
          <a:bodyPr/>
          <a:lstStyle/>
          <a:p>
            <a:pPr algn="just" eaLnBrk="1" hangingPunct="1">
              <a:lnSpc>
                <a:spcPct val="80000"/>
              </a:lnSpc>
              <a:buFontTx/>
              <a:buNone/>
            </a:pPr>
            <a:r>
              <a:rPr lang="tr-TR" sz="2600" b="1" smtClean="0"/>
              <a:t>	Sulara çeşitli kirletici etmenlerin katılmasıyla birlikte doğal olmayan bir şekilde fiziksel, kimyasal ve biyolojik değişiklikler meydana gelmektedir.</a:t>
            </a:r>
          </a:p>
          <a:p>
            <a:pPr algn="just" eaLnBrk="1" hangingPunct="1">
              <a:lnSpc>
                <a:spcPct val="80000"/>
              </a:lnSpc>
              <a:buFontTx/>
              <a:buNone/>
            </a:pPr>
            <a:endParaRPr lang="tr-TR" sz="2600" b="1" smtClean="0"/>
          </a:p>
        </p:txBody>
      </p:sp>
      <p:pic>
        <p:nvPicPr>
          <p:cNvPr id="134148" name="Picture 5" descr="ANd9GcQhJpn5Hmxr_nVfmtLJ5limhs7am4rHAYOCPTwLXlHLRyTXt-VwPQ"/>
          <p:cNvPicPr>
            <a:picLocks noChangeAspect="1" noChangeArrowheads="1"/>
          </p:cNvPicPr>
          <p:nvPr/>
        </p:nvPicPr>
        <p:blipFill>
          <a:blip r:embed="rId2" cstate="print"/>
          <a:srcRect/>
          <a:stretch>
            <a:fillRect/>
          </a:stretch>
        </p:blipFill>
        <p:spPr bwMode="auto">
          <a:xfrm>
            <a:off x="2286000" y="2133600"/>
            <a:ext cx="5616575" cy="451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sz="half" idx="4294967295"/>
          </p:nvPr>
        </p:nvSpPr>
        <p:spPr>
          <a:xfrm>
            <a:off x="-36513" y="260350"/>
            <a:ext cx="9180513" cy="6048375"/>
          </a:xfrm>
        </p:spPr>
        <p:txBody>
          <a:bodyPr/>
          <a:lstStyle/>
          <a:p>
            <a:pPr eaLnBrk="1" hangingPunct="1"/>
            <a:r>
              <a:rPr lang="tr-TR" sz="2800" b="1" smtClean="0">
                <a:solidFill>
                  <a:srgbClr val="CC0000"/>
                </a:solidFill>
              </a:rPr>
              <a:t>Organik kirleticiler:</a:t>
            </a:r>
            <a:r>
              <a:rPr lang="tr-TR" sz="2800" b="1" smtClean="0"/>
              <a:t> Sulardaki çözünmüş oksijeni tüketerek kirlenmeye sebep olan maddelerdir. Bunlar  daha çok ev, hayvan, mezbaha, dericilik, et paketleme atıkları ile gıda ve kağıt fabrikaları atıklarından sulara karışırlar ve durgun suların dibinde toplanırlar. Buna sedimantasyon denir.</a:t>
            </a:r>
          </a:p>
          <a:p>
            <a:pPr eaLnBrk="1" hangingPunct="1"/>
            <a:endParaRPr lang="tr-TR" sz="2800" b="1" smtClean="0"/>
          </a:p>
          <a:p>
            <a:pPr eaLnBrk="1" hangingPunct="1"/>
            <a:r>
              <a:rPr lang="tr-TR" sz="2800" b="1" smtClean="0"/>
              <a:t>Sudaki bitki ve hayvanların yaşayabilmesi için sulardaki oksijen derişiminin belirli bir düzeyde olması gerekir. Oksijen derişimi düşüklüğünden en çok omurgalılar (balıklar), ondan sonra omurgasızlar, en az da bakteriler etkilenir.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468313" y="266700"/>
            <a:ext cx="8229600" cy="354013"/>
          </a:xfrm>
        </p:spPr>
        <p:txBody>
          <a:bodyPr>
            <a:normAutofit fontScale="90000"/>
          </a:bodyPr>
          <a:lstStyle/>
          <a:p>
            <a:pPr eaLnBrk="1" hangingPunct="1"/>
            <a:r>
              <a:rPr lang="tr-TR" sz="3200" b="1" smtClean="0">
                <a:solidFill>
                  <a:srgbClr val="CC0000"/>
                </a:solidFill>
              </a:rPr>
              <a:t>Hastalık Yapıcı Mikroorganizmalar (patojenler): </a:t>
            </a:r>
          </a:p>
        </p:txBody>
      </p:sp>
      <p:sp>
        <p:nvSpPr>
          <p:cNvPr id="136195" name="Rectangle 3"/>
          <p:cNvSpPr>
            <a:spLocks noGrp="1" noChangeArrowheads="1"/>
          </p:cNvSpPr>
          <p:nvPr>
            <p:ph type="body" idx="4294967295"/>
          </p:nvPr>
        </p:nvSpPr>
        <p:spPr>
          <a:xfrm>
            <a:off x="179388" y="836613"/>
            <a:ext cx="8785225" cy="5545137"/>
          </a:xfrm>
        </p:spPr>
        <p:txBody>
          <a:bodyPr/>
          <a:lstStyle/>
          <a:p>
            <a:pPr eaLnBrk="1" hangingPunct="1">
              <a:buFontTx/>
              <a:buNone/>
            </a:pPr>
            <a:r>
              <a:rPr lang="tr-TR" sz="2800" b="1" smtClean="0"/>
              <a:t>Patojenler, içme ve kullanma sularına başlıca kanalizasyon sularının temasıyla karışır. Ayrıca ürünlerin kanalizasyon sularıyla sulanmasıyla da bulaşır. Su patojenik (hastalık yapan) mikroorganizmalar için iyi bir taşıyıcıdır. Tifo, kolera, dizanteri, çocuk felci, sarılık gibi salgın hastalıkların mikropları sularla taşınır ve yayılır. Bu nedenle kullanılan suların kalitesinin bakteriyolojik yönden sık sık kontrol edilmesi gerekir. Herhangi bir yerden şehir suyuna karışan lağım suları kısa zamanda dağılır ve salgın hastalıkların meydana gelmesine sebep olur.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Çevrenin tanımı</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smtClean="0"/>
              <a:t>Canlıları yaşam alanlarında olumlu veya olumsuz etkileyen, karşılıklı etkileşim içinde bulundukları canlı/cansız varlıkların oluşturduğu ekolojik, fiziki, ekonomik, sosyal, ve kültürel ortama verilen genel ada çevre denir. </a:t>
            </a:r>
          </a:p>
          <a:p>
            <a:pPr>
              <a:buNone/>
            </a:pPr>
            <a:endParaRPr lang="tr-TR" dirty="0" smtClean="0"/>
          </a:p>
          <a:p>
            <a:pPr>
              <a:buNone/>
            </a:pPr>
            <a:r>
              <a:rPr lang="tr-TR" dirty="0" smtClean="0"/>
              <a:t>Başka bir ifade ile “çevre, yaşam alanı içinde canlının dışında kalan her şeydir” denebilir.</a:t>
            </a:r>
          </a:p>
          <a:p>
            <a:pPr>
              <a:buNone/>
            </a:pPr>
            <a:endParaRPr lang="tr-TR" dirty="0" smtClean="0"/>
          </a:p>
          <a:p>
            <a:pPr>
              <a:buNone/>
            </a:pPr>
            <a:endParaRPr lang="tr-TR" dirty="0" smtClean="0"/>
          </a:p>
          <a:p>
            <a:pPr>
              <a:buNone/>
            </a:pP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p:cNvSpPr>
          <p:nvPr>
            <p:ph type="body" idx="4294967295"/>
          </p:nvPr>
        </p:nvSpPr>
        <p:spPr>
          <a:xfrm>
            <a:off x="323850" y="476250"/>
            <a:ext cx="8507413" cy="4886325"/>
          </a:xfrm>
        </p:spPr>
        <p:txBody>
          <a:bodyPr/>
          <a:lstStyle/>
          <a:p>
            <a:pPr eaLnBrk="1" hangingPunct="1">
              <a:lnSpc>
                <a:spcPct val="80000"/>
              </a:lnSpc>
            </a:pPr>
            <a:r>
              <a:rPr lang="tr-TR" sz="2800" b="1" smtClean="0"/>
              <a:t>Şehir sularının kontrolü için her patojenin ayrı ayrı aranması yerine, onların varlığını gösteren indikatör bir bakteri olan koli bakterisi (basili) aranır. Koli bakterisinin tespiti oldukça kolay ve kesindir. Öteki bakterilerin aranması asgari 24 saat sürer ve bu süre içinde de bakteriler büyük ölçüde yayılmış olur.</a:t>
            </a:r>
          </a:p>
          <a:p>
            <a:pPr eaLnBrk="1" hangingPunct="1">
              <a:lnSpc>
                <a:spcPct val="80000"/>
              </a:lnSpc>
              <a:buFontTx/>
              <a:buNone/>
            </a:pPr>
            <a:endParaRPr lang="tr-TR" sz="2800" b="1" smtClean="0"/>
          </a:p>
          <a:p>
            <a:pPr eaLnBrk="1" hangingPunct="1">
              <a:lnSpc>
                <a:spcPct val="80000"/>
              </a:lnSpc>
            </a:pPr>
            <a:r>
              <a:rPr lang="tr-TR" sz="2800" b="1" smtClean="0"/>
              <a:t>Koli bakterileri insan sindirim sisteminde yaşar ve çoğalırlar. Bir insandan her gün milyarlarca koli basili lağım sularına karışır. Bir su kaynağında koli basilinin bulunması, o suyun lağım sularıyla kirlendiğini gösterir.</a:t>
            </a:r>
          </a:p>
          <a:p>
            <a:pPr eaLnBrk="1" hangingPunct="1">
              <a:lnSpc>
                <a:spcPct val="80000"/>
              </a:lnSpc>
            </a:pPr>
            <a:endParaRPr lang="tr-TR" sz="2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44463" y="261938"/>
            <a:ext cx="8748712" cy="6119812"/>
          </a:xfrm>
        </p:spPr>
        <p:txBody>
          <a:bodyPr/>
          <a:lstStyle/>
          <a:p>
            <a:pPr eaLnBrk="1" hangingPunct="1">
              <a:lnSpc>
                <a:spcPct val="80000"/>
              </a:lnSpc>
              <a:buFontTx/>
              <a:buNone/>
            </a:pPr>
            <a:r>
              <a:rPr lang="tr-TR" sz="3600" b="1" smtClean="0">
                <a:solidFill>
                  <a:srgbClr val="CC0000"/>
                </a:solidFill>
              </a:rPr>
              <a:t>	</a:t>
            </a:r>
            <a:r>
              <a:rPr lang="tr-TR" sz="2800" b="1" smtClean="0">
                <a:solidFill>
                  <a:srgbClr val="CC0000"/>
                </a:solidFill>
              </a:rPr>
              <a:t>Sentetik Organik Kirleticiler: </a:t>
            </a:r>
          </a:p>
          <a:p>
            <a:pPr eaLnBrk="1" hangingPunct="1">
              <a:lnSpc>
                <a:spcPct val="80000"/>
              </a:lnSpc>
              <a:buFontTx/>
              <a:buNone/>
            </a:pPr>
            <a:r>
              <a:rPr lang="tr-TR" sz="2800" b="1" smtClean="0"/>
              <a:t>	Bunlar da suları büyük ölçüde kirletirler. Üretimleri her yıl biraz daha arttığından ve çevrede kolay parçalanmadıklarından, sadece sularda değil, genel olarak çevrede ciddi birer sorun haline gelmişlerdir. </a:t>
            </a:r>
          </a:p>
          <a:p>
            <a:pPr eaLnBrk="1" hangingPunct="1">
              <a:lnSpc>
                <a:spcPct val="80000"/>
              </a:lnSpc>
              <a:buFontTx/>
              <a:buNone/>
            </a:pPr>
            <a:r>
              <a:rPr lang="tr-TR" sz="2800" b="1" smtClean="0"/>
              <a:t>	</a:t>
            </a:r>
          </a:p>
          <a:p>
            <a:pPr eaLnBrk="1" hangingPunct="1">
              <a:lnSpc>
                <a:spcPct val="80000"/>
              </a:lnSpc>
              <a:buFontTx/>
              <a:buNone/>
            </a:pPr>
            <a:r>
              <a:rPr lang="tr-TR" sz="2800" b="1" smtClean="0"/>
              <a:t>	Bazıları suya kötü renk, koku ve tat verirler. Bu durum o suda yetişen balık türlerini büyük ölçüde ve olumsuz yönde etkiler.</a:t>
            </a:r>
          </a:p>
          <a:p>
            <a:pPr eaLnBrk="1" hangingPunct="1">
              <a:lnSpc>
                <a:spcPct val="80000"/>
              </a:lnSpc>
              <a:buFontTx/>
              <a:buNone/>
            </a:pPr>
            <a:r>
              <a:rPr lang="tr-TR" sz="2800" b="1" smtClean="0"/>
              <a:t>	</a:t>
            </a:r>
          </a:p>
          <a:p>
            <a:pPr eaLnBrk="1" hangingPunct="1">
              <a:lnSpc>
                <a:spcPct val="80000"/>
              </a:lnSpc>
              <a:buFontTx/>
              <a:buNone/>
            </a:pPr>
            <a:r>
              <a:rPr lang="tr-TR" sz="2800" b="1" smtClean="0"/>
              <a:t>	Bazıları (petrol atıkları, pestisitler gibi) çok düşük derişimlerde bile akuatik hayat için son derecede zararlıdır.</a:t>
            </a:r>
          </a:p>
          <a:p>
            <a:pPr eaLnBrk="1" hangingPunct="1">
              <a:lnSpc>
                <a:spcPct val="80000"/>
              </a:lnSpc>
              <a:buFontTx/>
              <a:buNone/>
            </a:pPr>
            <a:r>
              <a:rPr lang="tr-TR" sz="3600" b="1"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144463" y="261938"/>
            <a:ext cx="8748712" cy="6119812"/>
          </a:xfrm>
        </p:spPr>
        <p:txBody>
          <a:bodyPr/>
          <a:lstStyle/>
          <a:p>
            <a:pPr eaLnBrk="1" hangingPunct="1">
              <a:lnSpc>
                <a:spcPct val="80000"/>
              </a:lnSpc>
              <a:buFontTx/>
              <a:buNone/>
            </a:pPr>
            <a:r>
              <a:rPr lang="tr-TR" sz="3600" b="1" smtClean="0">
                <a:solidFill>
                  <a:srgbClr val="CC0000"/>
                </a:solidFill>
              </a:rPr>
              <a:t>	</a:t>
            </a:r>
            <a:r>
              <a:rPr lang="tr-TR" sz="2800" b="1" smtClean="0">
                <a:solidFill>
                  <a:srgbClr val="CC0000"/>
                </a:solidFill>
              </a:rPr>
              <a:t>Sentetik Organik Kirleticiler: </a:t>
            </a:r>
          </a:p>
          <a:p>
            <a:pPr eaLnBrk="1" hangingPunct="1">
              <a:lnSpc>
                <a:spcPct val="80000"/>
              </a:lnSpc>
              <a:buFontTx/>
              <a:buNone/>
            </a:pPr>
            <a:r>
              <a:rPr lang="tr-TR" sz="2800" b="1" smtClean="0"/>
              <a:t>	Bunlar da suları büyük ölçüde kirletirler. Üretimleri her yıl biraz daha arttığından ve çevrede kolay parçalanmadıklarından, sadece sularda değil, genel olarak çevrede ciddi birer sorun haline gelmişlerdir. </a:t>
            </a:r>
          </a:p>
          <a:p>
            <a:pPr eaLnBrk="1" hangingPunct="1">
              <a:lnSpc>
                <a:spcPct val="80000"/>
              </a:lnSpc>
              <a:buFontTx/>
              <a:buNone/>
            </a:pPr>
            <a:r>
              <a:rPr lang="tr-TR" sz="2800" b="1" smtClean="0"/>
              <a:t>	</a:t>
            </a:r>
          </a:p>
          <a:p>
            <a:pPr eaLnBrk="1" hangingPunct="1">
              <a:lnSpc>
                <a:spcPct val="80000"/>
              </a:lnSpc>
              <a:buFontTx/>
              <a:buNone/>
            </a:pPr>
            <a:r>
              <a:rPr lang="tr-TR" sz="2800" b="1" smtClean="0"/>
              <a:t>	Bazıları suya kötü renk, koku ve tat verirler. Bu durum o suda yetişen balık türlerini büyük ölçüde ve olumsuz yönde etkiler.</a:t>
            </a:r>
          </a:p>
          <a:p>
            <a:pPr eaLnBrk="1" hangingPunct="1">
              <a:lnSpc>
                <a:spcPct val="80000"/>
              </a:lnSpc>
              <a:buFontTx/>
              <a:buNone/>
            </a:pPr>
            <a:r>
              <a:rPr lang="tr-TR" sz="2800" b="1" smtClean="0"/>
              <a:t>	</a:t>
            </a:r>
          </a:p>
          <a:p>
            <a:pPr eaLnBrk="1" hangingPunct="1">
              <a:lnSpc>
                <a:spcPct val="80000"/>
              </a:lnSpc>
              <a:buFontTx/>
              <a:buNone/>
            </a:pPr>
            <a:r>
              <a:rPr lang="tr-TR" sz="2800" b="1" smtClean="0"/>
              <a:t>	Bazıları (petrol atıkları, pestisitler gibi) çok düşük derişimlerde bile akuatik hayat için son derecede zararlıdır.</a:t>
            </a:r>
          </a:p>
          <a:p>
            <a:pPr eaLnBrk="1" hangingPunct="1">
              <a:lnSpc>
                <a:spcPct val="80000"/>
              </a:lnSpc>
              <a:buFontTx/>
              <a:buNone/>
            </a:pPr>
            <a:r>
              <a:rPr lang="tr-TR" sz="3600" b="1"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4294967295"/>
          </p:nvPr>
        </p:nvSpPr>
        <p:spPr>
          <a:xfrm>
            <a:off x="179388" y="836613"/>
            <a:ext cx="8713787" cy="5165725"/>
          </a:xfrm>
        </p:spPr>
        <p:txBody>
          <a:bodyPr/>
          <a:lstStyle/>
          <a:p>
            <a:pPr eaLnBrk="1" hangingPunct="1">
              <a:buFontTx/>
              <a:buNone/>
            </a:pPr>
            <a:r>
              <a:rPr lang="tr-TR" sz="3000" b="1" smtClean="0"/>
              <a:t>	</a:t>
            </a:r>
            <a:r>
              <a:rPr lang="tr-TR" sz="2400" b="1" smtClean="0"/>
              <a:t>Su bitkileri de dâhil, bitkilerin gelişmeleri için çeşitli elementlere (15-20 kadar) ihtiyaç vardır. Bunlardan özellikle azot ve fosforca zengin sularda su bitkileri aşırı miktarda çoğalır. Buna ötrofikasyon denir.</a:t>
            </a:r>
          </a:p>
          <a:p>
            <a:pPr eaLnBrk="1" hangingPunct="1">
              <a:buFontTx/>
              <a:buNone/>
            </a:pPr>
            <a:endParaRPr lang="tr-TR" sz="2400" b="1" smtClean="0"/>
          </a:p>
          <a:p>
            <a:pPr eaLnBrk="1" hangingPunct="1">
              <a:buFontTx/>
              <a:buNone/>
            </a:pPr>
            <a:r>
              <a:rPr lang="tr-TR" sz="2400" b="1" smtClean="0"/>
              <a:t>	Ötrofikasyon, kirlenmemiş doğal sularda da görülür. İnsan faaliyetleriyle sulara bol miktarda besin girmesi sonucu bitkiler (akuatik ekosistem) daha iyi gelişir. Ancak bu gelişme bir yerden sonra zararlı olmağa başlar. Çünkü sulardaki çözünmüş oksijen derişimi azalır. Bu da hayvanların ölmelerine sebep olur. Bununla da kalmaz, böyle sulardan etrafa pis kokular yayılır.</a:t>
            </a:r>
          </a:p>
          <a:p>
            <a:pPr eaLnBrk="1" hangingPunct="1">
              <a:buFontTx/>
              <a:buNone/>
            </a:pPr>
            <a:endParaRPr lang="tr-TR" sz="2400" b="1" smtClean="0"/>
          </a:p>
        </p:txBody>
      </p:sp>
      <p:sp>
        <p:nvSpPr>
          <p:cNvPr id="140291" name="Text Box 3"/>
          <p:cNvSpPr txBox="1">
            <a:spLocks noChangeArrowheads="1"/>
          </p:cNvSpPr>
          <p:nvPr/>
        </p:nvSpPr>
        <p:spPr bwMode="auto">
          <a:xfrm>
            <a:off x="0" y="188913"/>
            <a:ext cx="8836025" cy="488950"/>
          </a:xfrm>
          <a:prstGeom prst="rect">
            <a:avLst/>
          </a:prstGeom>
          <a:noFill/>
          <a:ln w="9525">
            <a:noFill/>
            <a:miter lim="800000"/>
            <a:headEnd/>
            <a:tailEnd/>
          </a:ln>
        </p:spPr>
        <p:txBody>
          <a:bodyPr wrap="none">
            <a:spAutoFit/>
          </a:bodyPr>
          <a:lstStyle/>
          <a:p>
            <a:r>
              <a:rPr lang="tr-TR" sz="2600" b="1">
                <a:solidFill>
                  <a:srgbClr val="CC0000"/>
                </a:solidFill>
                <a:cs typeface="Arial" charset="0"/>
              </a:rPr>
              <a:t>Bitkilerin Anormal Büyümesine Neden Olan Kirleticiler: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descr="porsuk_baraji_otrofikasyon"/>
          <p:cNvPicPr>
            <a:picLocks noGrp="1" noChangeAspect="1" noChangeArrowheads="1"/>
          </p:cNvPicPr>
          <p:nvPr>
            <p:ph type="body" idx="4294967295"/>
          </p:nvPr>
        </p:nvPicPr>
        <p:blipFill>
          <a:blip r:embed="rId2" cstate="print"/>
          <a:srcRect/>
          <a:stretch>
            <a:fillRect/>
          </a:stretch>
        </p:blipFill>
        <p:spPr>
          <a:xfrm>
            <a:off x="250825" y="746125"/>
            <a:ext cx="8675688" cy="6008688"/>
          </a:xfrm>
        </p:spPr>
      </p:pic>
      <p:sp>
        <p:nvSpPr>
          <p:cNvPr id="141315" name="Text Box 5"/>
          <p:cNvSpPr txBox="1">
            <a:spLocks noChangeArrowheads="1"/>
          </p:cNvSpPr>
          <p:nvPr/>
        </p:nvSpPr>
        <p:spPr bwMode="auto">
          <a:xfrm>
            <a:off x="611188" y="188913"/>
            <a:ext cx="8056562" cy="457200"/>
          </a:xfrm>
          <a:prstGeom prst="rect">
            <a:avLst/>
          </a:prstGeom>
          <a:noFill/>
          <a:ln w="9525">
            <a:noFill/>
            <a:miter lim="800000"/>
            <a:headEnd/>
            <a:tailEnd/>
          </a:ln>
        </p:spPr>
        <p:txBody>
          <a:bodyPr wrap="none">
            <a:spAutoFit/>
          </a:bodyPr>
          <a:lstStyle/>
          <a:p>
            <a:r>
              <a:rPr lang="tr-TR" sz="2400" b="1">
                <a:cs typeface="Arial" charset="0"/>
              </a:rPr>
              <a:t>Ötrofikasyon neticesi aşırı yosunlaşmış bir su kaynağı</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p:cNvSpPr>
          <p:nvPr>
            <p:ph type="body" idx="4294967295"/>
          </p:nvPr>
        </p:nvSpPr>
        <p:spPr>
          <a:xfrm>
            <a:off x="468313" y="333375"/>
            <a:ext cx="8229600" cy="5761038"/>
          </a:xfrm>
        </p:spPr>
        <p:txBody>
          <a:bodyPr/>
          <a:lstStyle/>
          <a:p>
            <a:pPr algn="just" eaLnBrk="1" hangingPunct="1">
              <a:lnSpc>
                <a:spcPct val="80000"/>
              </a:lnSpc>
              <a:buFontTx/>
              <a:buNone/>
            </a:pPr>
            <a:r>
              <a:rPr lang="tr-TR" sz="3600" b="1" smtClean="0">
                <a:solidFill>
                  <a:srgbClr val="CC0000"/>
                </a:solidFill>
              </a:rPr>
              <a:t>	</a:t>
            </a:r>
            <a:r>
              <a:rPr lang="tr-TR" sz="4000" b="1" smtClean="0">
                <a:solidFill>
                  <a:srgbClr val="CC0000"/>
                </a:solidFill>
              </a:rPr>
              <a:t>İnorganik Kirleticiler:</a:t>
            </a:r>
            <a:r>
              <a:rPr lang="tr-TR" sz="3600" b="1" smtClean="0"/>
              <a:t> </a:t>
            </a:r>
          </a:p>
          <a:p>
            <a:pPr algn="just" eaLnBrk="1" hangingPunct="1">
              <a:lnSpc>
                <a:spcPct val="80000"/>
              </a:lnSpc>
              <a:buFontTx/>
              <a:buNone/>
            </a:pPr>
            <a:r>
              <a:rPr lang="tr-TR" sz="3600" b="1" smtClean="0"/>
              <a:t>	</a:t>
            </a:r>
            <a:r>
              <a:rPr lang="tr-TR" sz="2800" b="1" smtClean="0"/>
              <a:t>İnorganik madde atıkları da sulan önemli ölçüde kirletir. Bunların sudaki etkileri başlıca üç gruba ayrılır:</a:t>
            </a:r>
          </a:p>
          <a:p>
            <a:pPr algn="just" eaLnBrk="1" hangingPunct="1">
              <a:lnSpc>
                <a:spcPct val="80000"/>
              </a:lnSpc>
              <a:buFontTx/>
              <a:buNone/>
            </a:pPr>
            <a:r>
              <a:rPr lang="tr-TR" sz="2800" b="1" smtClean="0"/>
              <a:t>		1) Asitliğin artması </a:t>
            </a:r>
          </a:p>
          <a:p>
            <a:pPr algn="just" eaLnBrk="1" hangingPunct="1">
              <a:lnSpc>
                <a:spcPct val="80000"/>
              </a:lnSpc>
              <a:buFontTx/>
              <a:buNone/>
            </a:pPr>
            <a:r>
              <a:rPr lang="tr-TR" sz="2800" b="1" smtClean="0"/>
              <a:t>		2) Tuzluluğun artması </a:t>
            </a:r>
          </a:p>
          <a:p>
            <a:pPr algn="just" eaLnBrk="1" hangingPunct="1">
              <a:lnSpc>
                <a:spcPct val="80000"/>
              </a:lnSpc>
              <a:buFontTx/>
              <a:buNone/>
            </a:pPr>
            <a:r>
              <a:rPr lang="tr-TR" sz="2800" b="1" smtClean="0"/>
              <a:t>		3) Toksikliğin (zehirliliğin) artması</a:t>
            </a:r>
          </a:p>
          <a:p>
            <a:pPr algn="just" eaLnBrk="1" hangingPunct="1">
              <a:lnSpc>
                <a:spcPct val="80000"/>
              </a:lnSpc>
              <a:buFontTx/>
              <a:buNone/>
            </a:pPr>
            <a:endParaRPr lang="tr-TR" sz="2800" b="1" smtClean="0"/>
          </a:p>
          <a:p>
            <a:pPr algn="just" eaLnBrk="1" hangingPunct="1">
              <a:lnSpc>
                <a:spcPct val="80000"/>
              </a:lnSpc>
              <a:buFontTx/>
              <a:buNone/>
            </a:pPr>
            <a:r>
              <a:rPr lang="tr-TR" sz="2800" b="1" smtClean="0"/>
              <a:t>	Bu atıklar başlıca:</a:t>
            </a:r>
          </a:p>
          <a:p>
            <a:pPr algn="just" eaLnBrk="1" hangingPunct="1">
              <a:lnSpc>
                <a:spcPct val="80000"/>
              </a:lnSpc>
              <a:buFontTx/>
              <a:buNone/>
            </a:pPr>
            <a:r>
              <a:rPr lang="tr-TR" sz="2800" b="1" smtClean="0"/>
              <a:t>	a) Tuzlar			 b) Metaller</a:t>
            </a:r>
          </a:p>
          <a:p>
            <a:pPr algn="just" eaLnBrk="1" hangingPunct="1">
              <a:lnSpc>
                <a:spcPct val="80000"/>
              </a:lnSpc>
              <a:buFontTx/>
              <a:buNone/>
            </a:pPr>
            <a:r>
              <a:rPr lang="tr-TR" sz="2800" b="1" smtClean="0"/>
              <a:t>	c) Mineral asitler	 	d) Mineraller’dir.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p:cNvSpPr>
          <p:nvPr>
            <p:ph type="body" idx="4294967295"/>
          </p:nvPr>
        </p:nvSpPr>
        <p:spPr>
          <a:xfrm>
            <a:off x="457200" y="333375"/>
            <a:ext cx="8435975" cy="820738"/>
          </a:xfrm>
        </p:spPr>
        <p:txBody>
          <a:bodyPr/>
          <a:lstStyle/>
          <a:p>
            <a:pPr eaLnBrk="1" hangingPunct="1">
              <a:buFontTx/>
              <a:buNone/>
            </a:pPr>
            <a:r>
              <a:rPr lang="tr-TR" sz="2800" b="1" smtClean="0"/>
              <a:t>Önemli inorganik kirleticilerden biri arsenik (As).tir</a:t>
            </a:r>
          </a:p>
        </p:txBody>
      </p:sp>
      <p:pic>
        <p:nvPicPr>
          <p:cNvPr id="143363" name="Picture 5" descr="ANd9GcSS7KRFASnjFFQYHs3FE8zlxSK__QM1NDS_F1_dLknhCgzrmT2o"/>
          <p:cNvPicPr>
            <a:picLocks noChangeAspect="1" noChangeArrowheads="1"/>
          </p:cNvPicPr>
          <p:nvPr/>
        </p:nvPicPr>
        <p:blipFill>
          <a:blip r:embed="rId2" cstate="print"/>
          <a:srcRect/>
          <a:stretch>
            <a:fillRect/>
          </a:stretch>
        </p:blipFill>
        <p:spPr bwMode="auto">
          <a:xfrm>
            <a:off x="3205163" y="1862138"/>
            <a:ext cx="5759450" cy="4591050"/>
          </a:xfrm>
          <a:prstGeom prst="rect">
            <a:avLst/>
          </a:prstGeom>
          <a:noFill/>
          <a:ln w="9525">
            <a:noFill/>
            <a:miter lim="800000"/>
            <a:headEnd/>
            <a:tailEnd/>
          </a:ln>
        </p:spPr>
      </p:pic>
      <p:pic>
        <p:nvPicPr>
          <p:cNvPr id="143364" name="Picture 7" descr="ANd9GcSQiPEoVSy2Xm5W-9UTeszPBORI7kxSwe_JNA_0oQsC1vg6JR1o4nf68Xujsw"/>
          <p:cNvPicPr>
            <a:picLocks noChangeAspect="1" noChangeArrowheads="1"/>
          </p:cNvPicPr>
          <p:nvPr/>
        </p:nvPicPr>
        <p:blipFill>
          <a:blip r:embed="rId3" cstate="print"/>
          <a:srcRect/>
          <a:stretch>
            <a:fillRect/>
          </a:stretch>
        </p:blipFill>
        <p:spPr bwMode="auto">
          <a:xfrm>
            <a:off x="228600" y="1295400"/>
            <a:ext cx="4105275"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title" idx="4294967295"/>
          </p:nvPr>
        </p:nvSpPr>
        <p:spPr>
          <a:xfrm>
            <a:off x="457200" y="279400"/>
            <a:ext cx="8229600" cy="1143000"/>
          </a:xfrm>
        </p:spPr>
        <p:txBody>
          <a:bodyPr/>
          <a:lstStyle/>
          <a:p>
            <a:pPr eaLnBrk="1" hangingPunct="1"/>
            <a:r>
              <a:rPr lang="tr-TR" sz="4000" smtClean="0"/>
              <a:t>Suların Arıtılması</a:t>
            </a:r>
          </a:p>
        </p:txBody>
      </p:sp>
      <p:sp>
        <p:nvSpPr>
          <p:cNvPr id="144387" name="Rectangle 3"/>
          <p:cNvSpPr>
            <a:spLocks noGrp="1" noChangeArrowheads="1"/>
          </p:cNvSpPr>
          <p:nvPr>
            <p:ph type="body" sz="half" idx="4294967295"/>
          </p:nvPr>
        </p:nvSpPr>
        <p:spPr>
          <a:xfrm>
            <a:off x="395536" y="1772816"/>
            <a:ext cx="3816424" cy="4529138"/>
          </a:xfrm>
        </p:spPr>
        <p:txBody>
          <a:bodyPr>
            <a:normAutofit fontScale="92500" lnSpcReduction="20000"/>
          </a:bodyPr>
          <a:lstStyle/>
          <a:p>
            <a:pPr algn="just" eaLnBrk="1" hangingPunct="1">
              <a:lnSpc>
                <a:spcPct val="80000"/>
              </a:lnSpc>
              <a:buNone/>
            </a:pPr>
            <a:endParaRPr lang="tr-TR" sz="2000" dirty="0" smtClean="0"/>
          </a:p>
          <a:p>
            <a:pPr algn="just" eaLnBrk="1" hangingPunct="1">
              <a:lnSpc>
                <a:spcPct val="80000"/>
              </a:lnSpc>
              <a:buNone/>
            </a:pPr>
            <a:r>
              <a:rPr lang="tr-TR" sz="2000" dirty="0" smtClean="0"/>
              <a:t>Arıtma işlemi 3 aşamada yapılır, Bunlar; fiziksel arıtma, kimyasal arıtma ve dezenfeksiyon (biyolojik arıtma) olarak sıralanabilir.</a:t>
            </a:r>
          </a:p>
          <a:p>
            <a:pPr algn="just" eaLnBrk="1" hangingPunct="1">
              <a:lnSpc>
                <a:spcPct val="80000"/>
              </a:lnSpc>
              <a:buNone/>
            </a:pPr>
            <a:endParaRPr lang="tr-TR" sz="2000" dirty="0" smtClean="0"/>
          </a:p>
          <a:p>
            <a:pPr algn="just" eaLnBrk="1" hangingPunct="1">
              <a:lnSpc>
                <a:spcPct val="80000"/>
              </a:lnSpc>
              <a:buNone/>
            </a:pPr>
            <a:r>
              <a:rPr lang="tr-TR" sz="2000" dirty="0" smtClean="0"/>
              <a:t>Fiziksel arıtma, Arıtma işleminde öncelikle atık suların ızgaralardan geçirilerek iri tanecikler tutulur. Kirliliğin % 50 sine yakın kısmı ve BOİ değerinin % 25 </a:t>
            </a:r>
            <a:r>
              <a:rPr lang="tr-TR" sz="2000" dirty="0" err="1" smtClean="0"/>
              <a:t>lik</a:t>
            </a:r>
            <a:r>
              <a:rPr lang="tr-TR" sz="2000" dirty="0" smtClean="0"/>
              <a:t> kısmı bu safhada temizlenir. Geçirilen suda asılı partiküller de bulunur. Bunlar durulma havuzlarında bekletilerek  kendiliğinden çökmesi beklenir. Su kum filtreden geçirilerek asılı maddelerin tutulması sağlanır.</a:t>
            </a:r>
          </a:p>
          <a:p>
            <a:pPr algn="just" eaLnBrk="1" hangingPunct="1">
              <a:lnSpc>
                <a:spcPct val="80000"/>
              </a:lnSpc>
              <a:buNone/>
            </a:pPr>
            <a:endParaRPr lang="tr-TR" sz="2000" dirty="0" smtClean="0"/>
          </a:p>
          <a:p>
            <a:pPr algn="just" eaLnBrk="1" hangingPunct="1">
              <a:lnSpc>
                <a:spcPct val="80000"/>
              </a:lnSpc>
              <a:buNone/>
            </a:pPr>
            <a:r>
              <a:rPr lang="tr-TR" sz="2000" dirty="0" smtClean="0"/>
              <a:t>Suyun içinde kalan organik maddeler kimyasal veya biyolojik olarak yükseltgenir.</a:t>
            </a:r>
            <a:r>
              <a:rPr lang="tr-TR" sz="1400" dirty="0" smtClean="0"/>
              <a:t> </a:t>
            </a:r>
          </a:p>
          <a:p>
            <a:pPr algn="just" eaLnBrk="1" hangingPunct="1">
              <a:lnSpc>
                <a:spcPct val="80000"/>
              </a:lnSpc>
            </a:pPr>
            <a:endParaRPr lang="tr-TR" sz="1400" dirty="0" smtClean="0"/>
          </a:p>
        </p:txBody>
      </p:sp>
      <p:pic>
        <p:nvPicPr>
          <p:cNvPr id="144388" name="Picture 8" descr="Resim34"/>
          <p:cNvPicPr>
            <a:picLocks noChangeAspect="1" noChangeArrowheads="1"/>
          </p:cNvPicPr>
          <p:nvPr/>
        </p:nvPicPr>
        <p:blipFill>
          <a:blip r:embed="rId2" cstate="print"/>
          <a:srcRect/>
          <a:stretch>
            <a:fillRect/>
          </a:stretch>
        </p:blipFill>
        <p:spPr bwMode="auto">
          <a:xfrm>
            <a:off x="4283968" y="1879600"/>
            <a:ext cx="4495800" cy="4978400"/>
          </a:xfrm>
          <a:prstGeom prst="rect">
            <a:avLst/>
          </a:prstGeom>
          <a:noFill/>
          <a:ln w="9525">
            <a:noFill/>
            <a:miter lim="800000"/>
            <a:headEnd/>
            <a:tailEnd/>
          </a:ln>
        </p:spPr>
      </p:pic>
      <p:sp>
        <p:nvSpPr>
          <p:cNvPr id="5" name="4 Metin kutusu"/>
          <p:cNvSpPr txBox="1"/>
          <p:nvPr/>
        </p:nvSpPr>
        <p:spPr>
          <a:xfrm>
            <a:off x="395536" y="1124744"/>
            <a:ext cx="8496944" cy="707886"/>
          </a:xfrm>
          <a:prstGeom prst="rect">
            <a:avLst/>
          </a:prstGeom>
          <a:noFill/>
        </p:spPr>
        <p:txBody>
          <a:bodyPr wrap="square" rtlCol="0">
            <a:spAutoFit/>
          </a:bodyPr>
          <a:lstStyle/>
          <a:p>
            <a:r>
              <a:rPr lang="tr-TR" sz="2000" b="1" dirty="0" smtClean="0"/>
              <a:t>Yerleşim merkezlerinde insanların kullanacağı suların arıtılması ve düzenli olarak kontrolü topluma sunulan temel çevre </a:t>
            </a:r>
            <a:r>
              <a:rPr lang="tr-TR" sz="2000" b="1" dirty="0" err="1" smtClean="0"/>
              <a:t>saüşlığı</a:t>
            </a:r>
            <a:r>
              <a:rPr lang="tr-TR" sz="2000" b="1" dirty="0" smtClean="0"/>
              <a:t> hizmetleri arasındadır</a:t>
            </a:r>
            <a:endParaRPr lang="tr-TR" sz="20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457200" y="304800"/>
            <a:ext cx="8229600" cy="627063"/>
          </a:xfrm>
        </p:spPr>
        <p:txBody>
          <a:bodyPr/>
          <a:lstStyle/>
          <a:p>
            <a:pPr eaLnBrk="1" hangingPunct="1"/>
            <a:r>
              <a:rPr lang="tr-TR" sz="2400" b="1" smtClean="0"/>
              <a:t>İçme ve kullanma sularının dezenfeksiyonu</a:t>
            </a:r>
          </a:p>
        </p:txBody>
      </p:sp>
      <p:sp>
        <p:nvSpPr>
          <p:cNvPr id="145411" name="Rectangle 3"/>
          <p:cNvSpPr>
            <a:spLocks noGrp="1" noChangeArrowheads="1"/>
          </p:cNvSpPr>
          <p:nvPr>
            <p:ph type="body" idx="4294967295"/>
          </p:nvPr>
        </p:nvSpPr>
        <p:spPr>
          <a:xfrm>
            <a:off x="304800" y="1066800"/>
            <a:ext cx="8686800" cy="5534025"/>
          </a:xfrm>
        </p:spPr>
        <p:txBody>
          <a:bodyPr/>
          <a:lstStyle/>
          <a:p>
            <a:pPr marL="0" indent="0" algn="just" eaLnBrk="1" hangingPunct="1">
              <a:lnSpc>
                <a:spcPct val="95000"/>
              </a:lnSpc>
              <a:buFontTx/>
              <a:buNone/>
            </a:pPr>
            <a:r>
              <a:rPr lang="tr-TR" sz="2000" dirty="0" smtClean="0"/>
              <a:t>Fiziksel ve kimyasal yöntemlerle hastalık yapıcı bakterilerden  arındırma işlemlerine dezenfeksiyon denilmektedir. </a:t>
            </a:r>
            <a:r>
              <a:rPr lang="tr-TR" sz="2000" dirty="0" err="1" smtClean="0"/>
              <a:t>Filtrasyon</a:t>
            </a:r>
            <a:r>
              <a:rPr lang="tr-TR" sz="2000" dirty="0" smtClean="0"/>
              <a:t> ve diğer fiziksel arıtım işlemleri suyu ancak %95-99.5 oranında temizleyebilmektedir. Bu nedenle sular etkin bir dezenfektan ile dezenfeksiyona tabi tutulmalıdır. Bu yöntemle, suda bulunan ve hastalık yapan (patojen) tüm organizmalar ile parazitler ortadan kaldırılır. Dezenfektanlar suda bulunan patojen mikroorganizmalar üzerinde bakteri öldürücü , bakterilerin hareketini engelleyici bir etki gösterirler. </a:t>
            </a:r>
            <a:r>
              <a:rPr lang="tr-TR" sz="2000" b="1" dirty="0" smtClean="0"/>
              <a:t>Suyun dezenfeksiyonunda klor, kireç kaymağı, </a:t>
            </a:r>
            <a:r>
              <a:rPr lang="tr-TR" sz="2000" b="1" dirty="0" err="1" smtClean="0"/>
              <a:t>kloraminler</a:t>
            </a:r>
            <a:r>
              <a:rPr lang="tr-TR" sz="2000" b="1" dirty="0" smtClean="0"/>
              <a:t>, </a:t>
            </a:r>
            <a:r>
              <a:rPr lang="tr-TR" sz="2000" b="1" dirty="0" err="1" smtClean="0"/>
              <a:t>klordioksit</a:t>
            </a:r>
            <a:r>
              <a:rPr lang="tr-TR" sz="2000" b="1" dirty="0" smtClean="0"/>
              <a:t>, çamaşır suyu, iyot, potasyum permanganat, ozon ve ultraviyole ışınlar kullanılır.</a:t>
            </a:r>
          </a:p>
          <a:p>
            <a:pPr marL="0" indent="0" algn="just" eaLnBrk="1" hangingPunct="1">
              <a:lnSpc>
                <a:spcPct val="95000"/>
              </a:lnSpc>
              <a:buFontTx/>
              <a:buNone/>
            </a:pPr>
            <a:endParaRPr lang="tr-TR" sz="2000" b="1" dirty="0" smtClean="0"/>
          </a:p>
          <a:p>
            <a:pPr marL="0" indent="0" algn="just" eaLnBrk="1" hangingPunct="1">
              <a:lnSpc>
                <a:spcPct val="95000"/>
              </a:lnSpc>
              <a:buFontTx/>
              <a:buNone/>
            </a:pPr>
            <a:r>
              <a:rPr lang="tr-TR" sz="2000" b="1" dirty="0" smtClean="0"/>
              <a:t>1-Klor</a:t>
            </a:r>
            <a:r>
              <a:rPr lang="tr-TR" sz="2000" dirty="0" smtClean="0"/>
              <a:t>: Dezenfektan maddeler arasında, özellikle ucuzluğu ve uygulama kolaylığı ile sonuçlarının denetlenmesi yönünden en uygun olan bir dezenfektandır. Klor, gaz halinde doğrudan doğruya yada klor tableti şeklinde kullanılır. Klor gazı bir litre suda yaklaşık 1 mg bulunacak şekilde hesaplanmalıdır. Eğer su fazla kirli değilse, bu taktirde suyun litresinde 0,2 mg serbest klor kalır ki bu seviye de dezenfeksiyon için yeterlidir. Klorun, dezenfektan etki gösterebilmesi için su ile en az 30 dakika temas etmesi gerekir. </a:t>
            </a:r>
          </a:p>
          <a:p>
            <a:pPr marL="0" indent="0" algn="just" eaLnBrk="1" hangingPunct="1">
              <a:lnSpc>
                <a:spcPct val="95000"/>
              </a:lnSpc>
              <a:buFontTx/>
              <a:buNone/>
            </a:pPr>
            <a:endParaRPr lang="tr-TR"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4294967295"/>
          </p:nvPr>
        </p:nvSpPr>
        <p:spPr>
          <a:xfrm>
            <a:off x="457200" y="1371600"/>
            <a:ext cx="8308975" cy="6138863"/>
          </a:xfrm>
        </p:spPr>
        <p:txBody>
          <a:bodyPr/>
          <a:lstStyle/>
          <a:p>
            <a:pPr marL="0" indent="0" algn="just" eaLnBrk="1" hangingPunct="1">
              <a:lnSpc>
                <a:spcPct val="90000"/>
              </a:lnSpc>
              <a:buFontTx/>
              <a:buNone/>
            </a:pPr>
            <a:r>
              <a:rPr lang="tr-TR" sz="2000" b="1" smtClean="0"/>
              <a:t>2- Kireç kaymağı</a:t>
            </a:r>
            <a:r>
              <a:rPr lang="tr-TR" sz="2000" smtClean="0"/>
              <a:t>: Klor gazı kadar etkindir. Ayrıca, toz halinde olması nedeni ile kolayca depo edilebilir gibi bir üstünlüğü söz konusudur. Kireç kaymağında %25 oranında aktif klor bulunacağı kabul edilerek 40 gram kireç kaymağı (yani 10 gram aktif klor) bir litre suyla karıştırılır ve artık maddelerin çökelmesi için 20 dakika beklenir. Çökeltinin üst kısmındaki sıvı ayrı bir kaba alınır. Hazırlanan bu sıvıdan (%1 lik ana solüsyon) bir litre suya üç damla damlatılır ve 30 dakika beklenirse, su dezenfekte edilmiş olarak içmeye ve kullanmaya hazır hale gelir. </a:t>
            </a:r>
          </a:p>
          <a:p>
            <a:pPr marL="0" indent="0" algn="just" eaLnBrk="1" hangingPunct="1">
              <a:lnSpc>
                <a:spcPct val="90000"/>
              </a:lnSpc>
              <a:buFontTx/>
              <a:buNone/>
            </a:pPr>
            <a:endParaRPr lang="tr-TR" sz="2000" b="1" smtClean="0"/>
          </a:p>
          <a:p>
            <a:pPr marL="0" indent="0" algn="just" eaLnBrk="1" hangingPunct="1">
              <a:lnSpc>
                <a:spcPct val="90000"/>
              </a:lnSpc>
              <a:buFontTx/>
              <a:buNone/>
            </a:pPr>
            <a:r>
              <a:rPr lang="tr-TR" sz="2000" b="1" smtClean="0"/>
              <a:t>3-Kloraminler</a:t>
            </a:r>
            <a:r>
              <a:rPr lang="tr-TR" sz="2000" smtClean="0"/>
              <a:t>: Klora göre daha yavaş etki gösteren ama suda daha uzun süre kalabilen bu bileşikler, günümüzde özel örneğin, sıcak iklim bölgelerinde yada suyun uzak yerlerden getirilmesi durumlarında kullanılmaktadır. </a:t>
            </a:r>
          </a:p>
          <a:p>
            <a:pPr marL="0" indent="0" algn="just" eaLnBrk="1" hangingPunct="1">
              <a:lnSpc>
                <a:spcPct val="90000"/>
              </a:lnSpc>
              <a:buFontTx/>
              <a:buNone/>
            </a:pPr>
            <a:endParaRPr lang="tr-TR" sz="20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Ekoloji ve Ekosistem Nedir?</a:t>
            </a:r>
            <a:endParaRPr lang="tr-TR" dirty="0"/>
          </a:p>
        </p:txBody>
      </p:sp>
      <p:sp>
        <p:nvSpPr>
          <p:cNvPr id="3" name="2 İçerik Yer Tutucusu"/>
          <p:cNvSpPr>
            <a:spLocks noGrp="1"/>
          </p:cNvSpPr>
          <p:nvPr>
            <p:ph idx="1"/>
          </p:nvPr>
        </p:nvSpPr>
        <p:spPr/>
        <p:txBody>
          <a:bodyPr>
            <a:normAutofit fontScale="92500"/>
          </a:bodyPr>
          <a:lstStyle/>
          <a:p>
            <a:pPr>
              <a:buNone/>
            </a:pPr>
            <a:r>
              <a:rPr lang="tr-TR" dirty="0" smtClean="0"/>
              <a:t>Ekoloji, organizma ile çevresi arasındaki ilişkiyi inceleyen bilim dalına ekoloji denir. Çevre bilimi olarak da tanımlanır.</a:t>
            </a:r>
          </a:p>
          <a:p>
            <a:pPr>
              <a:buNone/>
            </a:pPr>
            <a:r>
              <a:rPr lang="tr-TR" dirty="0" smtClean="0"/>
              <a:t>Dünyada mevcut tüm canlı topluluklarına ve bunların içinde yaşadıkları fizikokimyasal ortamı kapsayan bütüne ise ekosistem denir.</a:t>
            </a:r>
          </a:p>
          <a:p>
            <a:pPr>
              <a:buNone/>
            </a:pPr>
            <a:r>
              <a:rPr lang="tr-TR" dirty="0" smtClean="0"/>
              <a:t>Çevre canlıların yaşadığı alanı kapsarken ekosistem tüm dünyada bulunan farklı çevrelerin birleşmesi ile oluşan bütün olarak ele alınabilir.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457200" y="914400"/>
            <a:ext cx="8229600" cy="4525963"/>
          </a:xfrm>
        </p:spPr>
        <p:txBody>
          <a:bodyPr>
            <a:normAutofit lnSpcReduction="10000"/>
          </a:bodyPr>
          <a:lstStyle/>
          <a:p>
            <a:pPr algn="just" eaLnBrk="1" hangingPunct="1">
              <a:lnSpc>
                <a:spcPct val="80000"/>
              </a:lnSpc>
              <a:buFontTx/>
              <a:buNone/>
            </a:pPr>
            <a:r>
              <a:rPr lang="tr-TR" sz="2000" b="1" smtClean="0"/>
              <a:t>4-Klor dioksit</a:t>
            </a:r>
            <a:r>
              <a:rPr lang="tr-TR" sz="2000" smtClean="0"/>
              <a:t> (ClO</a:t>
            </a:r>
            <a:r>
              <a:rPr lang="tr-TR" sz="2000" baseline="-25000" smtClean="0"/>
              <a:t>2</a:t>
            </a:r>
            <a:r>
              <a:rPr lang="tr-TR" sz="2000" smtClean="0"/>
              <a:t>): Son yıllarda gelişmiş ülkelerde suyun dezenfeksiyonu amacıyla kullanımı giderek artan bu madde güçlü bir oksitleyicidir ve koku giderici etkisi fazladır. Dezenfeksiyonun yapılacağı yere konulan bir jeneratör aracılığıyla, sıvı sodyum klorür ve hidroklorük asidin birleştirilmesiyle açığa çıkan bu madde sadece sıvı halde kullanılır. Suyun pH’sı ne kadar yüksek olursa olsun, sudaki alglerin ve kirlenmenin giderilmesinde çok etkilidir. Klor’dan farklı olarak suda ne trihalometan bileşiklerinin oluşmasına ne de amonyak türevleriyle reaksiyona girmediğinden kloraminlerin oluşmasına yol açmaz. Üstelik klor gazıyla birlikte kullanılırsa trihalometan bileşikleri daha düşük oranda oluşur. Bakterisit ve virüsit etkisi klor gazından fazladır. Suyun hoş olmayan rengini ve tadını giderdiği gibi, sudaki toprak, balık yada küf kokusunu da giderir. Suda çözünmüş halde bulunabilen mangan ve demirin çökelmesini sağlar. </a:t>
            </a:r>
          </a:p>
          <a:p>
            <a:pPr eaLnBrk="1" hangingPunct="1">
              <a:lnSpc>
                <a:spcPct val="80000"/>
              </a:lnSpc>
              <a:buFontTx/>
              <a:buNone/>
            </a:pPr>
            <a:endParaRPr lang="tr-TR" sz="2000" smtClean="0"/>
          </a:p>
          <a:p>
            <a:pPr algn="just" eaLnBrk="1" hangingPunct="1">
              <a:lnSpc>
                <a:spcPct val="80000"/>
              </a:lnSpc>
              <a:buFontTx/>
              <a:buNone/>
            </a:pPr>
            <a:r>
              <a:rPr lang="tr-TR" sz="2000" b="1" smtClean="0"/>
              <a:t>5-Hipoklorit</a:t>
            </a:r>
            <a:r>
              <a:rPr lang="tr-TR" sz="2000" smtClean="0"/>
              <a:t>: Diğer dezenfektanların bulunmadığı özel durumlarda seyrek olarak kullanılır. Dezenfeksiyon amacı ile kullanılırken çok fazla miktarına ihtiyaç duyulacağından depolanması oldukça zordur. Üstelik zamanla aktif klor yoğunluğu azalır. Tek üstünlüğü, toksik gazların sızması sorunu olmayışıdır. </a:t>
            </a:r>
          </a:p>
          <a:p>
            <a:pPr eaLnBrk="1" hangingPunct="1">
              <a:lnSpc>
                <a:spcPct val="80000"/>
              </a:lnSpc>
            </a:pPr>
            <a:endParaRPr lang="tr-TR" sz="2000" smtClean="0"/>
          </a:p>
          <a:p>
            <a:pPr eaLnBrk="1" hangingPunct="1">
              <a:lnSpc>
                <a:spcPct val="80000"/>
              </a:lnSpc>
            </a:pPr>
            <a:endParaRPr lang="tr-TR" sz="12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4294967295"/>
          </p:nvPr>
        </p:nvSpPr>
        <p:spPr>
          <a:xfrm>
            <a:off x="0" y="0"/>
            <a:ext cx="9144000" cy="6858000"/>
          </a:xfrm>
        </p:spPr>
        <p:txBody>
          <a:bodyPr/>
          <a:lstStyle/>
          <a:p>
            <a:pPr marL="0" indent="0" algn="just" eaLnBrk="1" hangingPunct="1">
              <a:lnSpc>
                <a:spcPct val="80000"/>
              </a:lnSpc>
            </a:pPr>
            <a:endParaRPr lang="tr-TR" sz="2400" b="1" smtClean="0"/>
          </a:p>
          <a:p>
            <a:pPr marL="0" indent="0" algn="just" eaLnBrk="1" hangingPunct="1">
              <a:lnSpc>
                <a:spcPct val="90000"/>
              </a:lnSpc>
              <a:buFontTx/>
              <a:buNone/>
            </a:pPr>
            <a:r>
              <a:rPr lang="tr-TR" sz="2000" b="1" smtClean="0"/>
              <a:t>6-İyot</a:t>
            </a:r>
            <a:r>
              <a:rPr lang="tr-TR" sz="2000" smtClean="0"/>
              <a:t>: Yine zorunlu durumlarda kullanılabilecek dezenfektanlardandır. Yüzde 2’lik tentürdiyodun 2 damlası 1 litre suya karıştırılırsa 30 dakika içinde yeterli bir dezenfeksiyon sağlanır. Suda fazla miktarda organik madde varsa, litreye 3 hatta 4 damla katılabilir. </a:t>
            </a:r>
          </a:p>
          <a:p>
            <a:pPr marL="0" indent="0" algn="just" eaLnBrk="1" hangingPunct="1">
              <a:lnSpc>
                <a:spcPct val="90000"/>
              </a:lnSpc>
              <a:buFontTx/>
              <a:buNone/>
            </a:pPr>
            <a:endParaRPr lang="tr-TR" sz="2000" b="1" smtClean="0"/>
          </a:p>
          <a:p>
            <a:pPr marL="0" indent="0" algn="just" eaLnBrk="1" hangingPunct="1">
              <a:lnSpc>
                <a:spcPct val="90000"/>
              </a:lnSpc>
              <a:buFontTx/>
              <a:buNone/>
            </a:pPr>
            <a:r>
              <a:rPr lang="tr-TR" sz="2000" b="1" smtClean="0"/>
              <a:t>7-Potasyum permanganat</a:t>
            </a:r>
            <a:r>
              <a:rPr lang="tr-TR" sz="2000" smtClean="0"/>
              <a:t>: Bu dezenfektan da çamaşır suyu ve iyot gibi ancak zorunlu durumlarda dezenfeksiyon amacıyla kullanılabilir. Kullanıldığı kapta leke oluşturur ve 500 miligramdan fazla kullanılırsa suyun rengini de değiştirir. Oysa ki, suyun litresine 500 miligram potasyum permanganatın, kolera vibriyonu dışındaki patojen mikroorganizmalara etkisi kuşkuludur. </a:t>
            </a:r>
          </a:p>
          <a:p>
            <a:pPr marL="0" indent="0" algn="just" eaLnBrk="1" hangingPunct="1">
              <a:lnSpc>
                <a:spcPct val="90000"/>
              </a:lnSpc>
              <a:buFontTx/>
              <a:buNone/>
            </a:pPr>
            <a:endParaRPr lang="tr-TR" sz="2000" b="1" smtClean="0"/>
          </a:p>
          <a:p>
            <a:pPr marL="0" indent="0" algn="just" eaLnBrk="1" hangingPunct="1">
              <a:lnSpc>
                <a:spcPct val="90000"/>
              </a:lnSpc>
              <a:buFontTx/>
              <a:buNone/>
            </a:pPr>
            <a:endParaRPr lang="tr-TR" sz="2000" b="1" smtClean="0"/>
          </a:p>
          <a:p>
            <a:pPr marL="0" indent="0" algn="just" eaLnBrk="1" hangingPunct="1">
              <a:lnSpc>
                <a:spcPct val="90000"/>
              </a:lnSpc>
              <a:buFontTx/>
              <a:buNone/>
            </a:pPr>
            <a:r>
              <a:rPr lang="tr-TR" sz="2000" b="1" smtClean="0"/>
              <a:t>8-Ultraviyole</a:t>
            </a:r>
            <a:r>
              <a:rPr lang="tr-TR" sz="2000" smtClean="0"/>
              <a:t> (morötesi) ışınlar: 200-300 nanometre dalga boyundaki ultraviyole ışınların dezenfeksiyon etkisi yüksektir. Eğer dezenfekte edilecek suyun derinliği fazla değilse ve berraksa, yani bulanık değilse ve renk değişikliği yoksa, içinde demir de bulunmuyorsa ultraviyole ışınlarla suda bulunan aktif ve spor yapan tüm mikroorganizmalar ya ölürler yada bir daha çoğalamayacak duruma gelirler. Maliyetinin pahalı olması nedeni ile küçük çapta dezenfeksiyon işlemlerinde kullanılır. Civa lambası uyarıldığında yayılan  UV-C ışığı (254 nm) uygulanarak akan su dezenfekte edilir.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body" idx="1"/>
          </p:nvPr>
        </p:nvSpPr>
        <p:spPr>
          <a:xfrm>
            <a:off x="228600" y="381000"/>
            <a:ext cx="8458200" cy="5745163"/>
          </a:xfrm>
        </p:spPr>
        <p:txBody>
          <a:bodyPr/>
          <a:lstStyle/>
          <a:p>
            <a:pPr algn="just" eaLnBrk="1" hangingPunct="1">
              <a:lnSpc>
                <a:spcPct val="80000"/>
              </a:lnSpc>
              <a:buFontTx/>
              <a:buNone/>
            </a:pPr>
            <a:r>
              <a:rPr lang="tr-TR" sz="2000" b="1" smtClean="0"/>
              <a:t>9-Ozon</a:t>
            </a:r>
            <a:r>
              <a:rPr lang="tr-TR" sz="2000" smtClean="0"/>
              <a:t>:  Ozon klor gazından daha kuvvetli bir dezenfektandır. Ozon yüksek 15000 voltluk elektriğin kuru havaya uygulanması ile elde edilir. Buradan elde edilen ozon gazı sudan geçirilerek suda çözünür. K</a:t>
            </a:r>
            <a:r>
              <a:rPr lang="tr-TR" sz="2000" baseline="-25000" smtClean="0"/>
              <a:t>H</a:t>
            </a:r>
            <a:r>
              <a:rPr lang="tr-TR" sz="2000" smtClean="0"/>
              <a:t>=1,3.10</a:t>
            </a:r>
            <a:r>
              <a:rPr lang="tr-TR" sz="2000" baseline="30000" smtClean="0"/>
              <a:t>-2</a:t>
            </a:r>
            <a:r>
              <a:rPr lang="tr-TR" sz="2000" smtClean="0"/>
              <a:t> mol /L.at dır. Optimum şartlarda bu şekilde havanın oksijeninin % 6 sı ozona dönüştürülür. </a:t>
            </a:r>
          </a:p>
          <a:p>
            <a:pPr algn="just" eaLnBrk="1" hangingPunct="1">
              <a:lnSpc>
                <a:spcPct val="80000"/>
              </a:lnSpc>
              <a:buFontTx/>
              <a:buNone/>
            </a:pPr>
            <a:endParaRPr lang="tr-TR" sz="2000" smtClean="0"/>
          </a:p>
          <a:p>
            <a:pPr eaLnBrk="1" hangingPunct="1">
              <a:lnSpc>
                <a:spcPct val="80000"/>
              </a:lnSpc>
              <a:buFontTx/>
              <a:buNone/>
            </a:pPr>
            <a:r>
              <a:rPr lang="tr-TR" sz="2000" smtClean="0">
                <a:solidFill>
                  <a:schemeClr val="folHlink"/>
                </a:solidFill>
              </a:rPr>
              <a:t>3O</a:t>
            </a:r>
            <a:r>
              <a:rPr lang="tr-TR" sz="2000" baseline="-25000" smtClean="0">
                <a:solidFill>
                  <a:schemeClr val="folHlink"/>
                </a:solidFill>
              </a:rPr>
              <a:t>2(g)</a:t>
            </a:r>
            <a:r>
              <a:rPr lang="tr-TR" sz="2000" baseline="-25000" smtClean="0">
                <a:solidFill>
                  <a:schemeClr val="folHlink"/>
                </a:solidFill>
                <a:sym typeface="Wingdings" pitchFamily="2" charset="2"/>
              </a:rPr>
              <a:t></a:t>
            </a:r>
            <a:r>
              <a:rPr lang="tr-TR" sz="2000" smtClean="0">
                <a:solidFill>
                  <a:schemeClr val="folHlink"/>
                </a:solidFill>
              </a:rPr>
              <a:t>  2O</a:t>
            </a:r>
            <a:r>
              <a:rPr lang="tr-TR" sz="2000" baseline="-25000" smtClean="0">
                <a:solidFill>
                  <a:schemeClr val="folHlink"/>
                </a:solidFill>
              </a:rPr>
              <a:t>3</a:t>
            </a:r>
            <a:r>
              <a:rPr lang="tr-TR" sz="2000" smtClean="0">
                <a:solidFill>
                  <a:schemeClr val="folHlink"/>
                </a:solidFill>
              </a:rPr>
              <a:t> </a:t>
            </a:r>
            <a:r>
              <a:rPr lang="tr-TR" sz="2000" baseline="-25000" smtClean="0">
                <a:solidFill>
                  <a:schemeClr val="folHlink"/>
                </a:solidFill>
              </a:rPr>
              <a:t>(g)</a:t>
            </a:r>
            <a:r>
              <a:rPr lang="tr-TR" sz="2000" smtClean="0">
                <a:solidFill>
                  <a:schemeClr val="folHlink"/>
                </a:solidFill>
              </a:rPr>
              <a:t> </a:t>
            </a:r>
          </a:p>
          <a:p>
            <a:pPr eaLnBrk="1" hangingPunct="1">
              <a:lnSpc>
                <a:spcPct val="80000"/>
              </a:lnSpc>
              <a:buFontTx/>
              <a:buNone/>
            </a:pPr>
            <a:r>
              <a:rPr lang="tr-TR" sz="2000" smtClean="0"/>
              <a:t>	</a:t>
            </a:r>
          </a:p>
          <a:p>
            <a:pPr eaLnBrk="1" hangingPunct="1">
              <a:lnSpc>
                <a:spcPct val="80000"/>
              </a:lnSpc>
              <a:buFontTx/>
              <a:buNone/>
            </a:pPr>
            <a:r>
              <a:rPr lang="tr-TR" sz="2000" smtClean="0"/>
              <a:t>	Kuvvetli bir yükseltgen  ve bakteri yok edici  etkiye sahip olan bir maddedir . Bu  etkisinden yararlanılarak suların dezenfeksiyonunda güvenilir olarak kullanılır. Ancak, maliyeti klor ve klor bileşiklerine göre çok yüksektir. Bu nedenle çok gelişmiş ülkelerde yada özel durumlarda küçük çapta kullanılabilmektedir. Sadece suyu dezenfekte etmekle kalmaz, suyun tadını ve rengini de düzeltir. Suyun metre küpünde 400 miligram yada litre de 0.4 miligram ozonla 4 dakikada etkin bir dezenfeksiyon sağlanır. Ozonun kalıntısı  olmamasına rağmen üretiminin daha pahalıya mal olması nedeniyle yaygın olarak kullanılmaz. </a:t>
            </a:r>
            <a:endParaRPr lang="tr-TR" sz="2000" b="1" smtClean="0"/>
          </a:p>
          <a:p>
            <a:pPr eaLnBrk="1" hangingPunct="1">
              <a:lnSpc>
                <a:spcPct val="80000"/>
              </a:lnSpc>
              <a:buFontTx/>
              <a:buNone/>
            </a:pPr>
            <a:endParaRPr lang="tr-TR"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132856"/>
            <a:ext cx="8229600" cy="1143000"/>
          </a:xfrm>
        </p:spPr>
        <p:txBody>
          <a:bodyPr>
            <a:normAutofit fontScale="90000"/>
          </a:bodyPr>
          <a:lstStyle/>
          <a:p>
            <a:r>
              <a:rPr lang="tr-TR" dirty="0" smtClean="0"/>
              <a:t>Çevre Sağlığını Etkileyen </a:t>
            </a:r>
            <a:br>
              <a:rPr lang="tr-TR" dirty="0" smtClean="0"/>
            </a:br>
            <a:r>
              <a:rPr lang="tr-TR" dirty="0" smtClean="0"/>
              <a:t>Fiziki Çevre Faktörleri</a:t>
            </a:r>
            <a:br>
              <a:rPr lang="tr-TR" dirty="0" smtClean="0"/>
            </a:br>
            <a:r>
              <a:rPr lang="tr-TR" dirty="0" smtClean="0"/>
              <a:t/>
            </a:r>
            <a:br>
              <a:rPr lang="tr-TR" dirty="0" smtClean="0"/>
            </a:br>
            <a:r>
              <a:rPr lang="tr-TR" b="1" dirty="0" smtClean="0"/>
              <a:t>Hava ve Hava Kirliliği</a:t>
            </a:r>
            <a:br>
              <a:rPr lang="tr-TR" b="1" dirty="0" smtClean="0"/>
            </a:br>
            <a:r>
              <a:rPr lang="tr-TR" b="1" dirty="0" smtClean="0"/>
              <a:t/>
            </a:r>
            <a:br>
              <a:rPr lang="tr-TR" b="1" dirty="0" smtClean="0"/>
            </a:br>
            <a:r>
              <a:rPr lang="tr-TR" dirty="0" smtClean="0"/>
              <a:t>Bölüm IV</a:t>
            </a:r>
            <a:r>
              <a:rPr lang="tr-TR" b="1" dirty="0" smtClean="0"/>
              <a:t/>
            </a:r>
            <a:br>
              <a:rPr lang="tr-TR" b="1" dirty="0" smtClean="0"/>
            </a:b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53</a:t>
            </a:fld>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pPr>
              <a:buNone/>
            </a:pPr>
            <a:r>
              <a:rPr lang="tr-TR" dirty="0" smtClean="0"/>
              <a:t>Sağlıklı bir yaşam için solunan havanın temiz olması gerekir. Çünkü havanın </a:t>
            </a:r>
            <a:r>
              <a:rPr lang="tr-TR" smtClean="0"/>
              <a:t>kirli olması </a:t>
            </a:r>
            <a:r>
              <a:rPr lang="tr-TR" dirty="0" smtClean="0"/>
              <a:t>birçok hastalığın kaynağıdır. Yapılan araştırmalar kanser vakalarının yaklaşık %10’nun hava kirliliği ile ilişkilendirilebileceğini göstermektedir.</a:t>
            </a:r>
          </a:p>
          <a:p>
            <a:pPr>
              <a:buNone/>
            </a:pPr>
            <a:r>
              <a:rPr lang="tr-TR" dirty="0" smtClean="0"/>
              <a:t>Havada normal koşullarda %78 azot, %21 oksijen ve %1 oranında argon, karbondioksit, neon, helyum gibi gazlar ve %1-3 oranında nem bulunmaktadır. Havadaki nem ve yağışların oluşması, içerdiği su oranı ile ilgilidir.</a:t>
            </a:r>
          </a:p>
          <a:p>
            <a:pPr>
              <a:buNone/>
            </a:pPr>
            <a:r>
              <a:rPr lang="tr-TR" dirty="0" smtClean="0"/>
              <a:t>Bu maddelerin oranındaki değişme veya havaya başka maddelerin yoğun biçimde karışması hava kirliliğine neden olmaktadır. </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54</a:t>
            </a:fld>
            <a:endParaRPr lang="tr-TR"/>
          </a:p>
        </p:txBody>
      </p:sp>
      <p:sp>
        <p:nvSpPr>
          <p:cNvPr id="5" name="1 Başlık"/>
          <p:cNvSpPr>
            <a:spLocks noGrp="1"/>
          </p:cNvSpPr>
          <p:nvPr>
            <p:ph type="title"/>
          </p:nvPr>
        </p:nvSpPr>
        <p:spPr/>
        <p:txBody>
          <a:bodyPr>
            <a:normAutofit fontScale="90000"/>
          </a:bodyPr>
          <a:lstStyle/>
          <a:p>
            <a:r>
              <a:rPr lang="tr-TR" dirty="0" smtClean="0"/>
              <a:t/>
            </a:r>
            <a:br>
              <a:rPr lang="tr-TR" dirty="0" smtClean="0"/>
            </a:br>
            <a:r>
              <a:rPr lang="tr-TR" dirty="0" smtClean="0"/>
              <a:t>Fiziki Çevre Faktörleri</a:t>
            </a:r>
            <a:br>
              <a:rPr lang="tr-TR" dirty="0" smtClean="0"/>
            </a:br>
            <a:r>
              <a:rPr lang="tr-TR" b="1" dirty="0" smtClean="0"/>
              <a:t>HAVA</a:t>
            </a:r>
            <a:r>
              <a:rPr lang="tr-TR" dirty="0" smtClean="0"/>
              <a:t> </a:t>
            </a:r>
            <a:br>
              <a:rPr lang="tr-TR" dirty="0" smtClean="0"/>
            </a:b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idx="4294967295"/>
          </p:nvPr>
        </p:nvSpPr>
        <p:spPr>
          <a:xfrm>
            <a:off x="500063" y="214313"/>
            <a:ext cx="8291512" cy="606425"/>
          </a:xfrm>
        </p:spPr>
        <p:txBody>
          <a:bodyPr/>
          <a:lstStyle/>
          <a:p>
            <a:pPr eaLnBrk="1" hangingPunct="1"/>
            <a:r>
              <a:rPr lang="tr-TR" sz="2400" b="1" dirty="0" smtClean="0"/>
              <a:t> Atmosferin Ana bölgelerinden biri olarak hava tabakası; </a:t>
            </a:r>
          </a:p>
        </p:txBody>
      </p:sp>
      <p:pic>
        <p:nvPicPr>
          <p:cNvPr id="43011" name="Picture 10" descr="Resim1"/>
          <p:cNvPicPr>
            <a:picLocks noChangeAspect="1" noChangeArrowheads="1"/>
          </p:cNvPicPr>
          <p:nvPr/>
        </p:nvPicPr>
        <p:blipFill>
          <a:blip r:embed="rId2" cstate="print"/>
          <a:srcRect/>
          <a:stretch>
            <a:fillRect/>
          </a:stretch>
        </p:blipFill>
        <p:spPr bwMode="auto">
          <a:xfrm>
            <a:off x="323528" y="1571625"/>
            <a:ext cx="8275637" cy="5286375"/>
          </a:xfrm>
          <a:prstGeom prst="rect">
            <a:avLst/>
          </a:prstGeom>
          <a:noFill/>
          <a:ln w="9525">
            <a:noFill/>
            <a:miter lim="800000"/>
            <a:headEnd/>
            <a:tailEnd/>
          </a:ln>
        </p:spPr>
      </p:pic>
      <p:sp>
        <p:nvSpPr>
          <p:cNvPr id="43012" name="Text Box 15"/>
          <p:cNvSpPr txBox="1">
            <a:spLocks noChangeArrowheads="1"/>
          </p:cNvSpPr>
          <p:nvPr/>
        </p:nvSpPr>
        <p:spPr bwMode="auto">
          <a:xfrm>
            <a:off x="361950" y="3962400"/>
            <a:ext cx="3546475" cy="350838"/>
          </a:xfrm>
          <a:prstGeom prst="rect">
            <a:avLst/>
          </a:prstGeom>
          <a:noFill/>
          <a:ln w="9525">
            <a:noFill/>
            <a:miter lim="800000"/>
            <a:headEnd/>
            <a:tailEnd/>
          </a:ln>
        </p:spPr>
        <p:txBody>
          <a:bodyPr lIns="72402" tIns="36201" rIns="72402" bIns="36201">
            <a:spAutoFit/>
          </a:bodyPr>
          <a:lstStyle/>
          <a:p>
            <a:pPr defTabSz="912813"/>
            <a:r>
              <a:rPr lang="tr-TR">
                <a:latin typeface="Calibri" pitchFamily="34" charset="0"/>
                <a:cs typeface="Arial" charset="0"/>
              </a:rPr>
              <a:t>   </a:t>
            </a:r>
          </a:p>
        </p:txBody>
      </p:sp>
      <p:sp>
        <p:nvSpPr>
          <p:cNvPr id="43013" name="4 Slayt Numarası Yer Tutucusu"/>
          <p:cNvSpPr>
            <a:spLocks noGrp="1"/>
          </p:cNvSpPr>
          <p:nvPr>
            <p:ph type="sldNum" sz="quarter" idx="12"/>
          </p:nvPr>
        </p:nvSpPr>
        <p:spPr>
          <a:noFill/>
        </p:spPr>
        <p:txBody>
          <a:bodyPr/>
          <a:lstStyle/>
          <a:p>
            <a:fld id="{DC241AFC-989F-4CE7-9FC9-3033B7F202A2}" type="slidenum">
              <a:rPr lang="tr-TR" smtClean="0">
                <a:latin typeface="Arial" charset="0"/>
              </a:rPr>
              <a:pPr/>
              <a:t>55</a:t>
            </a:fld>
            <a:endParaRPr lang="tr-TR" smtClean="0">
              <a:latin typeface="Arial" charset="0"/>
            </a:endParaRPr>
          </a:p>
        </p:txBody>
      </p:sp>
      <p:sp>
        <p:nvSpPr>
          <p:cNvPr id="6" name="5 Metin kutusu"/>
          <p:cNvSpPr txBox="1"/>
          <p:nvPr/>
        </p:nvSpPr>
        <p:spPr>
          <a:xfrm>
            <a:off x="539552" y="980728"/>
            <a:ext cx="8136904" cy="369332"/>
          </a:xfrm>
          <a:prstGeom prst="rect">
            <a:avLst/>
          </a:prstGeom>
          <a:noFill/>
        </p:spPr>
        <p:txBody>
          <a:bodyPr wrap="square" rtlCol="0">
            <a:spAutoFit/>
          </a:bodyPr>
          <a:lstStyle/>
          <a:p>
            <a:r>
              <a:rPr lang="tr-TR" b="1" dirty="0" smtClean="0"/>
              <a:t>Hava yeryüzünden itibaren 10 km yukarıya kadar ki bölgede (troposfer) bulunur.</a:t>
            </a:r>
            <a:endParaRPr lang="tr-TR"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tr-TR" sz="3200" u="sng" dirty="0" smtClean="0"/>
              <a:t>HAVANIN içeriğinin </a:t>
            </a:r>
            <a:r>
              <a:rPr lang="tr-TR" sz="3200" u="sng" dirty="0" err="1" smtClean="0"/>
              <a:t>ayrıntsı</a:t>
            </a:r>
            <a:r>
              <a:rPr lang="tr-TR" sz="3200" u="sng" dirty="0" smtClean="0"/>
              <a:t>??? </a:t>
            </a:r>
            <a:endParaRPr lang="tr-TR" sz="3200" dirty="0" smtClean="0"/>
          </a:p>
        </p:txBody>
      </p:sp>
      <p:sp>
        <p:nvSpPr>
          <p:cNvPr id="44035" name="Rectangle 3"/>
          <p:cNvSpPr>
            <a:spLocks noGrp="1" noChangeArrowheads="1"/>
          </p:cNvSpPr>
          <p:nvPr>
            <p:ph type="body" idx="4294967295"/>
          </p:nvPr>
        </p:nvSpPr>
        <p:spPr>
          <a:xfrm>
            <a:off x="457200" y="1266825"/>
            <a:ext cx="8229600" cy="4864100"/>
          </a:xfrm>
        </p:spPr>
        <p:txBody>
          <a:bodyPr>
            <a:normAutofit lnSpcReduction="10000"/>
          </a:bodyPr>
          <a:lstStyle/>
          <a:p>
            <a:pPr eaLnBrk="1" hangingPunct="1">
              <a:lnSpc>
                <a:spcPct val="80000"/>
              </a:lnSpc>
              <a:buFontTx/>
              <a:buNone/>
            </a:pPr>
            <a:endParaRPr lang="tr-TR" sz="2400" u="sng" dirty="0" smtClean="0"/>
          </a:p>
          <a:p>
            <a:pPr eaLnBrk="1" hangingPunct="1">
              <a:lnSpc>
                <a:spcPct val="80000"/>
              </a:lnSpc>
            </a:pPr>
            <a:r>
              <a:rPr lang="tr-TR" sz="2400" u="sng" dirty="0" smtClean="0"/>
              <a:t>- Kuru havanın bileşenleri % hacim ;</a:t>
            </a:r>
          </a:p>
          <a:p>
            <a:pPr eaLnBrk="1" hangingPunct="1">
              <a:lnSpc>
                <a:spcPct val="80000"/>
              </a:lnSpc>
            </a:pPr>
            <a:r>
              <a:rPr lang="tr-TR" sz="2400" u="sng" dirty="0" smtClean="0"/>
              <a:t>ana bileşenler</a:t>
            </a:r>
            <a:endParaRPr lang="tr-TR" sz="2400" dirty="0" smtClean="0"/>
          </a:p>
          <a:p>
            <a:pPr eaLnBrk="1" hangingPunct="1">
              <a:lnSpc>
                <a:spcPct val="80000"/>
              </a:lnSpc>
              <a:buFontTx/>
              <a:buNone/>
            </a:pPr>
            <a:r>
              <a:rPr lang="tr-TR" sz="2400" dirty="0" smtClean="0"/>
              <a:t>N</a:t>
            </a:r>
            <a:r>
              <a:rPr lang="tr-TR" sz="2400" baseline="-25000" dirty="0" smtClean="0"/>
              <a:t>2 </a:t>
            </a:r>
            <a:r>
              <a:rPr lang="tr-TR" sz="2400" dirty="0" smtClean="0"/>
              <a:t>: % 78,08		O</a:t>
            </a:r>
            <a:r>
              <a:rPr lang="tr-TR" sz="2400" baseline="-25000" dirty="0" smtClean="0"/>
              <a:t>2</a:t>
            </a:r>
            <a:r>
              <a:rPr lang="tr-TR" sz="2400" dirty="0" smtClean="0"/>
              <a:t> : % 20,95</a:t>
            </a:r>
            <a:endParaRPr lang="tr-TR" sz="2400" u="sng" dirty="0" smtClean="0"/>
          </a:p>
          <a:p>
            <a:pPr eaLnBrk="1" hangingPunct="1">
              <a:lnSpc>
                <a:spcPct val="80000"/>
              </a:lnSpc>
            </a:pPr>
            <a:r>
              <a:rPr lang="tr-TR" sz="2400" u="sng" dirty="0" smtClean="0"/>
              <a:t>- İkincil bileşenler ;</a:t>
            </a:r>
            <a:endParaRPr lang="tr-TR" sz="2400" dirty="0" smtClean="0"/>
          </a:p>
          <a:p>
            <a:pPr eaLnBrk="1" hangingPunct="1">
              <a:lnSpc>
                <a:spcPct val="80000"/>
              </a:lnSpc>
              <a:buFontTx/>
              <a:buNone/>
            </a:pPr>
            <a:r>
              <a:rPr lang="tr-TR" sz="2400" dirty="0" smtClean="0"/>
              <a:t>Ar : % 0,934		CO</a:t>
            </a:r>
            <a:r>
              <a:rPr lang="tr-TR" sz="2400" baseline="-25000" dirty="0" smtClean="0"/>
              <a:t>2</a:t>
            </a:r>
            <a:r>
              <a:rPr lang="tr-TR" sz="2400" dirty="0" smtClean="0"/>
              <a:t> : % 0,035</a:t>
            </a:r>
            <a:endParaRPr lang="tr-TR" sz="2400" u="sng" dirty="0" smtClean="0"/>
          </a:p>
          <a:p>
            <a:pPr eaLnBrk="1" hangingPunct="1">
              <a:lnSpc>
                <a:spcPct val="80000"/>
              </a:lnSpc>
            </a:pPr>
            <a:r>
              <a:rPr lang="tr-TR" sz="2400" u="sng" dirty="0" smtClean="0"/>
              <a:t>- Asal Gazlar ;</a:t>
            </a:r>
            <a:endParaRPr lang="tr-TR" sz="2400" dirty="0" smtClean="0"/>
          </a:p>
          <a:p>
            <a:pPr eaLnBrk="1" hangingPunct="1">
              <a:lnSpc>
                <a:spcPct val="80000"/>
              </a:lnSpc>
              <a:buFontTx/>
              <a:buNone/>
            </a:pPr>
            <a:r>
              <a:rPr lang="tr-TR" sz="2400" dirty="0" smtClean="0"/>
              <a:t>Ne : % 1,818 x 10</a:t>
            </a:r>
            <a:r>
              <a:rPr lang="tr-TR" sz="2400" baseline="30000" dirty="0" smtClean="0"/>
              <a:t>-3</a:t>
            </a:r>
            <a:r>
              <a:rPr lang="tr-TR" sz="2400" dirty="0" smtClean="0"/>
              <a:t>                       </a:t>
            </a:r>
            <a:r>
              <a:rPr lang="tr-TR" sz="2400" dirty="0" err="1" smtClean="0"/>
              <a:t>Xe</a:t>
            </a:r>
            <a:r>
              <a:rPr lang="tr-TR" sz="2400" dirty="0" smtClean="0"/>
              <a:t> : % 8,7 x 10</a:t>
            </a:r>
            <a:r>
              <a:rPr lang="tr-TR" sz="2400" baseline="30000" dirty="0" smtClean="0"/>
              <a:t>-6</a:t>
            </a:r>
          </a:p>
          <a:p>
            <a:pPr eaLnBrk="1" hangingPunct="1">
              <a:lnSpc>
                <a:spcPct val="80000"/>
              </a:lnSpc>
              <a:buFontTx/>
              <a:buNone/>
            </a:pPr>
            <a:r>
              <a:rPr lang="tr-TR" sz="2400" dirty="0" err="1" smtClean="0"/>
              <a:t>Kr</a:t>
            </a:r>
            <a:r>
              <a:rPr lang="tr-TR" sz="2400" dirty="0" smtClean="0"/>
              <a:t>: % 1,14 x 10</a:t>
            </a:r>
            <a:r>
              <a:rPr lang="tr-TR" sz="2400" baseline="30000" dirty="0" smtClean="0"/>
              <a:t>-4</a:t>
            </a:r>
            <a:r>
              <a:rPr lang="tr-TR" sz="2400" dirty="0" smtClean="0"/>
              <a:t>                             He : % 5,24 x 10</a:t>
            </a:r>
            <a:r>
              <a:rPr lang="tr-TR" sz="2400" baseline="30000" dirty="0" smtClean="0"/>
              <a:t>-4</a:t>
            </a:r>
            <a:r>
              <a:rPr lang="tr-TR" sz="2400" dirty="0" smtClean="0"/>
              <a:t> </a:t>
            </a:r>
          </a:p>
          <a:p>
            <a:pPr eaLnBrk="1" hangingPunct="1">
              <a:lnSpc>
                <a:spcPct val="80000"/>
              </a:lnSpc>
              <a:buFontTx/>
              <a:buNone/>
            </a:pPr>
            <a:endParaRPr lang="tr-TR" sz="2400" dirty="0" smtClean="0"/>
          </a:p>
          <a:p>
            <a:pPr>
              <a:lnSpc>
                <a:spcPct val="80000"/>
              </a:lnSpc>
              <a:buNone/>
            </a:pPr>
            <a:r>
              <a:rPr lang="tr-TR" sz="2400" dirty="0" smtClean="0"/>
              <a:t>Havadaki gaz oranlarının değişmesi sonucunda küresel ısınma, hava kirliliği gibi olumsuzluklar görülür.  Özellikle endüstrisi gelişmiş toplumlarda, endüstri tesislerinin yoğun olduğu yerleşim merkezlerinde çeşitli nedenlerle kirlenmektedir. </a:t>
            </a:r>
          </a:p>
          <a:p>
            <a:pPr eaLnBrk="1" hangingPunct="1">
              <a:lnSpc>
                <a:spcPct val="80000"/>
              </a:lnSpc>
              <a:buFontTx/>
              <a:buNone/>
            </a:pPr>
            <a:endParaRPr lang="tr-TR" sz="2400" dirty="0" smtClean="0"/>
          </a:p>
        </p:txBody>
      </p:sp>
      <p:sp>
        <p:nvSpPr>
          <p:cNvPr id="44036" name="3 Slayt Numarası Yer Tutucusu"/>
          <p:cNvSpPr>
            <a:spLocks noGrp="1"/>
          </p:cNvSpPr>
          <p:nvPr>
            <p:ph type="sldNum" sz="quarter" idx="12"/>
          </p:nvPr>
        </p:nvSpPr>
        <p:spPr>
          <a:noFill/>
        </p:spPr>
        <p:txBody>
          <a:bodyPr/>
          <a:lstStyle/>
          <a:p>
            <a:fld id="{7F40A231-C54D-478F-AE52-5C95A66598F2}" type="slidenum">
              <a:rPr lang="tr-TR" smtClean="0">
                <a:latin typeface="Arial" charset="0"/>
              </a:rPr>
              <a:pPr/>
              <a:t>56</a:t>
            </a:fld>
            <a:endParaRPr lang="tr-TR" smtClean="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idx="4294967295"/>
          </p:nvPr>
        </p:nvSpPr>
        <p:spPr/>
        <p:txBody>
          <a:bodyPr/>
          <a:lstStyle/>
          <a:p>
            <a:pPr eaLnBrk="1" hangingPunct="1"/>
            <a:r>
              <a:rPr lang="tr-TR" dirty="0" smtClean="0"/>
              <a:t>Hava Kirliliği</a:t>
            </a:r>
          </a:p>
        </p:txBody>
      </p:sp>
      <p:sp>
        <p:nvSpPr>
          <p:cNvPr id="60419" name="2 İçerik Yer Tutucusu"/>
          <p:cNvSpPr>
            <a:spLocks noGrp="1"/>
          </p:cNvSpPr>
          <p:nvPr>
            <p:ph idx="4294967295"/>
          </p:nvPr>
        </p:nvSpPr>
        <p:spPr/>
        <p:txBody>
          <a:bodyPr/>
          <a:lstStyle/>
          <a:p>
            <a:pPr eaLnBrk="1" hangingPunct="1">
              <a:lnSpc>
                <a:spcPct val="80000"/>
              </a:lnSpc>
              <a:buNone/>
            </a:pPr>
            <a:r>
              <a:rPr lang="tr-TR" sz="2200" dirty="0" smtClean="0"/>
              <a:t>İnsanların faaliyetleri sonucu meydana gelen üretim ve tüketim faaliyetleri sırasında ortaya çıkan atıklarla hava tabakası kirlenerek, yeryüzündeki canlı hayatını tehdit eder bir konuma gelir. Yeryüzündeki canlı hayatın sürmesi için vazgeçilmez bir yere ve öneme sahip olan hava tüm hayatı etkileyecek biçimde endüstriyel artıklarla değişik yollardan kirlenmektedir. Bu kirlenme ilk kez 1940-1950’li yıllarda gelişen sanayileşmenin bir sonucu olarak dünyanın çeşitli şehirlerinde havanın aşırı kirlenmesiyle görülmeye başlandı. </a:t>
            </a:r>
          </a:p>
          <a:p>
            <a:pPr eaLnBrk="1" hangingPunct="1">
              <a:lnSpc>
                <a:spcPct val="80000"/>
              </a:lnSpc>
              <a:buNone/>
            </a:pPr>
            <a:r>
              <a:rPr lang="tr-TR" sz="2200" dirty="0" smtClean="0"/>
              <a:t>İşte bundan dolayı “insanlar tarafından atmosfere karıştırılan yabancı maddelerle hava bileşiminin bozulmasına” hava kirliliği denildi. </a:t>
            </a:r>
          </a:p>
          <a:p>
            <a:pPr eaLnBrk="1" hangingPunct="1">
              <a:lnSpc>
                <a:spcPct val="80000"/>
              </a:lnSpc>
              <a:buNone/>
            </a:pPr>
            <a:r>
              <a:rPr lang="tr-TR" sz="2200" dirty="0" smtClean="0"/>
              <a:t>Dünya Sağlık Örgütü’ne göre: “</a:t>
            </a:r>
            <a:r>
              <a:rPr lang="tr-TR" sz="2200" b="1" dirty="0" smtClean="0"/>
              <a:t>Hava kirliliği, canlıların sağlığını olumsuz yönden etkileyen veya maddî zararlar meydana getiren havadaki yabancı maddelerin, normalin üzerindeki yoğunluğudur</a:t>
            </a:r>
            <a:r>
              <a:rPr lang="tr-TR" sz="2200" dirty="0" smtClean="0"/>
              <a:t>.”</a:t>
            </a:r>
            <a:br>
              <a:rPr lang="tr-TR" sz="2200" dirty="0" smtClean="0"/>
            </a:br>
            <a:endParaRPr lang="tr-TR" sz="2200" dirty="0" smtClean="0"/>
          </a:p>
        </p:txBody>
      </p:sp>
      <p:sp>
        <p:nvSpPr>
          <p:cNvPr id="60420" name="3 Slayt Numarası Yer Tutucusu"/>
          <p:cNvSpPr>
            <a:spLocks noGrp="1"/>
          </p:cNvSpPr>
          <p:nvPr>
            <p:ph type="sldNum" sz="quarter" idx="12"/>
          </p:nvPr>
        </p:nvSpPr>
        <p:spPr>
          <a:noFill/>
        </p:spPr>
        <p:txBody>
          <a:bodyPr/>
          <a:lstStyle/>
          <a:p>
            <a:fld id="{0309F2AA-90EF-4F85-AE3D-39ACEBDF190C}" type="slidenum">
              <a:rPr lang="tr-TR" smtClean="0">
                <a:latin typeface="Arial" charset="0"/>
              </a:rPr>
              <a:pPr/>
              <a:t>57</a:t>
            </a:fld>
            <a:endParaRPr lang="tr-TR" smtClean="0">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2 İçerik Yer Tutucusu"/>
          <p:cNvSpPr>
            <a:spLocks noGrp="1"/>
          </p:cNvSpPr>
          <p:nvPr>
            <p:ph idx="4294967295"/>
          </p:nvPr>
        </p:nvSpPr>
        <p:spPr>
          <a:xfrm>
            <a:off x="0" y="1124744"/>
            <a:ext cx="9144000" cy="4837113"/>
          </a:xfrm>
        </p:spPr>
        <p:txBody>
          <a:bodyPr>
            <a:normAutofit/>
          </a:bodyPr>
          <a:lstStyle/>
          <a:p>
            <a:pPr eaLnBrk="1" hangingPunct="1">
              <a:buFontTx/>
              <a:buNone/>
            </a:pPr>
            <a:r>
              <a:rPr lang="tr-TR" sz="2000" dirty="0" smtClean="0"/>
              <a:t>	Sanayileşme ile büyük hız kazanan hava kirlenmesi özellikle büyük kentlerin çevresinde yoğunlaşmaktadır. Çünkü büyük kentler ve onların çevresinde yoğunlaşan üretim ve tüketim faaliyetleriyle artıklar hızla çoğalıyor. Ayrıca egzoz gazları, trafik tıkanıklıkları ve gürültü de hayatın kalitesini hızla düşürmektedir.</a:t>
            </a:r>
            <a:br>
              <a:rPr lang="tr-TR" sz="2000" dirty="0" smtClean="0"/>
            </a:br>
            <a:r>
              <a:rPr lang="tr-TR" sz="2000" dirty="0" smtClean="0"/>
              <a:t/>
            </a:r>
            <a:br>
              <a:rPr lang="tr-TR" sz="2000" dirty="0" smtClean="0"/>
            </a:br>
            <a:r>
              <a:rPr lang="tr-TR" sz="2000" dirty="0" smtClean="0"/>
              <a:t>Havanın gaz halinde ve sürekli hareket içinde olması rüzgarlarla kirlenmeyi yeryüzü ölçüsünde yaygınlaştırıyor. Bu bağlamda en çok zararı ise ormanlara veriyor. Büyük kentlerde alt yapı yatırımlarının hazır olması, deniz, hava ve kara yolu ulaşımının kolaylığı yatırımların büyük kentlerin çevresinde yoğunlaşmasına yol açıyor. İşgücü ve pazar açısından çok uygun olan büyük kentler, üretim ve tüketim faaliyetlerinin en yoğun olduğu yörelerdir. Bu yoğunluk, hava kirlenmesinin büyük kentlerde ileri boyutlara ulaşmasına neden olmaktadır.</a:t>
            </a:r>
            <a:br>
              <a:rPr lang="tr-TR" sz="2000" dirty="0" smtClean="0"/>
            </a:br>
            <a:r>
              <a:rPr lang="tr-TR" sz="2000" dirty="0" smtClean="0"/>
              <a:t/>
            </a:r>
            <a:br>
              <a:rPr lang="tr-TR" sz="2000" dirty="0" smtClean="0"/>
            </a:br>
            <a:endParaRPr lang="tr-TR" sz="2000" dirty="0" smtClean="0"/>
          </a:p>
        </p:txBody>
      </p:sp>
      <p:sp>
        <p:nvSpPr>
          <p:cNvPr id="62467" name="2 Slayt Numarası Yer Tutucusu"/>
          <p:cNvSpPr>
            <a:spLocks noGrp="1"/>
          </p:cNvSpPr>
          <p:nvPr>
            <p:ph type="sldNum" sz="quarter" idx="12"/>
          </p:nvPr>
        </p:nvSpPr>
        <p:spPr>
          <a:noFill/>
        </p:spPr>
        <p:txBody>
          <a:bodyPr/>
          <a:lstStyle/>
          <a:p>
            <a:fld id="{32A859D8-ECC0-4318-8F39-A9E86B6D5D78}" type="slidenum">
              <a:rPr lang="tr-TR" smtClean="0">
                <a:latin typeface="Arial" charset="0"/>
              </a:rPr>
              <a:pPr/>
              <a:t>58</a:t>
            </a:fld>
            <a:endParaRPr lang="tr-TR" smtClean="0">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59</a:t>
            </a:fld>
            <a:endParaRPr lang="tr-TR"/>
          </a:p>
        </p:txBody>
      </p:sp>
      <p:sp>
        <p:nvSpPr>
          <p:cNvPr id="3"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sng" strike="noStrike" kern="1200" cap="none" spc="0" normalizeH="0" baseline="0" noProof="0" dirty="0" smtClean="0">
                <a:ln>
                  <a:noFill/>
                </a:ln>
                <a:solidFill>
                  <a:schemeClr val="tx1"/>
                </a:solidFill>
                <a:effectLst/>
                <a:uLnTx/>
                <a:uFillTx/>
                <a:latin typeface="+mj-lt"/>
                <a:ea typeface="+mj-ea"/>
                <a:cs typeface="+mj-cs"/>
              </a:rPr>
              <a:t>HAVA KİRLİLİĞİ</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3 Metin kutusu"/>
          <p:cNvSpPr txBox="1"/>
          <p:nvPr/>
        </p:nvSpPr>
        <p:spPr>
          <a:xfrm>
            <a:off x="467544" y="1412776"/>
            <a:ext cx="8208912" cy="5262979"/>
          </a:xfrm>
          <a:prstGeom prst="rect">
            <a:avLst/>
          </a:prstGeom>
          <a:noFill/>
        </p:spPr>
        <p:txBody>
          <a:bodyPr wrap="square" rtlCol="0">
            <a:spAutoFit/>
          </a:bodyPr>
          <a:lstStyle/>
          <a:p>
            <a:r>
              <a:rPr lang="tr-TR" sz="2400" dirty="0" smtClean="0"/>
              <a:t>Havanın </a:t>
            </a:r>
            <a:r>
              <a:rPr lang="tr-TR" sz="2400" dirty="0" err="1" smtClean="0"/>
              <a:t>canllıların</a:t>
            </a:r>
            <a:r>
              <a:rPr lang="tr-TR" sz="2400" dirty="0" smtClean="0"/>
              <a:t> yaşamını ve sağlığını olumsuz yönde </a:t>
            </a:r>
            <a:r>
              <a:rPr lang="tr-TR" sz="2400" dirty="0" err="1" smtClean="0"/>
              <a:t>etkileyesek</a:t>
            </a:r>
            <a:r>
              <a:rPr lang="tr-TR" sz="2400" dirty="0" smtClean="0"/>
              <a:t> şekilde içeriğindeki gaz bileşiminin tür ve oranlarının değişmesine </a:t>
            </a:r>
            <a:r>
              <a:rPr lang="tr-TR" sz="2400" b="1" dirty="0" smtClean="0"/>
              <a:t>Hava Kirliliği </a:t>
            </a:r>
            <a:r>
              <a:rPr lang="tr-TR" sz="2400" dirty="0" smtClean="0"/>
              <a:t>adı verilir.</a:t>
            </a:r>
          </a:p>
          <a:p>
            <a:endParaRPr lang="tr-TR" sz="2400" dirty="0" smtClean="0"/>
          </a:p>
          <a:p>
            <a:r>
              <a:rPr lang="tr-TR" sz="2400" dirty="0" smtClean="0"/>
              <a:t>Hava kirliliğinin en önemli sonuçları arasında;</a:t>
            </a:r>
          </a:p>
          <a:p>
            <a:endParaRPr lang="tr-TR" sz="2400" dirty="0" smtClean="0"/>
          </a:p>
          <a:p>
            <a:pPr>
              <a:buFont typeface="Wingdings" pitchFamily="2" charset="2"/>
              <a:buChar char="Ø"/>
            </a:pPr>
            <a:r>
              <a:rPr lang="tr-TR" sz="2400" dirty="0" smtClean="0"/>
              <a:t>Asit yağmurlarının oluşması </a:t>
            </a:r>
          </a:p>
          <a:p>
            <a:pPr>
              <a:buFont typeface="Wingdings" pitchFamily="2" charset="2"/>
              <a:buChar char="Ø"/>
            </a:pPr>
            <a:r>
              <a:rPr lang="tr-TR" sz="2400" dirty="0" smtClean="0"/>
              <a:t>Küresel ısınma</a:t>
            </a:r>
          </a:p>
          <a:p>
            <a:pPr>
              <a:buFont typeface="Wingdings" pitchFamily="2" charset="2"/>
              <a:buChar char="Ø"/>
            </a:pPr>
            <a:r>
              <a:rPr lang="tr-TR" sz="2400" dirty="0" smtClean="0"/>
              <a:t>Ozon tabakasının incelmesi sayılabilir.</a:t>
            </a:r>
          </a:p>
          <a:p>
            <a:endParaRPr lang="tr-TR" sz="2400" dirty="0" smtClean="0"/>
          </a:p>
          <a:p>
            <a:r>
              <a:rPr lang="tr-TR" sz="2400" dirty="0" smtClean="0"/>
              <a:t>Günümüzde hava kirliliğinin çevre sağlığını etkileyecek boyutta artmasının en önemli sebebi </a:t>
            </a:r>
            <a:r>
              <a:rPr lang="tr-TR" sz="2400" b="1" dirty="0" smtClean="0"/>
              <a:t>FOSİL </a:t>
            </a:r>
            <a:r>
              <a:rPr lang="tr-TR" sz="2400" b="1" dirty="0" err="1" smtClean="0"/>
              <a:t>YAKITLAR</a:t>
            </a:r>
            <a:r>
              <a:rPr lang="tr-TR" sz="2400" dirty="0" err="1" smtClean="0"/>
              <a:t>ın</a:t>
            </a:r>
            <a:r>
              <a:rPr lang="tr-TR" sz="2400" dirty="0" smtClean="0"/>
              <a:t> kullanımının artmış olmasıdır.</a:t>
            </a:r>
          </a:p>
          <a:p>
            <a:endParaRPr lang="tr-T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Sağlık Kavramı</a:t>
            </a:r>
            <a:endParaRPr lang="tr-TR" dirty="0"/>
          </a:p>
        </p:txBody>
      </p:sp>
      <p:sp>
        <p:nvSpPr>
          <p:cNvPr id="3" name="2 İçerik Yer Tutucusu"/>
          <p:cNvSpPr>
            <a:spLocks noGrp="1"/>
          </p:cNvSpPr>
          <p:nvPr>
            <p:ph idx="1"/>
          </p:nvPr>
        </p:nvSpPr>
        <p:spPr/>
        <p:txBody>
          <a:bodyPr>
            <a:normAutofit fontScale="85000" lnSpcReduction="10000"/>
          </a:bodyPr>
          <a:lstStyle/>
          <a:p>
            <a:pPr>
              <a:buNone/>
            </a:pPr>
            <a:r>
              <a:rPr lang="tr-TR" dirty="0" smtClean="0"/>
              <a:t>Kişinin bedensel, ruhsal ve sosyal yönden tam bir iyilik hâli olarak tanımlanmaktadır.</a:t>
            </a:r>
          </a:p>
          <a:p>
            <a:pPr>
              <a:buNone/>
            </a:pPr>
            <a:endParaRPr lang="tr-TR" dirty="0" smtClean="0"/>
          </a:p>
          <a:p>
            <a:pPr>
              <a:buNone/>
            </a:pPr>
            <a:r>
              <a:rPr lang="tr-TR" dirty="0" smtClean="0">
                <a:cs typeface="Times New Roman" pitchFamily="18" charset="0"/>
              </a:rPr>
              <a:t>Sağlığın çağdaş tanımı </a:t>
            </a:r>
            <a:r>
              <a:rPr lang="tr-TR" i="1" dirty="0" smtClean="0">
                <a:cs typeface="Times New Roman" pitchFamily="18" charset="0"/>
              </a:rPr>
              <a:t>"</a:t>
            </a:r>
            <a:r>
              <a:rPr lang="tr-TR" b="1" i="1" dirty="0" smtClean="0">
                <a:cs typeface="Times New Roman" pitchFamily="18" charset="0"/>
              </a:rPr>
              <a:t>sadece hastalık ve sakatlığın olmayışı değil, bedensel, ruhsal ve sosyal bakımlardan tam bir iyilik hali içerisinde olmak</a:t>
            </a:r>
            <a:r>
              <a:rPr lang="tr-TR" i="1" dirty="0" smtClean="0">
                <a:cs typeface="Times New Roman" pitchFamily="18" charset="0"/>
              </a:rPr>
              <a:t>"</a:t>
            </a:r>
            <a:r>
              <a:rPr lang="tr-TR" dirty="0" smtClean="0">
                <a:cs typeface="Times New Roman" pitchFamily="18" charset="0"/>
              </a:rPr>
              <a:t> biçimindedir. </a:t>
            </a:r>
          </a:p>
          <a:p>
            <a:pPr>
              <a:buNone/>
            </a:pPr>
            <a:endParaRPr lang="tr-TR" dirty="0" smtClean="0">
              <a:cs typeface="Times New Roman" pitchFamily="18" charset="0"/>
            </a:endParaRPr>
          </a:p>
          <a:p>
            <a:pPr>
              <a:buNone/>
            </a:pPr>
            <a:r>
              <a:rPr lang="tr-TR" dirty="0" smtClean="0">
                <a:cs typeface="Times New Roman" pitchFamily="18" charset="0"/>
              </a:rPr>
              <a:t>Sağlıklı olabilmek için öncelikle hastalıkların sonrasında ise bireyin bedensel, ruhsal ve sosyal bakımlardan tam bir iyilik hali içerisinde olabilmesini engelleyen durumların belirlenmesi önemlidir.</a:t>
            </a:r>
          </a:p>
          <a:p>
            <a:pPr>
              <a:buNone/>
            </a:pPr>
            <a:endParaRPr lang="tr-TR" dirty="0" smtClean="0"/>
          </a:p>
          <a:p>
            <a:pPr>
              <a:buNone/>
            </a:pPr>
            <a:endParaRPr lang="tr-TR" dirty="0" smtClean="0"/>
          </a:p>
          <a:p>
            <a:pPr>
              <a:buNone/>
            </a:pP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tr-TR" dirty="0" smtClean="0"/>
              <a:t>Fosil Yakıtların Sorumsuzca Kullanımı ve Asit yağmurlarının Oluşumu</a:t>
            </a:r>
          </a:p>
        </p:txBody>
      </p:sp>
      <p:sp>
        <p:nvSpPr>
          <p:cNvPr id="57347" name="Rectangle 3"/>
          <p:cNvSpPr>
            <a:spLocks noGrp="1" noChangeArrowheads="1"/>
          </p:cNvSpPr>
          <p:nvPr>
            <p:ph type="body" idx="1"/>
          </p:nvPr>
        </p:nvSpPr>
        <p:spPr>
          <a:xfrm>
            <a:off x="228600" y="1600200"/>
            <a:ext cx="8915400" cy="4525963"/>
          </a:xfrm>
        </p:spPr>
        <p:txBody>
          <a:bodyPr/>
          <a:lstStyle/>
          <a:p>
            <a:pPr eaLnBrk="1" hangingPunct="1">
              <a:lnSpc>
                <a:spcPct val="80000"/>
              </a:lnSpc>
              <a:buFontTx/>
              <a:buNone/>
            </a:pPr>
            <a:r>
              <a:rPr lang="tr-TR" sz="2000" smtClean="0"/>
              <a:t>	Küresel ısınmaya karşı alınacak önlemleri içeren uluslararası </a:t>
            </a:r>
            <a:r>
              <a:rPr lang="tr-TR" sz="2400" b="1" smtClean="0"/>
              <a:t>Kyoto Sözleşmesi, 16 şubat 2005'te</a:t>
            </a:r>
            <a:r>
              <a:rPr lang="tr-TR" sz="2000" smtClean="0"/>
              <a:t> yürürlüğe girmiştir. Japonya'nın eski imparatorluk başkenti Kyoto'da Nisan 1997'de imzalanan ve şimdiye kadar 140 ülke tarafından onaylanan Uluslararası Kyoto iklim sözleşmesi başta petrol olmak üzere fosil yakıtların kullanımına kısıtlama getirilmesini gerektirmektedir. Birleşmiş Milletler'e göre, atmosferdeki karbondioksitin yüzde 80'i, fosil enerji kaynaklarının ulaşım, ısınma ve sanayi alanlarında kullanılmasından kaynaklanmaktadır.</a:t>
            </a:r>
          </a:p>
          <a:p>
            <a:pPr eaLnBrk="1" hangingPunct="1">
              <a:lnSpc>
                <a:spcPct val="80000"/>
              </a:lnSpc>
              <a:buFontTx/>
              <a:buNone/>
            </a:pPr>
            <a:endParaRPr lang="tr-TR" sz="2000" smtClean="0"/>
          </a:p>
          <a:p>
            <a:pPr eaLnBrk="1" hangingPunct="1">
              <a:lnSpc>
                <a:spcPct val="80000"/>
              </a:lnSpc>
              <a:buFontTx/>
              <a:buNone/>
            </a:pPr>
            <a:r>
              <a:rPr lang="tr-TR" sz="2000" smtClean="0"/>
              <a:t>	Kömür, petrol ve doğalgaz dünyanın bugünkü enerji ihtiyacının büyük bir çoğunluğunu karşılamaktadır. Yapılarında karbon ve hidrojen elementlerini bulunduran bu fosil yakıtlar, uzun süreçler içerisinde oluşmakta fakat çok çabuk tüketilmektedir. Dünyanın belirli bölgelerinde toplanmış bu yakıtların günümüz teknolojisiyle ¾'ünün yarısının çıkarılması imkansız; diğer yarısının ise çıkarılması teknik olarak çok pahalıdır. Bu da fosil yakıtları yenilenemeyen ve sınırlı yakıtlar sınıfına sokmaktadır.</a:t>
            </a:r>
          </a:p>
          <a:p>
            <a:pPr eaLnBrk="1" hangingPunct="1">
              <a:lnSpc>
                <a:spcPct val="80000"/>
              </a:lnSpc>
              <a:buFontTx/>
              <a:buNone/>
            </a:pPr>
            <a:endParaRPr lang="tr-TR" sz="2000" smtClean="0"/>
          </a:p>
        </p:txBody>
      </p:sp>
      <p:sp>
        <p:nvSpPr>
          <p:cNvPr id="57348" name="3 Slayt Numarası Yer Tutucusu"/>
          <p:cNvSpPr>
            <a:spLocks noGrp="1"/>
          </p:cNvSpPr>
          <p:nvPr>
            <p:ph type="sldNum" sz="quarter" idx="12"/>
          </p:nvPr>
        </p:nvSpPr>
        <p:spPr>
          <a:noFill/>
        </p:spPr>
        <p:txBody>
          <a:bodyPr/>
          <a:lstStyle/>
          <a:p>
            <a:fld id="{2D42F625-65E2-4EBC-A0E3-D728E0B5336F}" type="slidenum">
              <a:rPr lang="tr-TR" smtClean="0">
                <a:latin typeface="Arial" charset="0"/>
              </a:rPr>
              <a:pPr/>
              <a:t>60</a:t>
            </a:fld>
            <a:endParaRPr lang="tr-TR" smtClean="0">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idx="4294967295"/>
          </p:nvPr>
        </p:nvSpPr>
        <p:spPr/>
        <p:txBody>
          <a:bodyPr/>
          <a:lstStyle/>
          <a:p>
            <a:pPr eaLnBrk="1" hangingPunct="1"/>
            <a:r>
              <a:rPr lang="tr-TR" dirty="0" smtClean="0"/>
              <a:t>Asit Yağmurlarının Oluşumu</a:t>
            </a:r>
          </a:p>
        </p:txBody>
      </p:sp>
      <p:sp>
        <p:nvSpPr>
          <p:cNvPr id="58371" name="2 İçerik Yer Tutucusu"/>
          <p:cNvSpPr>
            <a:spLocks noGrp="1"/>
          </p:cNvSpPr>
          <p:nvPr>
            <p:ph idx="4294967295"/>
          </p:nvPr>
        </p:nvSpPr>
        <p:spPr/>
        <p:txBody>
          <a:bodyPr>
            <a:normAutofit fontScale="92500" lnSpcReduction="20000"/>
          </a:bodyPr>
          <a:lstStyle/>
          <a:p>
            <a:pPr>
              <a:lnSpc>
                <a:spcPct val="80000"/>
              </a:lnSpc>
            </a:pPr>
            <a:r>
              <a:rPr lang="tr-TR" sz="2200" dirty="0" smtClean="0">
                <a:latin typeface="+mj-lt"/>
              </a:rPr>
              <a:t>Hava </a:t>
            </a:r>
            <a:r>
              <a:rPr lang="tr-TR" sz="2200" dirty="0" err="1" smtClean="0">
                <a:latin typeface="+mj-lt"/>
              </a:rPr>
              <a:t>kirliliğininen</a:t>
            </a:r>
            <a:r>
              <a:rPr lang="tr-TR" sz="2200" dirty="0" smtClean="0">
                <a:latin typeface="+mj-lt"/>
              </a:rPr>
              <a:t> önemli sebeplerinden birisi sanayi ve teknolojilerimizin bir sonucu olan asit yağmurlarıdır.  Uzmanların bildirdiklerine göre asit yağmurlarının kaynağı sanayi kuruluşlarıdır. Özellikle termik santrallerin bacalarından çıkan </a:t>
            </a:r>
            <a:r>
              <a:rPr lang="tr-TR" sz="2200" b="1" dirty="0" smtClean="0">
                <a:latin typeface="+mj-lt"/>
              </a:rPr>
              <a:t>dumanların içinde bol miktarda </a:t>
            </a:r>
            <a:r>
              <a:rPr lang="tr-TR" sz="2200" b="1" dirty="0" err="1" smtClean="0">
                <a:latin typeface="+mj-lt"/>
              </a:rPr>
              <a:t>kükürtdioksit</a:t>
            </a:r>
            <a:r>
              <a:rPr lang="tr-TR" sz="2200" b="1" dirty="0" smtClean="0">
                <a:latin typeface="+mj-lt"/>
              </a:rPr>
              <a:t> ve azot oksit gibi gazlar bulunmaktadır. Bunlar atmosferdeki nem ile birleşince yakıcı asitlere (</a:t>
            </a:r>
            <a:r>
              <a:rPr lang="tr-TR" sz="2200" b="1" dirty="0" err="1" smtClean="0">
                <a:latin typeface="+mj-lt"/>
              </a:rPr>
              <a:t>sülfirik</a:t>
            </a:r>
            <a:r>
              <a:rPr lang="tr-TR" sz="2200" b="1" dirty="0" smtClean="0">
                <a:latin typeface="+mj-lt"/>
              </a:rPr>
              <a:t> asit, nitrik asit vb.) dönüşmekte kar, yağmur, sis yağışlarıyla da yeryüzüne ulaşmaktadır. İşte bunlara asit yağmuru</a:t>
            </a:r>
            <a:r>
              <a:rPr lang="tr-TR" sz="2200" dirty="0" smtClean="0">
                <a:latin typeface="+mj-lt"/>
              </a:rPr>
              <a:t> deniliyor.</a:t>
            </a:r>
            <a:br>
              <a:rPr lang="tr-TR" sz="2200" dirty="0" smtClean="0">
                <a:latin typeface="+mj-lt"/>
              </a:rPr>
            </a:br>
            <a:endParaRPr lang="tr-TR" sz="2200" dirty="0" smtClean="0">
              <a:latin typeface="+mj-lt"/>
            </a:endParaRPr>
          </a:p>
          <a:p>
            <a:pPr eaLnBrk="1" hangingPunct="1">
              <a:lnSpc>
                <a:spcPct val="80000"/>
              </a:lnSpc>
            </a:pPr>
            <a:r>
              <a:rPr lang="tr-TR" sz="2200" dirty="0" smtClean="0">
                <a:latin typeface="+mj-lt"/>
              </a:rPr>
              <a:t>Asit yağmurları, fosil yakıt atıklarının doğal su döngüsüne karışmasıyla oluşur. Kömür ve petrol gibi fosil yakıtların yakılması sonucu atmosferde kükürt ve azot içeren gazlar birikir. Bu gazlar havadaki su buharıyla birleşince bir kimyasal tepkime meydana gelir. Bu tepkime sonucunda sülfürik asit ve nitrik asit damlaları oluşur.</a:t>
            </a:r>
          </a:p>
          <a:p>
            <a:pPr eaLnBrk="1" hangingPunct="1">
              <a:lnSpc>
                <a:spcPct val="80000"/>
              </a:lnSpc>
            </a:pPr>
            <a:r>
              <a:rPr lang="tr-TR" sz="2200" dirty="0" smtClean="0">
                <a:latin typeface="+mj-lt"/>
              </a:rPr>
              <a:t>Güneş ışığı bu tepkimelerin hızını artırır. Yeryüzündeki sular Güneş’in etkisiyle ısınınca, bunların bir kısmı buharlaşarak yükselir ve atmosfere karışır. Böylece yükselen nemli havadaki su buharı yoğunlaşarak yeniden sıvı durumuna geçer. Bunlar da bulutları oluşturur. Sonuçta oluşan, çok miktarda kükürt ve azot içeren bu tip yağmurlara “asit </a:t>
            </a:r>
            <a:r>
              <a:rPr lang="tr-TR" sz="2200" dirty="0" err="1" smtClean="0">
                <a:latin typeface="+mj-lt"/>
              </a:rPr>
              <a:t>yağmurları”denir</a:t>
            </a:r>
            <a:r>
              <a:rPr lang="tr-TR" sz="2200" dirty="0" smtClean="0">
                <a:latin typeface="+mj-lt"/>
              </a:rPr>
              <a:t>. Atmosferdeki asit, yalnızca yağmurlarla değil, kar, sis, havadaki gazlar ve tanecikler yoluyla da yeryüzüne iner. </a:t>
            </a:r>
          </a:p>
          <a:p>
            <a:pPr eaLnBrk="1" hangingPunct="1">
              <a:lnSpc>
                <a:spcPct val="80000"/>
              </a:lnSpc>
            </a:pPr>
            <a:endParaRPr lang="tr-TR" sz="2200" dirty="0" smtClean="0"/>
          </a:p>
        </p:txBody>
      </p:sp>
      <p:sp>
        <p:nvSpPr>
          <p:cNvPr id="58372" name="3 Slayt Numarası Yer Tutucusu"/>
          <p:cNvSpPr>
            <a:spLocks noGrp="1"/>
          </p:cNvSpPr>
          <p:nvPr>
            <p:ph type="sldNum" sz="quarter" idx="12"/>
          </p:nvPr>
        </p:nvSpPr>
        <p:spPr>
          <a:noFill/>
        </p:spPr>
        <p:txBody>
          <a:bodyPr/>
          <a:lstStyle/>
          <a:p>
            <a:fld id="{766B3F64-A60D-4E97-9188-924E05EEA0E1}" type="slidenum">
              <a:rPr lang="tr-TR" smtClean="0">
                <a:latin typeface="Arial" charset="0"/>
              </a:rPr>
              <a:pPr/>
              <a:t>61</a:t>
            </a:fld>
            <a:endParaRPr lang="tr-TR" smtClean="0">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idx="4294967295"/>
          </p:nvPr>
        </p:nvSpPr>
        <p:spPr/>
        <p:txBody>
          <a:bodyPr/>
          <a:lstStyle/>
          <a:p>
            <a:pPr eaLnBrk="1" hangingPunct="1"/>
            <a:r>
              <a:rPr lang="tr-TR" smtClean="0"/>
              <a:t>Asit yağmurları</a:t>
            </a:r>
          </a:p>
        </p:txBody>
      </p:sp>
      <p:pic>
        <p:nvPicPr>
          <p:cNvPr id="59395" name="Picture 2"/>
          <p:cNvPicPr>
            <a:picLocks noGrp="1" noChangeAspect="1" noChangeArrowheads="1"/>
          </p:cNvPicPr>
          <p:nvPr>
            <p:ph idx="4294967295"/>
          </p:nvPr>
        </p:nvPicPr>
        <p:blipFill>
          <a:blip r:embed="rId2" cstate="print"/>
          <a:srcRect/>
          <a:stretch>
            <a:fillRect/>
          </a:stretch>
        </p:blipFill>
        <p:spPr>
          <a:xfrm>
            <a:off x="428625" y="1428750"/>
            <a:ext cx="8501063" cy="5072063"/>
          </a:xfrm>
        </p:spPr>
      </p:pic>
      <p:sp>
        <p:nvSpPr>
          <p:cNvPr id="59396" name="3 Slayt Numarası Yer Tutucusu"/>
          <p:cNvSpPr>
            <a:spLocks noGrp="1"/>
          </p:cNvSpPr>
          <p:nvPr>
            <p:ph type="sldNum" sz="quarter" idx="12"/>
          </p:nvPr>
        </p:nvSpPr>
        <p:spPr>
          <a:noFill/>
        </p:spPr>
        <p:txBody>
          <a:bodyPr/>
          <a:lstStyle/>
          <a:p>
            <a:fld id="{FEF82509-85C0-438F-8089-C8FDDF084483}" type="slidenum">
              <a:rPr lang="tr-TR" smtClean="0">
                <a:latin typeface="Arial" charset="0"/>
              </a:rPr>
              <a:pPr/>
              <a:t>62</a:t>
            </a:fld>
            <a:endParaRPr lang="tr-TR" smtClean="0">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ormAutofit fontScale="90000"/>
          </a:bodyPr>
          <a:lstStyle/>
          <a:p>
            <a:pPr eaLnBrk="1" hangingPunct="1">
              <a:defRPr/>
            </a:pPr>
            <a:r>
              <a:rPr lang="tr-TR" sz="4000" smtClean="0"/>
              <a:t>Asit Yağmurları ve Çevreye Verdiği Zararlar</a:t>
            </a:r>
          </a:p>
        </p:txBody>
      </p:sp>
      <p:sp>
        <p:nvSpPr>
          <p:cNvPr id="63491" name="2 İçerik Yer Tutucusu"/>
          <p:cNvSpPr>
            <a:spLocks noGrp="1"/>
          </p:cNvSpPr>
          <p:nvPr>
            <p:ph idx="4294967295"/>
          </p:nvPr>
        </p:nvSpPr>
        <p:spPr/>
        <p:txBody>
          <a:bodyPr/>
          <a:lstStyle/>
          <a:p>
            <a:pPr eaLnBrk="1" hangingPunct="1">
              <a:lnSpc>
                <a:spcPct val="80000"/>
              </a:lnSpc>
            </a:pPr>
            <a:r>
              <a:rPr lang="tr-TR" sz="2000" dirty="0" smtClean="0"/>
              <a:t>Asit yağmurları, göller ve nehirler gibi sular dünyasına düştüğünde bunların asitlik derecesini arttırır. Balıklar sudaki asitlik değişimine çok duyarlı oldukları için böyle sularda yaşayamazlar. Gerçekten de, Baltık ülkelerindeki göller İngiltere’deki ağır sanayi bölgelerinden kaynaklanan asit yağmurları ile asitleşmiş ve bu göllerde birçok balık türü ortadan kalkmıştır.</a:t>
            </a:r>
            <a:br>
              <a:rPr lang="tr-TR" sz="2000" dirty="0" smtClean="0"/>
            </a:br>
            <a:r>
              <a:rPr lang="tr-TR" sz="2000" dirty="0" smtClean="0"/>
              <a:t/>
            </a:r>
            <a:br>
              <a:rPr lang="tr-TR" sz="2000" dirty="0" smtClean="0"/>
            </a:br>
            <a:r>
              <a:rPr lang="tr-TR" sz="2000" dirty="0" smtClean="0"/>
              <a:t>Asit yağmurları hayvanlar ve bitkiler gibi canlı varlıklara zarar vermekle kalmaz, taşınmaz kültür varlıklarını da olumsuz yönde etkiler. Örneğin, kent içi ya da kent dışındaki tarihî binalar, açık hava müzeleri, binlerce yıllık antik kentlere ait yapılar veya Nemrut dağında olduğu gibi taş anıtlar asit yağmurlarıyla yıpranmakta ve dağılmaktadır. Asit yağmurları bitki toplumlarının, örneğin geniş ormanların toprak üstü kısımlarında yakıcı zararlar oluşturduğu gibi, toprakların yapısını da bozmakta, toprak içindeki bitki köklerinin hastalanmasına ve toprağa can veren mikroorganizmaların ölmesine neden olmaktadırlar.  </a:t>
            </a:r>
          </a:p>
          <a:p>
            <a:pPr eaLnBrk="1" hangingPunct="1">
              <a:lnSpc>
                <a:spcPct val="80000"/>
              </a:lnSpc>
            </a:pPr>
            <a:endParaRPr lang="tr-TR" sz="2000" dirty="0" smtClean="0"/>
          </a:p>
        </p:txBody>
      </p:sp>
      <p:sp>
        <p:nvSpPr>
          <p:cNvPr id="63492" name="3 Slayt Numarası Yer Tutucusu"/>
          <p:cNvSpPr>
            <a:spLocks noGrp="1"/>
          </p:cNvSpPr>
          <p:nvPr>
            <p:ph type="sldNum" sz="quarter" idx="12"/>
          </p:nvPr>
        </p:nvSpPr>
        <p:spPr>
          <a:noFill/>
        </p:spPr>
        <p:txBody>
          <a:bodyPr/>
          <a:lstStyle/>
          <a:p>
            <a:fld id="{40B982A9-90A6-4464-BB5A-2E9C07B611AB}" type="slidenum">
              <a:rPr lang="tr-TR" smtClean="0">
                <a:latin typeface="Arial" charset="0"/>
              </a:rPr>
              <a:pPr/>
              <a:t>63</a:t>
            </a:fld>
            <a:endParaRPr lang="tr-TR" smtClean="0">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61" name="Picture 5" descr="image009"/>
          <p:cNvPicPr>
            <a:picLocks noChangeAspect="1" noChangeArrowheads="1"/>
          </p:cNvPicPr>
          <p:nvPr/>
        </p:nvPicPr>
        <p:blipFill>
          <a:blip r:embed="rId3" cstate="print"/>
          <a:srcRect/>
          <a:stretch>
            <a:fillRect/>
          </a:stretch>
        </p:blipFill>
        <p:spPr bwMode="auto">
          <a:xfrm>
            <a:off x="0" y="0"/>
            <a:ext cx="2820988" cy="2971800"/>
          </a:xfrm>
          <a:prstGeom prst="rect">
            <a:avLst/>
          </a:prstGeom>
          <a:noFill/>
          <a:ln w="9525">
            <a:noFill/>
            <a:miter lim="800000"/>
            <a:headEnd/>
            <a:tailEnd/>
          </a:ln>
        </p:spPr>
      </p:pic>
      <p:pic>
        <p:nvPicPr>
          <p:cNvPr id="65539" name="Picture 6" descr="Resim22"/>
          <p:cNvPicPr>
            <a:picLocks noChangeAspect="1" noChangeArrowheads="1"/>
          </p:cNvPicPr>
          <p:nvPr/>
        </p:nvPicPr>
        <p:blipFill>
          <a:blip r:embed="rId4" cstate="print"/>
          <a:srcRect/>
          <a:stretch>
            <a:fillRect/>
          </a:stretch>
        </p:blipFill>
        <p:spPr bwMode="auto">
          <a:xfrm>
            <a:off x="500063" y="2428875"/>
            <a:ext cx="4143375" cy="4000500"/>
          </a:xfrm>
          <a:prstGeom prst="rect">
            <a:avLst/>
          </a:prstGeom>
          <a:noFill/>
          <a:ln w="9525">
            <a:noFill/>
            <a:miter lim="800000"/>
            <a:headEnd/>
            <a:tailEnd/>
          </a:ln>
        </p:spPr>
      </p:pic>
      <p:pic>
        <p:nvPicPr>
          <p:cNvPr id="65540" name="Picture 7" descr="Resim23"/>
          <p:cNvPicPr>
            <a:picLocks noChangeAspect="1" noChangeArrowheads="1"/>
          </p:cNvPicPr>
          <p:nvPr/>
        </p:nvPicPr>
        <p:blipFill>
          <a:blip r:embed="rId5" cstate="print"/>
          <a:srcRect/>
          <a:stretch>
            <a:fillRect/>
          </a:stretch>
        </p:blipFill>
        <p:spPr bwMode="auto">
          <a:xfrm>
            <a:off x="5000625" y="2428875"/>
            <a:ext cx="3960813" cy="3994150"/>
          </a:xfrm>
          <a:prstGeom prst="rect">
            <a:avLst/>
          </a:prstGeom>
          <a:noFill/>
          <a:ln w="9525">
            <a:noFill/>
            <a:miter lim="800000"/>
            <a:headEnd/>
            <a:tailEnd/>
          </a:ln>
        </p:spPr>
      </p:pic>
      <p:sp>
        <p:nvSpPr>
          <p:cNvPr id="377864" name="Rectangle 8"/>
          <p:cNvSpPr>
            <a:spLocks noChangeArrowheads="1"/>
          </p:cNvSpPr>
          <p:nvPr/>
        </p:nvSpPr>
        <p:spPr bwMode="auto">
          <a:xfrm>
            <a:off x="2965450" y="995363"/>
            <a:ext cx="5238750" cy="381000"/>
          </a:xfrm>
          <a:prstGeom prst="rect">
            <a:avLst/>
          </a:prstGeom>
          <a:noFill/>
          <a:ln w="9525">
            <a:noFill/>
            <a:miter lim="800000"/>
            <a:headEnd/>
            <a:tailEnd/>
          </a:ln>
          <a:effectLst/>
        </p:spPr>
        <p:txBody>
          <a:bodyPr wrap="none" lIns="72402" tIns="36201" rIns="72402" bIns="36201">
            <a:spAutoFit/>
          </a:bodyPr>
          <a:lstStyle/>
          <a:p>
            <a:pPr defTabSz="913827" fontAlgn="auto">
              <a:spcBef>
                <a:spcPts val="0"/>
              </a:spcBef>
              <a:spcAft>
                <a:spcPts val="0"/>
              </a:spcAft>
              <a:defRPr/>
            </a:pPr>
            <a:r>
              <a:rPr lang="tr-TR" sz="2000" b="1" dirty="0">
                <a:solidFill>
                  <a:schemeClr val="tx2"/>
                </a:solidFill>
                <a:effectLst>
                  <a:outerShdw blurRad="38100" dist="38100" dir="2700000" algn="tl">
                    <a:srgbClr val="000000"/>
                  </a:outerShdw>
                </a:effectLst>
                <a:latin typeface="+mn-lt"/>
              </a:rPr>
              <a:t>Asit Yağmurlarının Ormanlara ve Göllere etkileri</a:t>
            </a:r>
          </a:p>
        </p:txBody>
      </p:sp>
      <p:sp>
        <p:nvSpPr>
          <p:cNvPr id="65542" name="5 Slayt Numarası Yer Tutucusu"/>
          <p:cNvSpPr>
            <a:spLocks noGrp="1"/>
          </p:cNvSpPr>
          <p:nvPr>
            <p:ph type="sldNum" sz="quarter" idx="12"/>
          </p:nvPr>
        </p:nvSpPr>
        <p:spPr>
          <a:noFill/>
        </p:spPr>
        <p:txBody>
          <a:bodyPr/>
          <a:lstStyle/>
          <a:p>
            <a:fld id="{2B42E845-AF72-4324-ABBE-33AA57CF248B}" type="slidenum">
              <a:rPr lang="tr-TR" smtClean="0">
                <a:latin typeface="Arial" charset="0"/>
              </a:rPr>
              <a:pPr/>
              <a:t>64</a:t>
            </a:fld>
            <a:endParaRPr lang="tr-TR"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7861"/>
                                        </p:tgtEl>
                                        <p:attrNameLst>
                                          <p:attrName>style.visibility</p:attrName>
                                        </p:attrNameLst>
                                      </p:cBhvr>
                                      <p:to>
                                        <p:strVal val="visible"/>
                                      </p:to>
                                    </p:set>
                                    <p:animEffect transition="in" filter="fade">
                                      <p:cBhvr>
                                        <p:cTn id="7" dur="2000"/>
                                        <p:tgtEl>
                                          <p:spTgt spid="377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ormAutofit fontScale="90000"/>
          </a:bodyPr>
          <a:lstStyle/>
          <a:p>
            <a:pPr eaLnBrk="1" hangingPunct="1">
              <a:defRPr/>
            </a:pPr>
            <a:r>
              <a:rPr lang="tr-TR" sz="4000" b="1" smtClean="0"/>
              <a:t>Asit Yağmurlarının Oluşmasını Engellemek İçin Yapılabilecekler</a:t>
            </a:r>
            <a:endParaRPr lang="tr-TR" sz="4000" smtClean="0"/>
          </a:p>
        </p:txBody>
      </p:sp>
      <p:sp>
        <p:nvSpPr>
          <p:cNvPr id="3" name="2 İçerik Yer Tutucusu"/>
          <p:cNvSpPr>
            <a:spLocks noGrp="1"/>
          </p:cNvSpPr>
          <p:nvPr>
            <p:ph idx="4294967295"/>
          </p:nvPr>
        </p:nvSpPr>
        <p:spPr/>
        <p:txBody>
          <a:bodyPr>
            <a:normAutofit/>
          </a:bodyPr>
          <a:lstStyle/>
          <a:p>
            <a:pPr eaLnBrk="1" hangingPunct="1">
              <a:lnSpc>
                <a:spcPct val="80000"/>
              </a:lnSpc>
              <a:defRPr/>
            </a:pPr>
            <a:endParaRPr lang="tr-TR" sz="2700" smtClean="0"/>
          </a:p>
          <a:p>
            <a:pPr eaLnBrk="1" hangingPunct="1">
              <a:lnSpc>
                <a:spcPct val="80000"/>
              </a:lnSpc>
              <a:defRPr/>
            </a:pPr>
            <a:r>
              <a:rPr lang="tr-TR" sz="2700" smtClean="0"/>
              <a:t>Sanayide fosil yakıtlar yerine kükürt ve azot içermeyen doğalgaz, güneş enerjisi, jeotermal enerji tercih edilmeli</a:t>
            </a:r>
          </a:p>
          <a:p>
            <a:pPr eaLnBrk="1" hangingPunct="1">
              <a:lnSpc>
                <a:spcPct val="80000"/>
              </a:lnSpc>
              <a:defRPr/>
            </a:pPr>
            <a:r>
              <a:rPr lang="tr-TR" sz="2700" smtClean="0"/>
              <a:t>Yeşil alanlar artırılmalı ve orman yangınları engellenmelidir</a:t>
            </a:r>
          </a:p>
          <a:p>
            <a:pPr eaLnBrk="1" hangingPunct="1">
              <a:lnSpc>
                <a:spcPct val="80000"/>
              </a:lnSpc>
              <a:defRPr/>
            </a:pPr>
            <a:r>
              <a:rPr lang="tr-TR" sz="2700" smtClean="0"/>
              <a:t>Toplu taşıma araçları yaygınlaştırılmalı</a:t>
            </a:r>
          </a:p>
          <a:p>
            <a:pPr eaLnBrk="1" hangingPunct="1">
              <a:lnSpc>
                <a:spcPct val="80000"/>
              </a:lnSpc>
              <a:defRPr/>
            </a:pPr>
            <a:r>
              <a:rPr lang="tr-TR" sz="2700" smtClean="0"/>
              <a:t>Kalorisi düşük olan ve havayı daha çok kirleten kaçak kömür kullanımı engellenmeli</a:t>
            </a:r>
          </a:p>
          <a:p>
            <a:pPr eaLnBrk="1" hangingPunct="1">
              <a:lnSpc>
                <a:spcPct val="80000"/>
              </a:lnSpc>
              <a:defRPr/>
            </a:pPr>
            <a:r>
              <a:rPr lang="tr-TR" sz="2700" smtClean="0"/>
              <a:t>Sanayi tesislerinin bacalarına filtre takılması sağlanmalı</a:t>
            </a:r>
          </a:p>
          <a:p>
            <a:pPr eaLnBrk="1" hangingPunct="1">
              <a:lnSpc>
                <a:spcPct val="80000"/>
              </a:lnSpc>
              <a:defRPr/>
            </a:pPr>
            <a:r>
              <a:rPr lang="tr-TR" sz="2700" smtClean="0"/>
              <a:t>Her yıl bacalar ve soba boruları temizlenmeli</a:t>
            </a:r>
          </a:p>
          <a:p>
            <a:pPr eaLnBrk="1" hangingPunct="1">
              <a:lnSpc>
                <a:spcPct val="80000"/>
              </a:lnSpc>
              <a:defRPr/>
            </a:pPr>
            <a:endParaRPr lang="tr-TR" sz="2700" smtClean="0"/>
          </a:p>
        </p:txBody>
      </p:sp>
      <p:sp>
        <p:nvSpPr>
          <p:cNvPr id="64516" name="3 Slayt Numarası Yer Tutucusu"/>
          <p:cNvSpPr>
            <a:spLocks noGrp="1"/>
          </p:cNvSpPr>
          <p:nvPr>
            <p:ph type="sldNum" sz="quarter" idx="12"/>
          </p:nvPr>
        </p:nvSpPr>
        <p:spPr>
          <a:noFill/>
        </p:spPr>
        <p:txBody>
          <a:bodyPr/>
          <a:lstStyle/>
          <a:p>
            <a:fld id="{3A502069-95E6-493A-88D0-79D6CC5D8461}" type="slidenum">
              <a:rPr lang="tr-TR" smtClean="0">
                <a:latin typeface="Arial" charset="0"/>
              </a:rPr>
              <a:pPr/>
              <a:t>65</a:t>
            </a:fld>
            <a:endParaRPr lang="tr-TR" smtClean="0">
              <a:latin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idx="4294967295"/>
          </p:nvPr>
        </p:nvSpPr>
        <p:spPr>
          <a:xfrm>
            <a:off x="500063" y="500063"/>
            <a:ext cx="8229600" cy="857250"/>
          </a:xfrm>
        </p:spPr>
        <p:txBody>
          <a:bodyPr>
            <a:normAutofit fontScale="90000"/>
          </a:bodyPr>
          <a:lstStyle/>
          <a:p>
            <a:pPr eaLnBrk="1" hangingPunct="1"/>
            <a:r>
              <a:rPr lang="tr-TR" sz="7200" smtClean="0"/>
              <a:t>Küresel ısınma</a:t>
            </a:r>
          </a:p>
        </p:txBody>
      </p:sp>
      <p:sp>
        <p:nvSpPr>
          <p:cNvPr id="77827" name="2 İçerik Yer Tutucusu"/>
          <p:cNvSpPr>
            <a:spLocks noGrp="1"/>
          </p:cNvSpPr>
          <p:nvPr>
            <p:ph idx="4294967295"/>
          </p:nvPr>
        </p:nvSpPr>
        <p:spPr/>
        <p:txBody>
          <a:bodyPr/>
          <a:lstStyle/>
          <a:p>
            <a:pPr algn="just" eaLnBrk="1" hangingPunct="1">
              <a:lnSpc>
                <a:spcPct val="80000"/>
              </a:lnSpc>
            </a:pPr>
            <a:r>
              <a:rPr lang="tr-TR" sz="2000" smtClean="0"/>
              <a:t>İnsanlar tarafından atmosfere salınan gazların sera etkisi yaratması sonucunda dünya yüzeyinde sıcaklığın artmasına küresel ısınma denir. </a:t>
            </a:r>
          </a:p>
          <a:p>
            <a:pPr algn="just" eaLnBrk="1" hangingPunct="1">
              <a:lnSpc>
                <a:spcPct val="80000"/>
              </a:lnSpc>
            </a:pPr>
            <a:r>
              <a:rPr lang="tr-TR" sz="2000" smtClean="0"/>
              <a:t>Daha ayrıntılı açıklamak gerekirse dünyanın yüzeyi güneş ışınları tarafından ısıtılıyor. Dünya bu ışınları tekrar atmosfere yansıtıyor ama bazı ışınlar su buharı, karbondioksit ve metan gazının dünyanın üzerinde oluşturduğu doğal bir örtü tarafından tutuluyor. Bu da yeryüzünün yeterince sıcak kalmasını sağlıyor</a:t>
            </a:r>
            <a:r>
              <a:rPr lang="tr-TR" sz="2000" smtClean="0">
                <a:hlinkClick r:id="rId2" tooltip="küresel ısınma, küresel ısınma nedir, küresel ısınmanın nedenleri, küresel ısınmanın sebepleri, küresel ısınma videoları, küresel ısınma resimleri, küresel ısınmanın etkileri"/>
              </a:rPr>
              <a:t>.</a:t>
            </a:r>
            <a:r>
              <a:rPr lang="tr-TR" sz="2000" smtClean="0"/>
              <a:t> </a:t>
            </a:r>
          </a:p>
          <a:p>
            <a:pPr algn="just" eaLnBrk="1" hangingPunct="1">
              <a:lnSpc>
                <a:spcPct val="80000"/>
              </a:lnSpc>
            </a:pPr>
            <a:r>
              <a:rPr lang="tr-TR" sz="2000" smtClean="0"/>
              <a:t>Ama son dönemlerde fosil yakıtların yakılması, ormansızlaşma, hızlı nüfus artışı ve toplumlardaki tüketim eğiliminin artması gibi nedenlerle karbondioksit, metan ve diazot monoksit gazların atmosferdeki yığılması artış gösterdi. Bilim adamlarına göre, bu artış küresel ısınmaya neden oluyor. </a:t>
            </a:r>
          </a:p>
          <a:p>
            <a:pPr algn="just" eaLnBrk="1" hangingPunct="1">
              <a:lnSpc>
                <a:spcPct val="80000"/>
              </a:lnSpc>
            </a:pPr>
            <a:r>
              <a:rPr lang="tr-TR" sz="2000" smtClean="0"/>
              <a:t>1860’tan günümüze kadar tutulan kayıtlar, ortalama küresel sıcaklığın 0.5 ila 0.8 derece kadar artığını gösteriyor.</a:t>
            </a:r>
            <a:br>
              <a:rPr lang="tr-TR" sz="2000" smtClean="0"/>
            </a:br>
            <a:r>
              <a:rPr lang="tr-TR" sz="2000" smtClean="0"/>
              <a:t>Bilim adamları son 50 yıldaki sıcaklık artışının insan hayatı üzerinde fark edilebilir etkileri olduğu görüşündedir.</a:t>
            </a:r>
          </a:p>
          <a:p>
            <a:pPr algn="just" eaLnBrk="1" hangingPunct="1">
              <a:lnSpc>
                <a:spcPct val="80000"/>
              </a:lnSpc>
            </a:pPr>
            <a:endParaRPr lang="tr-TR" sz="2000" smtClean="0"/>
          </a:p>
        </p:txBody>
      </p:sp>
      <p:sp>
        <p:nvSpPr>
          <p:cNvPr id="77828" name="3 Slayt Numarası Yer Tutucusu"/>
          <p:cNvSpPr>
            <a:spLocks noGrp="1"/>
          </p:cNvSpPr>
          <p:nvPr>
            <p:ph type="sldNum" sz="quarter" idx="12"/>
          </p:nvPr>
        </p:nvSpPr>
        <p:spPr>
          <a:noFill/>
        </p:spPr>
        <p:txBody>
          <a:bodyPr/>
          <a:lstStyle/>
          <a:p>
            <a:fld id="{FFB3584E-EB4A-4EEA-B6B1-D10D0E57E536}" type="slidenum">
              <a:rPr lang="tr-TR" smtClean="0">
                <a:latin typeface="Arial" charset="0"/>
              </a:rPr>
              <a:pPr/>
              <a:t>66</a:t>
            </a:fld>
            <a:endParaRPr lang="tr-TR" smtClean="0">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idx="4294967295"/>
          </p:nvPr>
        </p:nvSpPr>
        <p:spPr>
          <a:xfrm>
            <a:off x="395288" y="0"/>
            <a:ext cx="8229600" cy="1143000"/>
          </a:xfrm>
        </p:spPr>
        <p:txBody>
          <a:bodyPr/>
          <a:lstStyle/>
          <a:p>
            <a:pPr eaLnBrk="1" hangingPunct="1"/>
            <a:r>
              <a:rPr lang="tr-TR" sz="2800" b="1" smtClean="0"/>
              <a:t>Peki bu sıcaklık artışı yani </a:t>
            </a:r>
            <a:r>
              <a:rPr lang="tr-TR" sz="2800" b="1" smtClean="0">
                <a:hlinkClick r:id="rId2" tooltip="küresel ısınma"/>
              </a:rPr>
              <a:t>küresel ısınma</a:t>
            </a:r>
            <a:r>
              <a:rPr lang="tr-TR" sz="2800" b="1" smtClean="0"/>
              <a:t> nelere yol açıyor, hayatımızı nasıl etkiliyor?</a:t>
            </a:r>
            <a:endParaRPr lang="tr-TR" sz="2800" smtClean="0"/>
          </a:p>
        </p:txBody>
      </p:sp>
      <p:sp>
        <p:nvSpPr>
          <p:cNvPr id="78851" name="2 İçerik Yer Tutucusu"/>
          <p:cNvSpPr>
            <a:spLocks noGrp="1"/>
          </p:cNvSpPr>
          <p:nvPr>
            <p:ph idx="4294967295"/>
          </p:nvPr>
        </p:nvSpPr>
        <p:spPr/>
        <p:txBody>
          <a:bodyPr>
            <a:normAutofit fontScale="92500"/>
          </a:bodyPr>
          <a:lstStyle/>
          <a:p>
            <a:pPr eaLnBrk="1" hangingPunct="1">
              <a:lnSpc>
                <a:spcPct val="80000"/>
              </a:lnSpc>
              <a:buFontTx/>
              <a:buNone/>
            </a:pPr>
            <a:r>
              <a:rPr lang="tr-TR" sz="2400" smtClean="0"/>
              <a:t>     </a:t>
            </a:r>
          </a:p>
          <a:p>
            <a:pPr eaLnBrk="1" hangingPunct="1">
              <a:lnSpc>
                <a:spcPct val="80000"/>
              </a:lnSpc>
              <a:buFontTx/>
              <a:buNone/>
            </a:pPr>
            <a:r>
              <a:rPr lang="tr-TR" sz="2400" smtClean="0"/>
              <a:t>	Dünya iklim sisteminde değişikliklere neden olan küresel ısınmanın etkileri en yüksek zirvelerden, okyanus derinliklerine, ekvatordan kutuplara kadar dünyanın her yerinde hissediliyor. </a:t>
            </a:r>
            <a:br>
              <a:rPr lang="tr-TR" sz="2400" smtClean="0"/>
            </a:br>
            <a:r>
              <a:rPr lang="tr-TR" sz="2400" smtClean="0"/>
              <a:t/>
            </a:r>
            <a:br>
              <a:rPr lang="tr-TR" sz="2400" smtClean="0"/>
            </a:br>
            <a:r>
              <a:rPr lang="tr-TR" sz="2400" smtClean="0"/>
              <a:t/>
            </a:r>
            <a:br>
              <a:rPr lang="tr-TR" sz="2400" smtClean="0"/>
            </a:br>
            <a:r>
              <a:rPr lang="tr-TR" sz="2400" smtClean="0"/>
              <a:t>Küresel ısınmaya bağlı olarak dünyanın bazı bölgelerinde kasırgalar, seller ve taşkınların şiddeti ve sıklığı artarken bazı bölgelerde uzun süreli, şiddetli kuraklıklar ve çölleşme etkili oluyor. </a:t>
            </a:r>
            <a:br>
              <a:rPr lang="tr-TR" sz="2400" smtClean="0"/>
            </a:br>
            <a:r>
              <a:rPr lang="tr-TR" sz="2400" smtClean="0"/>
              <a:t/>
            </a:r>
            <a:br>
              <a:rPr lang="tr-TR" sz="2400" smtClean="0"/>
            </a:br>
            <a:r>
              <a:rPr lang="tr-TR" sz="2400" smtClean="0"/>
              <a:t>Kışın sıcaklıklar artıyor, ilk bahar erken geliyor, sonbahar gecikiyor, hayvanların göç dönemleri değişiyor. Yani iklimler değişiyor. </a:t>
            </a:r>
          </a:p>
          <a:p>
            <a:pPr eaLnBrk="1" hangingPunct="1">
              <a:lnSpc>
                <a:spcPct val="80000"/>
              </a:lnSpc>
              <a:buFontTx/>
              <a:buNone/>
            </a:pPr>
            <a:r>
              <a:rPr lang="tr-TR" sz="2400" smtClean="0"/>
              <a:t>	İşte bu değişikliklere dayanamayan bitki ve hayvan türleri de ya azalıyor ya da tamamen yok oluyor.</a:t>
            </a:r>
            <a:br>
              <a:rPr lang="tr-TR" sz="2400" smtClean="0"/>
            </a:br>
            <a:r>
              <a:rPr lang="tr-TR" sz="2400" smtClean="0"/>
              <a:t/>
            </a:r>
            <a:br>
              <a:rPr lang="tr-TR" sz="2400" smtClean="0"/>
            </a:br>
            <a:endParaRPr lang="tr-TR" sz="2400" smtClean="0"/>
          </a:p>
        </p:txBody>
      </p:sp>
      <p:sp>
        <p:nvSpPr>
          <p:cNvPr id="78852" name="3 Slayt Numarası Yer Tutucusu"/>
          <p:cNvSpPr>
            <a:spLocks noGrp="1"/>
          </p:cNvSpPr>
          <p:nvPr>
            <p:ph type="sldNum" sz="quarter" idx="12"/>
          </p:nvPr>
        </p:nvSpPr>
        <p:spPr>
          <a:noFill/>
        </p:spPr>
        <p:txBody>
          <a:bodyPr/>
          <a:lstStyle/>
          <a:p>
            <a:fld id="{D9866A60-0697-492A-B391-86AF7567E9FA}" type="slidenum">
              <a:rPr lang="tr-TR" smtClean="0">
                <a:latin typeface="Arial" charset="0"/>
              </a:rPr>
              <a:pPr/>
              <a:t>67</a:t>
            </a:fld>
            <a:endParaRPr lang="tr-TR" smtClean="0">
              <a:latin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357188" y="1676400"/>
            <a:ext cx="8358187" cy="4824413"/>
          </a:xfrm>
          <a:prstGeom prst="rect">
            <a:avLst/>
          </a:prstGeom>
          <a:noFill/>
          <a:ln w="9525">
            <a:noFill/>
            <a:miter lim="800000"/>
            <a:headEnd/>
            <a:tailEnd/>
          </a:ln>
        </p:spPr>
      </p:pic>
      <p:sp>
        <p:nvSpPr>
          <p:cNvPr id="79875" name="Text Box 3"/>
          <p:cNvSpPr txBox="1">
            <a:spLocks noChangeArrowheads="1"/>
          </p:cNvSpPr>
          <p:nvPr/>
        </p:nvSpPr>
        <p:spPr bwMode="auto">
          <a:xfrm>
            <a:off x="457200" y="228600"/>
            <a:ext cx="8382000" cy="1920875"/>
          </a:xfrm>
          <a:prstGeom prst="rect">
            <a:avLst/>
          </a:prstGeom>
          <a:noFill/>
          <a:ln w="9525">
            <a:noFill/>
            <a:miter lim="800000"/>
            <a:headEnd/>
            <a:tailEnd/>
          </a:ln>
        </p:spPr>
        <p:txBody>
          <a:bodyPr>
            <a:spAutoFit/>
          </a:bodyPr>
          <a:lstStyle/>
          <a:p>
            <a:pPr>
              <a:spcBef>
                <a:spcPct val="50000"/>
              </a:spcBef>
            </a:pPr>
            <a:r>
              <a:rPr lang="tr-TR" sz="2000"/>
              <a:t>Kutuplardaki buzullar eriyor, deniz suyu seviyesi yükseliyor ve kıyı kesimlerde toprak kayıpları artıyor.Örneğin 1960’ların sonlarından bu yana Kuzey Yarıküre’de kar örtüsünde yüzde 10’luk bir azalma oldu. 20’inci yüzyıl boyunca deniz seviyelerinde de 10-25 cm arasında bir artış olduğu saptandı.</a:t>
            </a:r>
            <a:br>
              <a:rPr lang="tr-TR" sz="2000"/>
            </a:br>
            <a:endParaRPr lang="tr-TR" sz="2000"/>
          </a:p>
        </p:txBody>
      </p:sp>
      <p:sp>
        <p:nvSpPr>
          <p:cNvPr id="79876" name="3 Slayt Numarası Yer Tutucusu"/>
          <p:cNvSpPr>
            <a:spLocks noGrp="1"/>
          </p:cNvSpPr>
          <p:nvPr>
            <p:ph type="sldNum" sz="quarter" idx="12"/>
          </p:nvPr>
        </p:nvSpPr>
        <p:spPr>
          <a:noFill/>
        </p:spPr>
        <p:txBody>
          <a:bodyPr/>
          <a:lstStyle/>
          <a:p>
            <a:fld id="{DC83ED6A-E704-41F7-A2CA-A8C313FEB4E6}" type="slidenum">
              <a:rPr lang="tr-TR" smtClean="0">
                <a:latin typeface="Arial" charset="0"/>
              </a:rPr>
              <a:pPr/>
              <a:t>68</a:t>
            </a:fld>
            <a:endParaRPr lang="tr-TR" smtClean="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İçerik Yer Tutucusu"/>
          <p:cNvSpPr>
            <a:spLocks noGrp="1"/>
          </p:cNvSpPr>
          <p:nvPr>
            <p:ph idx="4294967295"/>
          </p:nvPr>
        </p:nvSpPr>
        <p:spPr>
          <a:xfrm>
            <a:off x="381000" y="914400"/>
            <a:ext cx="8229600" cy="4525963"/>
          </a:xfrm>
        </p:spPr>
        <p:txBody>
          <a:bodyPr>
            <a:normAutofit fontScale="92500"/>
          </a:bodyPr>
          <a:lstStyle/>
          <a:p>
            <a:pPr eaLnBrk="1" hangingPunct="1">
              <a:lnSpc>
                <a:spcPct val="80000"/>
              </a:lnSpc>
              <a:buFontTx/>
              <a:buNone/>
            </a:pPr>
            <a:r>
              <a:rPr lang="tr-TR" sz="2700" smtClean="0"/>
              <a:t>    Hava koşullarının uzun bir zaman kesiti içinde ortalama durumu </a:t>
            </a:r>
            <a:r>
              <a:rPr lang="tr-TR" sz="2700" b="1" smtClean="0"/>
              <a:t>iklim</a:t>
            </a:r>
            <a:r>
              <a:rPr lang="tr-TR" sz="2700" smtClean="0"/>
              <a:t> olarak tanımlanır. </a:t>
            </a:r>
          </a:p>
          <a:p>
            <a:pPr eaLnBrk="1" hangingPunct="1">
              <a:lnSpc>
                <a:spcPct val="80000"/>
              </a:lnSpc>
              <a:buFontTx/>
              <a:buNone/>
            </a:pPr>
            <a:endParaRPr lang="tr-TR" sz="2700" smtClean="0"/>
          </a:p>
          <a:p>
            <a:pPr eaLnBrk="1" hangingPunct="1">
              <a:lnSpc>
                <a:spcPct val="80000"/>
              </a:lnSpc>
              <a:buFontTx/>
              <a:buNone/>
            </a:pPr>
            <a:r>
              <a:rPr lang="tr-TR" sz="2700" smtClean="0"/>
              <a:t>Dünya son bir milyar yıl içinde yaklaşık iki yüz elli milyon yıl süren sıcak dönemler ve bunların ardından gelen dört büyük soğuk dönem geçirmiştir. Dünya yaklaşık elli milyon yıl önce soğuk bir döneme daha girmiş, bu dönemde yüz bin yılda bir on bin yıl süreyle görülen sıcak dönemlerin haricinde soğuma eğilimi göstermiştir. Şu an bu sıcak dönemlerden biri yaşanmaktadır. Dört bin yıl önce başlayan sıcaklık düşüşleri sonucunda Dünya'nın soğuma eğiliminin artması beklenmekteydi fakat bu artış son yüz elli yıldır gerçekleşmemiştir.</a:t>
            </a:r>
            <a:br>
              <a:rPr lang="tr-TR" sz="2700" smtClean="0"/>
            </a:br>
            <a:endParaRPr lang="tr-TR" sz="2700" smtClean="0"/>
          </a:p>
        </p:txBody>
      </p:sp>
      <p:sp>
        <p:nvSpPr>
          <p:cNvPr id="80899" name="2 Slayt Numarası Yer Tutucusu"/>
          <p:cNvSpPr>
            <a:spLocks noGrp="1"/>
          </p:cNvSpPr>
          <p:nvPr>
            <p:ph type="sldNum" sz="quarter" idx="12"/>
          </p:nvPr>
        </p:nvSpPr>
        <p:spPr>
          <a:noFill/>
        </p:spPr>
        <p:txBody>
          <a:bodyPr/>
          <a:lstStyle/>
          <a:p>
            <a:fld id="{301AAEDF-4F07-4264-AF03-59DF8CFD0726}" type="slidenum">
              <a:rPr lang="tr-TR" smtClean="0">
                <a:latin typeface="Arial" charset="0"/>
              </a:rPr>
              <a:pPr/>
              <a:t>69</a:t>
            </a:fld>
            <a:endParaRPr lang="tr-TR"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9552" y="908720"/>
            <a:ext cx="8229600" cy="1143000"/>
          </a:xfrm>
        </p:spPr>
        <p:txBody>
          <a:bodyPr/>
          <a:lstStyle/>
          <a:p>
            <a:pPr eaLnBrk="1" hangingPunct="1">
              <a:defRPr/>
            </a:pPr>
            <a:r>
              <a:rPr lang="tr-TR" dirty="0" smtClean="0">
                <a:solidFill>
                  <a:srgbClr val="C00000"/>
                </a:solidFill>
              </a:rPr>
              <a:t>Hastalık nedenleri;</a:t>
            </a:r>
          </a:p>
        </p:txBody>
      </p:sp>
      <p:sp>
        <p:nvSpPr>
          <p:cNvPr id="65539" name="Rectangle 3"/>
          <p:cNvSpPr>
            <a:spLocks noGrp="1" noChangeArrowheads="1"/>
          </p:cNvSpPr>
          <p:nvPr>
            <p:ph type="body" idx="1"/>
          </p:nvPr>
        </p:nvSpPr>
        <p:spPr>
          <a:xfrm>
            <a:off x="611560" y="1340768"/>
            <a:ext cx="8229600" cy="4530725"/>
          </a:xfrm>
        </p:spPr>
        <p:txBody>
          <a:bodyPr/>
          <a:lstStyle/>
          <a:p>
            <a:pPr algn="just" eaLnBrk="1" hangingPunct="1">
              <a:buFont typeface="Wingdings" pitchFamily="2" charset="2"/>
              <a:buNone/>
              <a:defRPr/>
            </a:pPr>
            <a:endParaRPr lang="tr-TR" dirty="0" smtClean="0">
              <a:latin typeface="Comic Sans MS" pitchFamily="66" charset="0"/>
              <a:cs typeface="Times New Roman" pitchFamily="18" charset="0"/>
            </a:endParaRPr>
          </a:p>
          <a:p>
            <a:pPr algn="just" eaLnBrk="1" hangingPunct="1">
              <a:buFont typeface="Wingdings" pitchFamily="2" charset="2"/>
              <a:buNone/>
              <a:defRPr/>
            </a:pPr>
            <a:r>
              <a:rPr lang="tr-TR" b="1" dirty="0" smtClean="0">
                <a:cs typeface="Times New Roman" pitchFamily="18" charset="0"/>
              </a:rPr>
              <a:t>           Hastalık nedenleri </a:t>
            </a:r>
            <a:r>
              <a:rPr lang="tr-TR" b="1" i="1" dirty="0" smtClean="0">
                <a:cs typeface="Times New Roman" pitchFamily="18" charset="0"/>
              </a:rPr>
              <a:t>bünyesel</a:t>
            </a:r>
            <a:r>
              <a:rPr lang="tr-TR" b="1" dirty="0" smtClean="0">
                <a:cs typeface="Times New Roman" pitchFamily="18" charset="0"/>
              </a:rPr>
              <a:t> ve </a:t>
            </a:r>
            <a:r>
              <a:rPr lang="tr-TR" b="1" i="1" dirty="0" smtClean="0">
                <a:cs typeface="Times New Roman" pitchFamily="18" charset="0"/>
              </a:rPr>
              <a:t>çevresel</a:t>
            </a:r>
            <a:r>
              <a:rPr lang="tr-TR" b="1" dirty="0" smtClean="0">
                <a:cs typeface="Times New Roman" pitchFamily="18" charset="0"/>
              </a:rPr>
              <a:t> nedenler olmak üzere iki grupta incelenebilir.</a:t>
            </a:r>
            <a:r>
              <a:rPr lang="tr-TR" dirty="0" smtClean="0">
                <a:cs typeface="Times New Roman" pitchFamily="18" charset="0"/>
              </a:rPr>
              <a:t> </a:t>
            </a:r>
          </a:p>
          <a:p>
            <a:pPr eaLnBrk="1" hangingPunct="1">
              <a:defRPr/>
            </a:pPr>
            <a:endParaRPr lang="tr-TR" dirty="0" smtClean="0"/>
          </a:p>
        </p:txBody>
      </p:sp>
      <p:pic>
        <p:nvPicPr>
          <p:cNvPr id="10244" name="Picture 18" descr="j0185160"/>
          <p:cNvPicPr>
            <a:picLocks noChangeAspect="1" noChangeArrowheads="1"/>
          </p:cNvPicPr>
          <p:nvPr/>
        </p:nvPicPr>
        <p:blipFill>
          <a:blip r:embed="rId3" cstate="print"/>
          <a:srcRect/>
          <a:stretch>
            <a:fillRect/>
          </a:stretch>
        </p:blipFill>
        <p:spPr bwMode="auto">
          <a:xfrm>
            <a:off x="4859338" y="3500438"/>
            <a:ext cx="3600450" cy="2482850"/>
          </a:xfrm>
          <a:prstGeom prst="rect">
            <a:avLst/>
          </a:prstGeom>
          <a:noFill/>
          <a:ln w="9525">
            <a:noFill/>
            <a:miter lim="800000"/>
            <a:headEnd/>
            <a:tailEnd/>
          </a:ln>
        </p:spPr>
      </p:pic>
      <p:pic>
        <p:nvPicPr>
          <p:cNvPr id="10245" name="Picture 28" descr="j0185161"/>
          <p:cNvPicPr>
            <a:picLocks noChangeAspect="1" noChangeArrowheads="1"/>
          </p:cNvPicPr>
          <p:nvPr/>
        </p:nvPicPr>
        <p:blipFill>
          <a:blip r:embed="rId4" cstate="print"/>
          <a:srcRect/>
          <a:stretch>
            <a:fillRect/>
          </a:stretch>
        </p:blipFill>
        <p:spPr bwMode="auto">
          <a:xfrm>
            <a:off x="1187450" y="3500438"/>
            <a:ext cx="3097213" cy="2508250"/>
          </a:xfrm>
          <a:prstGeom prst="rect">
            <a:avLst/>
          </a:prstGeom>
          <a:noFill/>
          <a:ln w="9525">
            <a:noFill/>
            <a:miter lim="800000"/>
            <a:headEnd/>
            <a:tailEnd/>
          </a:ln>
        </p:spPr>
      </p:pic>
      <p:sp>
        <p:nvSpPr>
          <p:cNvPr id="6" name="5 Metin kutusu"/>
          <p:cNvSpPr txBox="1"/>
          <p:nvPr/>
        </p:nvSpPr>
        <p:spPr>
          <a:xfrm>
            <a:off x="1043608" y="404664"/>
            <a:ext cx="7632848" cy="707886"/>
          </a:xfrm>
          <a:prstGeom prst="rect">
            <a:avLst/>
          </a:prstGeom>
          <a:noFill/>
        </p:spPr>
        <p:txBody>
          <a:bodyPr wrap="square" rtlCol="0">
            <a:spAutoFit/>
          </a:bodyPr>
          <a:lstStyle/>
          <a:p>
            <a:r>
              <a:rPr lang="tr-TR" sz="4000" dirty="0" smtClean="0"/>
              <a:t>SAĞLIĞI ETKİLEYEN FAKTÖRLER</a:t>
            </a:r>
            <a:endParaRPr lang="tr-TR" sz="4000"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2 İçerik Yer Tutucusu"/>
          <p:cNvSpPr>
            <a:spLocks noGrp="1"/>
          </p:cNvSpPr>
          <p:nvPr>
            <p:ph idx="4294967295"/>
          </p:nvPr>
        </p:nvSpPr>
        <p:spPr/>
        <p:txBody>
          <a:bodyPr/>
          <a:lstStyle/>
          <a:p>
            <a:pPr algn="ctr" eaLnBrk="1" hangingPunct="1">
              <a:lnSpc>
                <a:spcPct val="80000"/>
              </a:lnSpc>
              <a:buFontTx/>
              <a:buNone/>
            </a:pPr>
            <a:r>
              <a:rPr lang="tr-TR" sz="2800" b="1" smtClean="0"/>
              <a:t>A)Doğal nedenler</a:t>
            </a:r>
          </a:p>
          <a:p>
            <a:pPr eaLnBrk="1" hangingPunct="1">
              <a:lnSpc>
                <a:spcPct val="80000"/>
              </a:lnSpc>
              <a:buFontTx/>
              <a:buNone/>
            </a:pPr>
            <a:r>
              <a:rPr lang="tr-TR" sz="2800" b="1" smtClean="0"/>
              <a:t>1-Güneşin Etkisi:</a:t>
            </a:r>
            <a:r>
              <a:rPr lang="tr-TR" sz="2200" smtClean="0"/>
              <a:t/>
            </a:r>
            <a:br>
              <a:rPr lang="tr-TR" sz="2200" smtClean="0"/>
            </a:br>
            <a:endParaRPr lang="tr-TR" sz="2200" smtClean="0"/>
          </a:p>
          <a:p>
            <a:pPr algn="just" eaLnBrk="1" hangingPunct="1">
              <a:lnSpc>
                <a:spcPct val="80000"/>
              </a:lnSpc>
              <a:buFontTx/>
              <a:buNone/>
            </a:pPr>
            <a:r>
              <a:rPr lang="tr-TR" sz="2200" smtClean="0"/>
              <a:t>	ESA bilim adamlarından Paal Brekke; iklim bilimcilerinin uzun süredir Güneş beneklerinin 11 yıllık döngüsel hareketini ve Güneş'in yüzyıllık süreçler içinde parlaklık değişimini incelediklerini belirtmiştir. Bunun sonucunda Güneş'in manyetik alanı ve protonlar ile elektronlar biçiminde ortaya çıkan güneş rüzgarının, Güneş sisteminde kozmik ışımalara karşı bir kalkan görevinde olduğu açıklanmaktadır. Güneş'in değişken aktivitesiyle zayıflayabilen bu kalkan, kozmik ışımaları geçirmektedir. Kozmik ışımaların fazla olması bulutlanmayı arttırmakta, Güneş'ten gelen radyasyon oranını değiştirerek küresel sıcaklık artışına neden olmaktadır.</a:t>
            </a:r>
            <a:br>
              <a:rPr lang="tr-TR" sz="2200" smtClean="0"/>
            </a:br>
            <a:endParaRPr lang="tr-TR" sz="2200" smtClean="0"/>
          </a:p>
        </p:txBody>
      </p:sp>
      <p:sp>
        <p:nvSpPr>
          <p:cNvPr id="81923" name="1 Başlık"/>
          <p:cNvSpPr>
            <a:spLocks noGrp="1"/>
          </p:cNvSpPr>
          <p:nvPr>
            <p:ph type="title" idx="4294967295"/>
          </p:nvPr>
        </p:nvSpPr>
        <p:spPr/>
        <p:txBody>
          <a:bodyPr/>
          <a:lstStyle/>
          <a:p>
            <a:pPr eaLnBrk="1" hangingPunct="1"/>
            <a:r>
              <a:rPr lang="tr-TR" sz="4000" smtClean="0"/>
              <a:t>Küresel Isınmanın Nedenleri</a:t>
            </a:r>
            <a:br>
              <a:rPr lang="tr-TR" sz="4000" smtClean="0"/>
            </a:br>
            <a:r>
              <a:rPr lang="tr-TR" sz="2400" smtClean="0"/>
              <a:t>Doğal ve yapay nedenler olmak üzere 2 bölümde incelenebilinir.</a:t>
            </a:r>
            <a:endParaRPr lang="tr-TR" sz="4000" smtClean="0"/>
          </a:p>
        </p:txBody>
      </p:sp>
      <p:sp>
        <p:nvSpPr>
          <p:cNvPr id="81924" name="3 Slayt Numarası Yer Tutucusu"/>
          <p:cNvSpPr>
            <a:spLocks noGrp="1"/>
          </p:cNvSpPr>
          <p:nvPr>
            <p:ph type="sldNum" sz="quarter" idx="12"/>
          </p:nvPr>
        </p:nvSpPr>
        <p:spPr>
          <a:noFill/>
        </p:spPr>
        <p:txBody>
          <a:bodyPr/>
          <a:lstStyle/>
          <a:p>
            <a:fld id="{349B328C-21E5-4CFB-A323-AEAE3C06F589}" type="slidenum">
              <a:rPr lang="tr-TR" smtClean="0">
                <a:latin typeface="Arial" charset="0"/>
              </a:rPr>
              <a:pPr/>
              <a:t>70</a:t>
            </a:fld>
            <a:endParaRPr lang="tr-TR" smtClean="0">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a:spLocks noGrp="1"/>
          </p:cNvSpPr>
          <p:nvPr>
            <p:ph idx="4294967295"/>
          </p:nvPr>
        </p:nvSpPr>
        <p:spPr>
          <a:xfrm>
            <a:off x="395536" y="332656"/>
            <a:ext cx="8229600" cy="5626100"/>
          </a:xfrm>
        </p:spPr>
        <p:txBody>
          <a:bodyPr>
            <a:normAutofit fontScale="92500" lnSpcReduction="20000"/>
          </a:bodyPr>
          <a:lstStyle/>
          <a:p>
            <a:pPr eaLnBrk="1" hangingPunct="1">
              <a:buFontTx/>
              <a:buNone/>
            </a:pPr>
            <a:r>
              <a:rPr lang="tr-TR" sz="2000" b="1" dirty="0" smtClean="0"/>
              <a:t>2-Dünya'nın </a:t>
            </a:r>
            <a:r>
              <a:rPr lang="tr-TR" sz="2000" b="1" dirty="0" err="1" smtClean="0"/>
              <a:t>Presizyon</a:t>
            </a:r>
            <a:r>
              <a:rPr lang="tr-TR" sz="2000" b="1" dirty="0" smtClean="0"/>
              <a:t> Hareketi:</a:t>
            </a:r>
            <a:r>
              <a:rPr lang="tr-TR" sz="2000" dirty="0" smtClean="0"/>
              <a:t/>
            </a:r>
            <a:br>
              <a:rPr lang="tr-TR" sz="2000" dirty="0" smtClean="0"/>
            </a:br>
            <a:r>
              <a:rPr lang="tr-TR" sz="2000" dirty="0" smtClean="0"/>
              <a:t>1930 yılında Sırp bilim adamı </a:t>
            </a:r>
            <a:r>
              <a:rPr lang="tr-TR" sz="2000" dirty="0" err="1" smtClean="0"/>
              <a:t>Milutin</a:t>
            </a:r>
            <a:r>
              <a:rPr lang="tr-TR" sz="2000" dirty="0" smtClean="0"/>
              <a:t> MİLANKOVİÇ Dünya'nın Güneş çevresindeki yörüngesinin her doksan beş bin yılda biraz daha basıklaştığını göstermiştir. Bunun dışında her kırk bir bin yılda Dünya'nın ekseninde doğrusal bir kayma ve her yirmi üç bin yılda dairesel bir sapma bulunduğunu belirtmiştir. Günümüz bilim adamlarının bir çoğu Dünya'nın bu hareketlerinden dolayı zaman zaman soğuk dönemler yaşadığını ve bu soğuk dönemler içindeyse yüz bin yıllık periyotlarda on bin yıl süreyle sıcak dönemler geçirdiğini bildirmektedir. Bu da Dünya'nın doğal ısınmasının bir nedenini oluşturmaktadır.</a:t>
            </a:r>
            <a:br>
              <a:rPr lang="tr-TR" sz="2000" dirty="0" smtClean="0"/>
            </a:br>
            <a:endParaRPr lang="tr-TR" sz="2000" dirty="0" smtClean="0"/>
          </a:p>
          <a:p>
            <a:pPr eaLnBrk="1" hangingPunct="1">
              <a:buFontTx/>
              <a:buNone/>
            </a:pPr>
            <a:r>
              <a:rPr lang="tr-TR" sz="2000" dirty="0" smtClean="0"/>
              <a:t>3-</a:t>
            </a:r>
            <a:r>
              <a:rPr lang="tr-TR" sz="2000" b="1" dirty="0" smtClean="0"/>
              <a:t>El </a:t>
            </a:r>
            <a:r>
              <a:rPr lang="tr-TR" sz="2000" b="1" dirty="0" err="1" smtClean="0"/>
              <a:t>Nino'nun</a:t>
            </a:r>
            <a:r>
              <a:rPr lang="tr-TR" sz="2000" b="1" dirty="0" smtClean="0"/>
              <a:t> Etkisi:</a:t>
            </a:r>
            <a:r>
              <a:rPr lang="tr-TR" sz="2000" dirty="0" smtClean="0"/>
              <a:t/>
            </a:r>
            <a:br>
              <a:rPr lang="tr-TR" sz="2000" dirty="0" smtClean="0"/>
            </a:br>
            <a:r>
              <a:rPr lang="tr-TR" sz="2000" dirty="0" smtClean="0"/>
              <a:t>"Güney </a:t>
            </a:r>
            <a:r>
              <a:rPr lang="tr-TR" sz="2000" dirty="0" err="1" smtClean="0"/>
              <a:t>salınımı</a:t>
            </a:r>
            <a:r>
              <a:rPr lang="tr-TR" sz="2000" dirty="0" smtClean="0"/>
              <a:t> sıcak olayı" </a:t>
            </a:r>
            <a:r>
              <a:rPr lang="tr-TR" sz="2000" dirty="0" err="1" smtClean="0"/>
              <a:t>olararak</a:t>
            </a:r>
            <a:r>
              <a:rPr lang="tr-TR" sz="2000" dirty="0" smtClean="0"/>
              <a:t> tanımlanabilecek El </a:t>
            </a:r>
            <a:r>
              <a:rPr lang="tr-TR" sz="2000" dirty="0" err="1" smtClean="0"/>
              <a:t>Niño</a:t>
            </a:r>
            <a:r>
              <a:rPr lang="tr-TR" sz="2000" dirty="0" smtClean="0"/>
              <a:t> hareketi, 1990-1998 yıllarında tropikal doğu Pasifik Okyanusu'nda deniz yüzeyi sıcaklıklarının normalden 2-5º daha yüksek olmasına neden olmuştur. Özellikle 1997 ve 1998 yıllarındaki rekor düzeyde yüzey sıcaklıklarının oluşmasında, 1997-1998 kuvvetli El </a:t>
            </a:r>
            <a:r>
              <a:rPr lang="tr-TR" sz="2000" dirty="0" err="1" smtClean="0"/>
              <a:t>Niño</a:t>
            </a:r>
            <a:r>
              <a:rPr lang="tr-TR" sz="2000" dirty="0" smtClean="0"/>
              <a:t> olaylarının etkisinin önemli olduğu kabul edilmektedir. 1998'deki çok kuvvetli El </a:t>
            </a:r>
            <a:r>
              <a:rPr lang="tr-TR" sz="2000" dirty="0" err="1" smtClean="0"/>
              <a:t>Niño</a:t>
            </a:r>
            <a:r>
              <a:rPr lang="tr-TR" sz="2000" dirty="0" smtClean="0"/>
              <a:t> bu yılın küresel rekor ısınmasına katkıda bulunan ana etmen olarak değerlendirilebilir.</a:t>
            </a:r>
            <a:br>
              <a:rPr lang="tr-TR" sz="2000" dirty="0" smtClean="0"/>
            </a:br>
            <a:r>
              <a:rPr lang="tr-TR" sz="2000" dirty="0" smtClean="0"/>
              <a:t/>
            </a:r>
            <a:br>
              <a:rPr lang="tr-TR" sz="2000" dirty="0" smtClean="0"/>
            </a:br>
            <a:r>
              <a:rPr lang="tr-TR" sz="2000" dirty="0" smtClean="0"/>
              <a:t/>
            </a:r>
            <a:br>
              <a:rPr lang="tr-TR" sz="2000" dirty="0" smtClean="0"/>
            </a:br>
            <a:endParaRPr lang="tr-TR" sz="2000" dirty="0" smtClean="0"/>
          </a:p>
        </p:txBody>
      </p:sp>
      <p:sp>
        <p:nvSpPr>
          <p:cNvPr id="82947" name="2 Slayt Numarası Yer Tutucusu"/>
          <p:cNvSpPr>
            <a:spLocks noGrp="1"/>
          </p:cNvSpPr>
          <p:nvPr>
            <p:ph type="sldNum" sz="quarter" idx="12"/>
          </p:nvPr>
        </p:nvSpPr>
        <p:spPr>
          <a:noFill/>
        </p:spPr>
        <p:txBody>
          <a:bodyPr/>
          <a:lstStyle/>
          <a:p>
            <a:fld id="{923B1FE6-D5E9-49BA-BF2E-27FBCE399D0C}" type="slidenum">
              <a:rPr lang="tr-TR" smtClean="0">
                <a:latin typeface="Arial" charset="0"/>
              </a:rPr>
              <a:pPr/>
              <a:t>71</a:t>
            </a:fld>
            <a:endParaRPr lang="tr-TR" smtClean="0">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p:cNvSpPr>
            <a:spLocks noGrp="1"/>
          </p:cNvSpPr>
          <p:nvPr>
            <p:ph type="title" idx="4294967295"/>
          </p:nvPr>
        </p:nvSpPr>
        <p:spPr>
          <a:xfrm>
            <a:off x="428625" y="0"/>
            <a:ext cx="8229600" cy="654050"/>
          </a:xfrm>
        </p:spPr>
        <p:txBody>
          <a:bodyPr>
            <a:normAutofit fontScale="90000"/>
          </a:bodyPr>
          <a:lstStyle/>
          <a:p>
            <a:pPr eaLnBrk="1" hangingPunct="1"/>
            <a:r>
              <a:rPr lang="tr-TR" sz="4000" smtClean="0"/>
              <a:t>B)Yapay nedenler</a:t>
            </a:r>
          </a:p>
        </p:txBody>
      </p:sp>
      <p:sp>
        <p:nvSpPr>
          <p:cNvPr id="83971" name="2 İçerik Yer Tutucusu"/>
          <p:cNvSpPr>
            <a:spLocks noGrp="1"/>
          </p:cNvSpPr>
          <p:nvPr>
            <p:ph idx="4294967295"/>
          </p:nvPr>
        </p:nvSpPr>
        <p:spPr>
          <a:xfrm>
            <a:off x="457200" y="785813"/>
            <a:ext cx="8229600" cy="5340350"/>
          </a:xfrm>
        </p:spPr>
        <p:txBody>
          <a:bodyPr>
            <a:normAutofit lnSpcReduction="10000"/>
          </a:bodyPr>
          <a:lstStyle/>
          <a:p>
            <a:pPr eaLnBrk="1" hangingPunct="1">
              <a:buFontTx/>
              <a:buNone/>
            </a:pPr>
            <a:r>
              <a:rPr lang="tr-TR" sz="2000" b="1" smtClean="0"/>
              <a:t>1-Fosil Yakıtlar:</a:t>
            </a:r>
            <a:r>
              <a:rPr lang="tr-TR" sz="2000" smtClean="0"/>
              <a:t/>
            </a:r>
            <a:br>
              <a:rPr lang="tr-TR" sz="2000" smtClean="0"/>
            </a:br>
            <a:r>
              <a:rPr lang="tr-TR" sz="2000" smtClean="0"/>
              <a:t>Kömür, petrol ve doğalgaz dünyanın bugünkü enerji ihtiyacının büyük bir çoğunluğunu karşılamaktadır. Yapılarında karbon ve hidrojen elementlerini bulunduran bu fosil yakıtlar, uzun süreçler içerisinde oluşmakta fakat çok çabuk tüketilmektedir. Dünyanın belirli bölgelerinde toplanmış bu yakıtların günümüz teknolojisiyle ¾'ünün yarısının çıkarılması imkansız; diğer yarısının ise çıkarılması teknik olarak çok pahalıdır. Bu da fosil yakıtları yenilenemeyen ve sınırlı yakıtlar sınıfına sokmaktadır.</a:t>
            </a:r>
          </a:p>
          <a:p>
            <a:pPr eaLnBrk="1" hangingPunct="1">
              <a:buFontTx/>
              <a:buNone/>
            </a:pPr>
            <a:r>
              <a:rPr lang="tr-TR" sz="2400" b="1" smtClean="0"/>
              <a:t>2- Sera etkisi :</a:t>
            </a:r>
            <a:r>
              <a:rPr lang="tr-TR" sz="2000" smtClean="0"/>
              <a:t>atmosferde oluşan sera gazlarının etkisi sonucu atmosfer ve yerküre sıcaklığının artmasına denir.</a:t>
            </a:r>
            <a:endParaRPr lang="tr-TR" sz="2000" b="1" smtClean="0"/>
          </a:p>
          <a:p>
            <a:pPr eaLnBrk="1" hangingPunct="1"/>
            <a:r>
              <a:rPr lang="tr-TR" sz="2000" b="1" smtClean="0"/>
              <a:t>Karbondioksit (CO2)</a:t>
            </a:r>
          </a:p>
          <a:p>
            <a:pPr eaLnBrk="1" hangingPunct="1"/>
            <a:r>
              <a:rPr lang="tr-TR" sz="2000" b="1" smtClean="0"/>
              <a:t>Metan (CH4)</a:t>
            </a:r>
            <a:endParaRPr lang="tr-TR" sz="2000" smtClean="0"/>
          </a:p>
          <a:p>
            <a:pPr eaLnBrk="1" hangingPunct="1"/>
            <a:r>
              <a:rPr lang="tr-TR" sz="2000" smtClean="0"/>
              <a:t>A</a:t>
            </a:r>
            <a:r>
              <a:rPr lang="tr-TR" sz="2000" b="1" smtClean="0"/>
              <a:t>zotoksit ve Su Buharı</a:t>
            </a:r>
          </a:p>
          <a:p>
            <a:pPr eaLnBrk="1" hangingPunct="1"/>
            <a:r>
              <a:rPr lang="tr-TR" sz="2000" b="1" smtClean="0"/>
              <a:t>Kloroflorokarbonlar (CFCs</a:t>
            </a:r>
            <a:r>
              <a:rPr lang="tr-TR" sz="2000" smtClean="0"/>
              <a:t> )</a:t>
            </a:r>
          </a:p>
          <a:p>
            <a:pPr eaLnBrk="1" hangingPunct="1"/>
            <a:r>
              <a:rPr lang="tr-TR" sz="2000" b="1" smtClean="0"/>
              <a:t>Ozon</a:t>
            </a:r>
          </a:p>
          <a:p>
            <a:pPr eaLnBrk="1" hangingPunct="1"/>
            <a:r>
              <a:rPr lang="tr-TR" sz="2000" b="1" smtClean="0"/>
              <a:t>Smog</a:t>
            </a:r>
            <a:r>
              <a:rPr lang="tr-TR" sz="2000" smtClean="0"/>
              <a:t/>
            </a:r>
            <a:br>
              <a:rPr lang="tr-TR" sz="2000" smtClean="0"/>
            </a:br>
            <a:endParaRPr lang="tr-TR" sz="2000" smtClean="0"/>
          </a:p>
        </p:txBody>
      </p:sp>
      <p:sp>
        <p:nvSpPr>
          <p:cNvPr id="83972" name="3 Slayt Numarası Yer Tutucusu"/>
          <p:cNvSpPr>
            <a:spLocks noGrp="1"/>
          </p:cNvSpPr>
          <p:nvPr>
            <p:ph type="sldNum" sz="quarter" idx="12"/>
          </p:nvPr>
        </p:nvSpPr>
        <p:spPr>
          <a:noFill/>
        </p:spPr>
        <p:txBody>
          <a:bodyPr/>
          <a:lstStyle/>
          <a:p>
            <a:fld id="{028045BC-751A-4532-BC6D-CE99F7A13BA2}" type="slidenum">
              <a:rPr lang="tr-TR" smtClean="0">
                <a:latin typeface="Arial" charset="0"/>
              </a:rPr>
              <a:pPr/>
              <a:t>72</a:t>
            </a:fld>
            <a:endParaRPr lang="tr-TR" smtClean="0">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lIns="91387" tIns="45695" rIns="91387" bIns="45695" anchor="t"/>
          <a:lstStyle/>
          <a:p>
            <a:pPr defTabSz="1014413"/>
            <a:r>
              <a:rPr lang="tr-TR" sz="1900" dirty="0" smtClean="0">
                <a:cs typeface="Times New Roman" pitchFamily="18" charset="0"/>
              </a:rPr>
              <a:t>Son 50 yılda havadaki</a:t>
            </a:r>
            <a:r>
              <a:rPr lang="tr-TR" sz="1900" dirty="0" smtClean="0">
                <a:cs typeface="Times New Roman" pitchFamily="18" charset="0"/>
              </a:rPr>
              <a:t>CO</a:t>
            </a:r>
            <a:r>
              <a:rPr lang="tr-TR" sz="1900" baseline="-25000" dirty="0" smtClean="0">
                <a:cs typeface="Times New Roman" pitchFamily="18" charset="0"/>
              </a:rPr>
              <a:t>2</a:t>
            </a:r>
            <a:r>
              <a:rPr lang="tr-TR" sz="1900" dirty="0" smtClean="0">
                <a:cs typeface="Times New Roman" pitchFamily="18" charset="0"/>
              </a:rPr>
              <a:t> derişimi değişikliği </a:t>
            </a:r>
            <a:br>
              <a:rPr lang="tr-TR" sz="1900" dirty="0" smtClean="0">
                <a:cs typeface="Times New Roman" pitchFamily="18" charset="0"/>
              </a:rPr>
            </a:br>
            <a:r>
              <a:rPr lang="tr-TR" sz="1900" dirty="0" smtClean="0">
                <a:cs typeface="Times New Roman" pitchFamily="18" charset="0"/>
              </a:rPr>
              <a:t>ve diğer bazı sera gazlarındaki değişiklikler</a:t>
            </a:r>
            <a:endParaRPr lang="en-US" sz="1900" dirty="0" smtClean="0">
              <a:cs typeface="Times New Roman" pitchFamily="18" charset="0"/>
            </a:endParaRPr>
          </a:p>
        </p:txBody>
      </p:sp>
      <p:pic>
        <p:nvPicPr>
          <p:cNvPr id="28675" name="Picture 3" descr="Resim11"/>
          <p:cNvPicPr>
            <a:picLocks noChangeAspect="1" noChangeArrowheads="1"/>
          </p:cNvPicPr>
          <p:nvPr/>
        </p:nvPicPr>
        <p:blipFill>
          <a:blip r:embed="rId2" cstate="print"/>
          <a:srcRect/>
          <a:stretch>
            <a:fillRect/>
          </a:stretch>
        </p:blipFill>
        <p:spPr bwMode="auto">
          <a:xfrm>
            <a:off x="528638" y="1173163"/>
            <a:ext cx="4818062" cy="4537075"/>
          </a:xfrm>
          <a:prstGeom prst="rect">
            <a:avLst/>
          </a:prstGeom>
          <a:noFill/>
          <a:ln w="9525">
            <a:noFill/>
            <a:miter lim="800000"/>
            <a:headEnd/>
            <a:tailEnd/>
          </a:ln>
        </p:spPr>
      </p:pic>
      <p:pic>
        <p:nvPicPr>
          <p:cNvPr id="28676" name="Picture 4"/>
          <p:cNvPicPr>
            <a:picLocks noGrp="1" noChangeAspect="1" noChangeArrowheads="1"/>
          </p:cNvPicPr>
          <p:nvPr>
            <p:ph idx="4294967295"/>
          </p:nvPr>
        </p:nvPicPr>
        <p:blipFill>
          <a:blip r:embed="rId3" cstate="print"/>
          <a:srcRect/>
          <a:stretch>
            <a:fillRect/>
          </a:stretch>
        </p:blipFill>
        <p:spPr>
          <a:xfrm>
            <a:off x="5568950" y="1173163"/>
            <a:ext cx="3378200" cy="4511675"/>
          </a:xfrm>
        </p:spPr>
      </p:pic>
      <p:sp>
        <p:nvSpPr>
          <p:cNvPr id="28677" name="4 Slayt Numarası Yer Tutucusu"/>
          <p:cNvSpPr>
            <a:spLocks noGrp="1"/>
          </p:cNvSpPr>
          <p:nvPr>
            <p:ph type="sldNum" sz="quarter" idx="12"/>
          </p:nvPr>
        </p:nvSpPr>
        <p:spPr>
          <a:noFill/>
        </p:spPr>
        <p:txBody>
          <a:bodyPr/>
          <a:lstStyle/>
          <a:p>
            <a:fld id="{4B7CE8C5-9807-47FE-AA16-1B654DBBFD2D}" type="slidenum">
              <a:rPr lang="tr-TR" smtClean="0">
                <a:latin typeface="Arial" charset="0"/>
              </a:rPr>
              <a:pPr/>
              <a:t>73</a:t>
            </a:fld>
            <a:endParaRPr lang="tr-TR" smtClean="0">
              <a:latin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Başlık"/>
          <p:cNvSpPr>
            <a:spLocks noGrp="1"/>
          </p:cNvSpPr>
          <p:nvPr>
            <p:ph type="ctrTitle" idx="4294967295"/>
          </p:nvPr>
        </p:nvSpPr>
        <p:spPr>
          <a:xfrm>
            <a:off x="684213" y="0"/>
            <a:ext cx="7772400" cy="1470025"/>
          </a:xfrm>
        </p:spPr>
        <p:txBody>
          <a:bodyPr/>
          <a:lstStyle/>
          <a:p>
            <a:pPr eaLnBrk="1" hangingPunct="1"/>
            <a:r>
              <a:rPr lang="tr-TR" smtClean="0"/>
              <a:t>Sera etkisi nedir???</a:t>
            </a:r>
          </a:p>
        </p:txBody>
      </p:sp>
      <p:sp>
        <p:nvSpPr>
          <p:cNvPr id="84995" name="2 Alt Başlık"/>
          <p:cNvSpPr>
            <a:spLocks noGrp="1"/>
          </p:cNvSpPr>
          <p:nvPr>
            <p:ph type="subTitle" idx="4294967295"/>
          </p:nvPr>
        </p:nvSpPr>
        <p:spPr>
          <a:xfrm>
            <a:off x="539750" y="1557338"/>
            <a:ext cx="8001000" cy="2895600"/>
          </a:xfrm>
        </p:spPr>
        <p:txBody>
          <a:bodyPr>
            <a:normAutofit fontScale="85000" lnSpcReduction="20000"/>
          </a:bodyPr>
          <a:lstStyle/>
          <a:p>
            <a:pPr marL="0" indent="0" algn="just" eaLnBrk="1" hangingPunct="1">
              <a:buFontTx/>
              <a:buNone/>
            </a:pPr>
            <a:r>
              <a:rPr lang="tr-TR" sz="2400" smtClean="0"/>
              <a:t>Kömür, doğalgaz ve fuel gibi fosil yakıtlar, yüksek basınç altında oluşmuş ve karbondioksit içeriği bakımından çok zengin organik maddelerdir. Bu yakıtların kullanımı sonucunda açığa çıkan CO2 gazı, atmosfere karışır.</a:t>
            </a:r>
          </a:p>
          <a:p>
            <a:pPr marL="0" indent="0" algn="just" eaLnBrk="1" hangingPunct="1">
              <a:buFontTx/>
              <a:buNone/>
            </a:pPr>
            <a:r>
              <a:rPr lang="tr-TR" sz="2400" smtClean="0"/>
              <a:t>Normalde karbon döngüsünün bir parçası olan bu olay, fosil yakıtların kullanımının artması ile atmosferdeki CO2 miktarının normalden yüksek seviyelere çıkmasına neden olur. Havanın başlıca iki bileşeni olan oksijen ve azot gazları, güneşin gözle görülebilen dalga boylu ışınlarını yansıtır ve morötesi ışımaların bir kısmını da absorblar (soğurur). Dünya yüzeyine ulaşabilen güneş ışınları, yeryüzü tarafından soğurularak ısıya dönüştürülür. Bu ısı, yeryüzündeki atomların titreşimine ve kızılötesi ışıma yapmalarına neden olur. </a:t>
            </a:r>
          </a:p>
          <a:p>
            <a:pPr marL="0" indent="0" algn="just" eaLnBrk="1" hangingPunct="1">
              <a:buFontTx/>
              <a:buNone/>
            </a:pPr>
            <a:endParaRPr lang="tr-TR" sz="2400" smtClean="0"/>
          </a:p>
        </p:txBody>
      </p:sp>
      <p:sp>
        <p:nvSpPr>
          <p:cNvPr id="84996" name="3 Slayt Numarası Yer Tutucusu"/>
          <p:cNvSpPr>
            <a:spLocks noGrp="1"/>
          </p:cNvSpPr>
          <p:nvPr>
            <p:ph type="sldNum" sz="quarter" idx="12"/>
          </p:nvPr>
        </p:nvSpPr>
        <p:spPr>
          <a:noFill/>
        </p:spPr>
        <p:txBody>
          <a:bodyPr/>
          <a:lstStyle/>
          <a:p>
            <a:fld id="{7BB20935-6F44-4D2E-9039-5E27560CECB4}" type="slidenum">
              <a:rPr lang="tr-TR" smtClean="0">
                <a:latin typeface="Arial" charset="0"/>
              </a:rPr>
              <a:pPr/>
              <a:t>74</a:t>
            </a:fld>
            <a:endParaRPr lang="tr-TR" smtClean="0">
              <a:latin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İçerik Yer Tutucusu"/>
          <p:cNvSpPr>
            <a:spLocks noGrp="1"/>
          </p:cNvSpPr>
          <p:nvPr>
            <p:ph idx="4294967295"/>
          </p:nvPr>
        </p:nvSpPr>
        <p:spPr>
          <a:xfrm>
            <a:off x="457200" y="1143000"/>
            <a:ext cx="8229600" cy="4525963"/>
          </a:xfrm>
        </p:spPr>
        <p:txBody>
          <a:bodyPr/>
          <a:lstStyle/>
          <a:p>
            <a:pPr algn="just" eaLnBrk="1" hangingPunct="1">
              <a:lnSpc>
                <a:spcPct val="80000"/>
              </a:lnSpc>
            </a:pPr>
            <a:r>
              <a:rPr lang="tr-TR" sz="2500" smtClean="0"/>
              <a:t>Bu kızılötesi ışımalar, oksijen veya azot gazı tarafından soğurulmaz. Ancak havada bulunan CO2 ve CFC (kloroflorokarbon) gazları, kızılötesi ışımaların bir kısmını soğurarak, atmosferden dışarı çıkmalarını engeller. Bu soğurma olayı, atmosferin ısınmasına yol açar. Bunun sonucunda dünya, güneşin altına park edilmiş bir arabanın içi gibi ısınır. İşte bu etkiye, "sera etkisi" adı verilir. </a:t>
            </a:r>
          </a:p>
        </p:txBody>
      </p:sp>
      <p:pic>
        <p:nvPicPr>
          <p:cNvPr id="86019" name="Picture 2"/>
          <p:cNvPicPr>
            <a:picLocks noChangeAspect="1" noChangeArrowheads="1"/>
          </p:cNvPicPr>
          <p:nvPr/>
        </p:nvPicPr>
        <p:blipFill>
          <a:blip r:embed="rId2" cstate="print"/>
          <a:srcRect/>
          <a:stretch>
            <a:fillRect/>
          </a:stretch>
        </p:blipFill>
        <p:spPr bwMode="auto">
          <a:xfrm>
            <a:off x="3962400" y="3581400"/>
            <a:ext cx="4454525" cy="3535363"/>
          </a:xfrm>
          <a:prstGeom prst="rect">
            <a:avLst/>
          </a:prstGeom>
          <a:noFill/>
          <a:ln w="9525">
            <a:noFill/>
            <a:miter lim="800000"/>
            <a:headEnd/>
            <a:tailEnd/>
          </a:ln>
        </p:spPr>
      </p:pic>
      <p:sp>
        <p:nvSpPr>
          <p:cNvPr id="86020" name="Text Box 4"/>
          <p:cNvSpPr txBox="1">
            <a:spLocks noChangeArrowheads="1"/>
          </p:cNvSpPr>
          <p:nvPr/>
        </p:nvSpPr>
        <p:spPr bwMode="auto">
          <a:xfrm>
            <a:off x="539750" y="549275"/>
            <a:ext cx="7777163" cy="641350"/>
          </a:xfrm>
          <a:prstGeom prst="rect">
            <a:avLst/>
          </a:prstGeom>
          <a:noFill/>
          <a:ln w="9525">
            <a:noFill/>
            <a:miter lim="800000"/>
            <a:headEnd/>
            <a:tailEnd/>
          </a:ln>
        </p:spPr>
        <p:txBody>
          <a:bodyPr>
            <a:spAutoFit/>
          </a:bodyPr>
          <a:lstStyle/>
          <a:p>
            <a:pPr algn="ctr">
              <a:spcBef>
                <a:spcPct val="50000"/>
              </a:spcBef>
            </a:pPr>
            <a:r>
              <a:rPr lang="tr-TR" sz="3600">
                <a:cs typeface="Arial" charset="0"/>
              </a:rPr>
              <a:t>Sera etkisi nedir???</a:t>
            </a:r>
          </a:p>
        </p:txBody>
      </p:sp>
      <p:sp>
        <p:nvSpPr>
          <p:cNvPr id="86021" name="4 Slayt Numarası Yer Tutucusu"/>
          <p:cNvSpPr>
            <a:spLocks noGrp="1"/>
          </p:cNvSpPr>
          <p:nvPr>
            <p:ph type="sldNum" sz="quarter" idx="12"/>
          </p:nvPr>
        </p:nvSpPr>
        <p:spPr>
          <a:noFill/>
        </p:spPr>
        <p:txBody>
          <a:bodyPr/>
          <a:lstStyle/>
          <a:p>
            <a:fld id="{611E824D-F6B9-49E3-AEF5-1E2A585BDFC0}" type="slidenum">
              <a:rPr lang="tr-TR" smtClean="0">
                <a:latin typeface="Arial" charset="0"/>
              </a:rPr>
              <a:pPr/>
              <a:t>75</a:t>
            </a:fld>
            <a:endParaRPr lang="tr-TR" smtClean="0">
              <a:latin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spect="1" noChangeArrowheads="1"/>
          </p:cNvPicPr>
          <p:nvPr/>
        </p:nvPicPr>
        <p:blipFill>
          <a:blip r:embed="rId2" cstate="print"/>
          <a:srcRect/>
          <a:stretch>
            <a:fillRect/>
          </a:stretch>
        </p:blipFill>
        <p:spPr bwMode="auto">
          <a:xfrm>
            <a:off x="4500563" y="1484313"/>
            <a:ext cx="4429125" cy="3357562"/>
          </a:xfrm>
          <a:prstGeom prst="rect">
            <a:avLst/>
          </a:prstGeom>
          <a:noFill/>
          <a:ln w="9525">
            <a:noFill/>
            <a:miter lim="800000"/>
            <a:headEnd/>
            <a:tailEnd/>
          </a:ln>
        </p:spPr>
      </p:pic>
      <p:sp>
        <p:nvSpPr>
          <p:cNvPr id="87043" name="Text Box 3"/>
          <p:cNvSpPr txBox="1">
            <a:spLocks noChangeArrowheads="1"/>
          </p:cNvSpPr>
          <p:nvPr/>
        </p:nvSpPr>
        <p:spPr bwMode="auto">
          <a:xfrm>
            <a:off x="827088" y="1268413"/>
            <a:ext cx="3671887" cy="4729162"/>
          </a:xfrm>
          <a:prstGeom prst="rect">
            <a:avLst/>
          </a:prstGeom>
          <a:noFill/>
          <a:ln w="9525">
            <a:noFill/>
            <a:miter lim="800000"/>
            <a:headEnd/>
            <a:tailEnd/>
          </a:ln>
        </p:spPr>
        <p:txBody>
          <a:bodyPr>
            <a:spAutoFit/>
          </a:bodyPr>
          <a:lstStyle/>
          <a:p>
            <a:pPr>
              <a:lnSpc>
                <a:spcPct val="80000"/>
              </a:lnSpc>
              <a:spcBef>
                <a:spcPct val="20000"/>
              </a:spcBef>
              <a:buFont typeface="Arial" charset="0"/>
              <a:buChar char="•"/>
            </a:pPr>
            <a:r>
              <a:rPr lang="tr-TR" sz="2400">
                <a:cs typeface="Arial" charset="0"/>
              </a:rPr>
              <a:t>Sera etkisi dünya yüzeyinin ortalama sıcaklığını değiştireceği için, uzun vadede iklimlerde değişiklikler, buzulların erimesi, mevsimlerin kayması ve tarım alanlarının verimsizleşmesi gibi çok ciddi sorunlara neden olabilir. Uzun dönemde, yeryüzünün, güneşten aldığı enerji kadar enerjiyi uzaya vermesi gerekir.</a:t>
            </a:r>
          </a:p>
          <a:p>
            <a:pPr>
              <a:spcBef>
                <a:spcPct val="50000"/>
              </a:spcBef>
            </a:pPr>
            <a:endParaRPr lang="tr-TR" sz="2400">
              <a:cs typeface="Arial" charset="0"/>
            </a:endParaRPr>
          </a:p>
        </p:txBody>
      </p:sp>
      <p:sp>
        <p:nvSpPr>
          <p:cNvPr id="87044" name="3 Slayt Numarası Yer Tutucusu"/>
          <p:cNvSpPr>
            <a:spLocks noGrp="1"/>
          </p:cNvSpPr>
          <p:nvPr>
            <p:ph type="sldNum" sz="quarter" idx="12"/>
          </p:nvPr>
        </p:nvSpPr>
        <p:spPr>
          <a:noFill/>
        </p:spPr>
        <p:txBody>
          <a:bodyPr/>
          <a:lstStyle/>
          <a:p>
            <a:fld id="{2EC47067-6BB1-4CD0-99D5-A8CB38976308}" type="slidenum">
              <a:rPr lang="tr-TR" smtClean="0">
                <a:latin typeface="Arial" charset="0"/>
              </a:rPr>
              <a:pPr/>
              <a:t>76</a:t>
            </a:fld>
            <a:endParaRPr lang="tr-TR" smtClean="0">
              <a:latin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2 İçerik Yer Tutucusu"/>
          <p:cNvSpPr>
            <a:spLocks noGrp="1"/>
          </p:cNvSpPr>
          <p:nvPr>
            <p:ph idx="4294967295"/>
          </p:nvPr>
        </p:nvSpPr>
        <p:spPr>
          <a:xfrm>
            <a:off x="457200" y="764704"/>
            <a:ext cx="8229600" cy="5361459"/>
          </a:xfrm>
        </p:spPr>
        <p:txBody>
          <a:bodyPr>
            <a:normAutofit/>
          </a:bodyPr>
          <a:lstStyle/>
          <a:p>
            <a:pPr eaLnBrk="1" hangingPunct="1">
              <a:lnSpc>
                <a:spcPct val="80000"/>
              </a:lnSpc>
              <a:buFontTx/>
              <a:buNone/>
            </a:pPr>
            <a:r>
              <a:rPr lang="tr-TR" sz="2400" dirty="0" smtClean="0"/>
              <a:t>	Güneş enerjisi yeryüzüne kısa dalga boylu radyasyon olarak ulaşır. Gelen radyasyonun bir bölümü, yeryüzünün yüzeyi ve atmosfer tarafından geri yansıtılır. Ama bunun büyük bölümü, atmosferden geçerek yeryüzünü ısıtır. Yeryüzü bu enerjiden, uzun dalga boylu, kızılötesi radyasyonla kurtulur. </a:t>
            </a:r>
          </a:p>
          <a:p>
            <a:pPr eaLnBrk="1" hangingPunct="1">
              <a:lnSpc>
                <a:spcPct val="80000"/>
              </a:lnSpc>
              <a:buFontTx/>
              <a:buNone/>
            </a:pPr>
            <a:endParaRPr lang="tr-TR" sz="2400" dirty="0" smtClean="0"/>
          </a:p>
          <a:p>
            <a:pPr eaLnBrk="1" hangingPunct="1">
              <a:lnSpc>
                <a:spcPct val="80000"/>
              </a:lnSpc>
              <a:buFontTx/>
              <a:buNone/>
            </a:pPr>
            <a:r>
              <a:rPr lang="tr-TR" sz="2400" dirty="0" smtClean="0"/>
              <a:t>Gezegenimizin yüzeyi tarafından yukarıya salınan kızılötesi radyasyonun büyük bölümü atmosferdeki su buharı, karbondioksit ve doğal olarak oluşan diğer “sera gazları” tarafından emilir. Bu gazlar enerjinin, yeryüzünden geldiği gibi doğrudan uzaya geçmesini engeller.Birbiriyle etkileşimli birçok süreç (radyasyon, hava akımları, buharlaşma, bulut oluşumu ve yağmur dahil) enerjiyi atmosferin daha üst tabakalarına taşır ve enerji oradan uzaya aktarılır. Bu daha yavaş ve dolaylı süreç bizim için bir şanstır; çünkü yeryüzünün yüzeyi enerjiyi uzaya hiç engelsiz gönderebilseydi, o zaman yeryüzü soğuk ve yaşamsız bir yer, Mars gibi çıplak ve ıssız bir gezegen olurdu.</a:t>
            </a:r>
          </a:p>
        </p:txBody>
      </p:sp>
      <p:sp>
        <p:nvSpPr>
          <p:cNvPr id="88067" name="2 Slayt Numarası Yer Tutucusu"/>
          <p:cNvSpPr>
            <a:spLocks noGrp="1"/>
          </p:cNvSpPr>
          <p:nvPr>
            <p:ph type="sldNum" sz="quarter" idx="12"/>
          </p:nvPr>
        </p:nvSpPr>
        <p:spPr>
          <a:noFill/>
        </p:spPr>
        <p:txBody>
          <a:bodyPr/>
          <a:lstStyle/>
          <a:p>
            <a:fld id="{B984FC31-1107-4535-95AF-EE1B6A8EE217}" type="slidenum">
              <a:rPr lang="tr-TR" smtClean="0">
                <a:latin typeface="Arial" charset="0"/>
              </a:rPr>
              <a:pPr/>
              <a:t>77</a:t>
            </a:fld>
            <a:endParaRPr lang="tr-TR" smtClean="0">
              <a:latin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304800" y="1752600"/>
            <a:ext cx="8643938" cy="5105400"/>
          </a:xfrm>
          <a:prstGeom prst="rect">
            <a:avLst/>
          </a:prstGeom>
          <a:noFill/>
          <a:ln w="9525">
            <a:noFill/>
            <a:miter lim="800000"/>
            <a:headEnd/>
            <a:tailEnd/>
          </a:ln>
        </p:spPr>
      </p:pic>
      <p:sp>
        <p:nvSpPr>
          <p:cNvPr id="89091" name="Text Box 3"/>
          <p:cNvSpPr txBox="1">
            <a:spLocks noChangeArrowheads="1"/>
          </p:cNvSpPr>
          <p:nvPr/>
        </p:nvSpPr>
        <p:spPr bwMode="auto">
          <a:xfrm>
            <a:off x="228600" y="228600"/>
            <a:ext cx="8763000" cy="1965325"/>
          </a:xfrm>
          <a:prstGeom prst="rect">
            <a:avLst/>
          </a:prstGeom>
          <a:noFill/>
          <a:ln w="9525">
            <a:noFill/>
            <a:miter lim="800000"/>
            <a:headEnd/>
            <a:tailEnd/>
          </a:ln>
        </p:spPr>
        <p:txBody>
          <a:bodyPr>
            <a:spAutoFit/>
          </a:bodyPr>
          <a:lstStyle/>
          <a:p>
            <a:pPr>
              <a:lnSpc>
                <a:spcPct val="80000"/>
              </a:lnSpc>
              <a:spcBef>
                <a:spcPct val="20000"/>
              </a:spcBef>
            </a:pPr>
            <a:r>
              <a:rPr lang="tr-TR" sz="2400"/>
              <a:t>Atmosferdeki gazların gelen güneş ışınımına karşı geçirgen, buna karşılık geri salınan uzun dalgalı yer ışınımına karşı çok daha az geçirgen olması nedeniyle Yerküre’nin beklenenden daha fazla ısınmasını sağlayan ve ısı dengesini düzenleyen bu doğal süreç sera etkisi olarak adlandırılmaktadır</a:t>
            </a:r>
          </a:p>
          <a:p>
            <a:pPr>
              <a:spcBef>
                <a:spcPct val="50000"/>
              </a:spcBef>
            </a:pPr>
            <a:endParaRPr lang="tr-TR"/>
          </a:p>
        </p:txBody>
      </p:sp>
      <p:sp>
        <p:nvSpPr>
          <p:cNvPr id="89092" name="3 Slayt Numarası Yer Tutucusu"/>
          <p:cNvSpPr>
            <a:spLocks noGrp="1"/>
          </p:cNvSpPr>
          <p:nvPr>
            <p:ph type="sldNum" sz="quarter" idx="12"/>
          </p:nvPr>
        </p:nvSpPr>
        <p:spPr>
          <a:noFill/>
        </p:spPr>
        <p:txBody>
          <a:bodyPr/>
          <a:lstStyle/>
          <a:p>
            <a:fld id="{C9576014-3C21-461A-AB72-B115FDDF5E97}" type="slidenum">
              <a:rPr lang="tr-TR" smtClean="0">
                <a:latin typeface="Arial" charset="0"/>
              </a:rPr>
              <a:pPr/>
              <a:t>78</a:t>
            </a:fld>
            <a:endParaRPr lang="tr-TR" smtClean="0">
              <a:latin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457200" y="0"/>
            <a:ext cx="8229600" cy="620713"/>
          </a:xfrm>
        </p:spPr>
        <p:txBody>
          <a:bodyPr/>
          <a:lstStyle/>
          <a:p>
            <a:pPr eaLnBrk="1" hangingPunct="1"/>
            <a:r>
              <a:rPr lang="tr-TR" sz="2800" smtClean="0">
                <a:solidFill>
                  <a:srgbClr val="3366CC"/>
                </a:solidFill>
                <a:latin typeface="Verdana" pitchFamily="34" charset="0"/>
              </a:rPr>
              <a:t>Kyoto Sözleşmesi</a:t>
            </a:r>
          </a:p>
        </p:txBody>
      </p:sp>
      <p:sp>
        <p:nvSpPr>
          <p:cNvPr id="90115" name="Rectangle 3"/>
          <p:cNvSpPr>
            <a:spLocks noGrp="1" noChangeArrowheads="1"/>
          </p:cNvSpPr>
          <p:nvPr>
            <p:ph type="body" idx="4294967295"/>
          </p:nvPr>
        </p:nvSpPr>
        <p:spPr>
          <a:xfrm>
            <a:off x="177800" y="547688"/>
            <a:ext cx="8788400" cy="6051550"/>
          </a:xfrm>
        </p:spPr>
        <p:txBody>
          <a:bodyPr/>
          <a:lstStyle/>
          <a:p>
            <a:pPr algn="just" eaLnBrk="1" hangingPunct="1">
              <a:lnSpc>
                <a:spcPct val="80000"/>
              </a:lnSpc>
            </a:pPr>
            <a:endParaRPr lang="tr-TR" sz="400" b="1" smtClean="0">
              <a:solidFill>
                <a:srgbClr val="000000"/>
              </a:solidFill>
              <a:latin typeface="Verdana" pitchFamily="34" charset="0"/>
            </a:endParaRPr>
          </a:p>
          <a:p>
            <a:pPr algn="just" eaLnBrk="1" hangingPunct="1">
              <a:lnSpc>
                <a:spcPct val="80000"/>
              </a:lnSpc>
            </a:pPr>
            <a:r>
              <a:rPr lang="tr-TR" sz="2800" smtClean="0"/>
              <a:t>Küresel ısınmaya karşı alınacak önlemleri içeren uluslararası Kyoto Sözleşmesi, 16 şubat 2005'te yürürlüğe girmiştir. Japonya'nın eski imparatorluk başkenti Kyoto'da Nisan 1997'de imzalanan ve şimdiye kadar 140 ülke tarafından onaylanan Uluslararası Kyoto iklim sözleşmesi, taraf ülkelerin sera etkisine yol açan gazların havaya karışmasını engelleyecek ya da azaltacak önlemler almasını gerektirmektedir. Bu tür gazların en çok havaya karışmasına neden olan ülke ABD ise sözleşmeye imza koymuştur, ancak ekonomik gerekçelerle onaylamaya yanaşmamaktadır. Kyoto Sözleşmesi, sanayi ülkelerini başta karbondioksit (CO</a:t>
            </a:r>
            <a:r>
              <a:rPr lang="tr-TR" sz="2800" baseline="-25000" smtClean="0"/>
              <a:t>2</a:t>
            </a:r>
            <a:r>
              <a:rPr lang="tr-TR" sz="2800" smtClean="0"/>
              <a:t>) olmak üzere dünyanın ısınmasına yol açan gazların emisyonunu sınırlandırmak zorunda bırakmaktadır. </a:t>
            </a:r>
          </a:p>
        </p:txBody>
      </p:sp>
      <p:sp>
        <p:nvSpPr>
          <p:cNvPr id="90116" name="3 Slayt Numarası Yer Tutucusu"/>
          <p:cNvSpPr>
            <a:spLocks noGrp="1"/>
          </p:cNvSpPr>
          <p:nvPr>
            <p:ph type="sldNum" sz="quarter" idx="12"/>
          </p:nvPr>
        </p:nvSpPr>
        <p:spPr>
          <a:noFill/>
        </p:spPr>
        <p:txBody>
          <a:bodyPr/>
          <a:lstStyle/>
          <a:p>
            <a:fld id="{14A4C6E3-2AA2-4007-BEEC-4D79CB03ACBC}" type="slidenum">
              <a:rPr lang="tr-TR" smtClean="0">
                <a:latin typeface="Arial" charset="0"/>
              </a:rPr>
              <a:pPr/>
              <a:t>79</a:t>
            </a:fld>
            <a:endParaRPr lang="tr-TR"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333375"/>
            <a:ext cx="8229600" cy="1143000"/>
          </a:xfrm>
        </p:spPr>
        <p:txBody>
          <a:bodyPr/>
          <a:lstStyle/>
          <a:p>
            <a:pPr eaLnBrk="1" hangingPunct="1">
              <a:defRPr/>
            </a:pPr>
            <a:r>
              <a:rPr lang="tr-TR" dirty="0" smtClean="0">
                <a:solidFill>
                  <a:srgbClr val="C00000"/>
                </a:solidFill>
                <a:effectLst>
                  <a:outerShdw blurRad="38100" dist="38100" dir="2700000" algn="tl">
                    <a:srgbClr val="000000">
                      <a:alpha val="43137"/>
                    </a:srgbClr>
                  </a:outerShdw>
                </a:effectLst>
                <a:cs typeface="Times New Roman" pitchFamily="18" charset="0"/>
              </a:rPr>
              <a:t>Bünyesel nedenler</a:t>
            </a:r>
            <a:r>
              <a:rPr lang="tr-TR"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 </a:t>
            </a:r>
          </a:p>
        </p:txBody>
      </p:sp>
      <p:sp>
        <p:nvSpPr>
          <p:cNvPr id="66563" name="Rectangle 3"/>
          <p:cNvSpPr>
            <a:spLocks noGrp="1" noChangeArrowheads="1"/>
          </p:cNvSpPr>
          <p:nvPr>
            <p:ph type="body" idx="1"/>
          </p:nvPr>
        </p:nvSpPr>
        <p:spPr>
          <a:xfrm>
            <a:off x="0" y="1412875"/>
            <a:ext cx="5183188" cy="4530725"/>
          </a:xfrm>
        </p:spPr>
        <p:txBody>
          <a:bodyPr/>
          <a:lstStyle/>
          <a:p>
            <a:pPr algn="just" eaLnBrk="1" hangingPunct="1">
              <a:buFont typeface="Wingdings" pitchFamily="2" charset="2"/>
              <a:buNone/>
              <a:defRPr/>
            </a:pPr>
            <a:r>
              <a:rPr lang="tr-TR" sz="2800" smtClean="0">
                <a:latin typeface="Comic Sans MS" pitchFamily="66" charset="0"/>
                <a:cs typeface="Times New Roman" pitchFamily="18" charset="0"/>
              </a:rPr>
              <a:t>   </a:t>
            </a:r>
            <a:r>
              <a:rPr lang="tr-TR" sz="2800" b="1" smtClean="0">
                <a:cs typeface="Times New Roman" pitchFamily="18" charset="0"/>
              </a:rPr>
              <a:t>Gen, hormon ve metabolik kaynaklı nedenlerdir. Bazı bünyesel nedenler bazı hastalıklara daha büyük oranda yakalanmaya yol açabilmektedir. Bunlar insan iç ortamı ile ilişkili bir durumdur. İnsan dış çevrenin etkilerine genetik yapısı ile cevap vermektedir. </a:t>
            </a:r>
          </a:p>
          <a:p>
            <a:pPr eaLnBrk="1" hangingPunct="1">
              <a:defRPr/>
            </a:pPr>
            <a:endParaRPr lang="tr-TR" sz="2800" b="1" smtClean="0"/>
          </a:p>
        </p:txBody>
      </p:sp>
      <p:pic>
        <p:nvPicPr>
          <p:cNvPr id="11268" name="Picture 4" descr="imperiaflex_0_7_0"/>
          <p:cNvPicPr>
            <a:picLocks noChangeAspect="1" noChangeArrowheads="1"/>
          </p:cNvPicPr>
          <p:nvPr/>
        </p:nvPicPr>
        <p:blipFill>
          <a:blip r:embed="rId3" cstate="print"/>
          <a:srcRect/>
          <a:stretch>
            <a:fillRect/>
          </a:stretch>
        </p:blipFill>
        <p:spPr bwMode="auto">
          <a:xfrm>
            <a:off x="5795963" y="1916113"/>
            <a:ext cx="2540000" cy="1790700"/>
          </a:xfrm>
          <a:prstGeom prst="rect">
            <a:avLst/>
          </a:prstGeom>
          <a:noFill/>
          <a:ln w="9525">
            <a:noFill/>
            <a:miter lim="800000"/>
            <a:headEnd/>
            <a:tailEnd/>
          </a:ln>
        </p:spPr>
      </p:pic>
      <p:pic>
        <p:nvPicPr>
          <p:cNvPr id="11269" name="Picture 5" descr="kromozom1805h"/>
          <p:cNvPicPr>
            <a:picLocks noChangeAspect="1" noChangeArrowheads="1"/>
          </p:cNvPicPr>
          <p:nvPr/>
        </p:nvPicPr>
        <p:blipFill>
          <a:blip r:embed="rId4" cstate="print"/>
          <a:srcRect/>
          <a:stretch>
            <a:fillRect/>
          </a:stretch>
        </p:blipFill>
        <p:spPr bwMode="auto">
          <a:xfrm>
            <a:off x="5940425" y="4652963"/>
            <a:ext cx="2095500" cy="1600200"/>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395536" y="908720"/>
            <a:ext cx="8229600" cy="4525963"/>
          </a:xfrm>
        </p:spPr>
        <p:txBody>
          <a:bodyPr>
            <a:normAutofit fontScale="92500" lnSpcReduction="20000"/>
          </a:bodyPr>
          <a:lstStyle/>
          <a:p>
            <a:pPr algn="just" eaLnBrk="1" hangingPunct="1">
              <a:lnSpc>
                <a:spcPct val="80000"/>
              </a:lnSpc>
              <a:buFontTx/>
              <a:buNone/>
            </a:pPr>
            <a:r>
              <a:rPr lang="tr-TR" sz="2000" b="1" dirty="0" smtClean="0"/>
              <a:t>Fosil Yakıtların kullanımına kısıtlama </a:t>
            </a:r>
          </a:p>
          <a:p>
            <a:pPr algn="just" eaLnBrk="1" hangingPunct="1">
              <a:lnSpc>
                <a:spcPct val="80000"/>
              </a:lnSpc>
            </a:pPr>
            <a:r>
              <a:rPr lang="tr-TR" sz="2000" dirty="0" smtClean="0"/>
              <a:t>Sözleşme, başta petrol olmak üzere fosil yakıtların kullanımına kısıtlama getirilmesini gerektirmektedir. Birleşmiş </a:t>
            </a:r>
            <a:r>
              <a:rPr lang="tr-TR" sz="2000" dirty="0" err="1" smtClean="0"/>
              <a:t>Milletler'e</a:t>
            </a:r>
            <a:r>
              <a:rPr lang="tr-TR" sz="2000" dirty="0" smtClean="0"/>
              <a:t> göre, atmosferdeki karbondioksitin yüzde 80'i, fosil enerji kaynaklarının ulaşım, ısınma ve sanayi alanlarında kullanılmasından kaynaklanmaktadır. Sözleşmede, Kuzey'in sanayi ülkelerinin gaz emisyonunun 2012 yılına kadar 1990 yılına göre yüzde 5,2 azaltılması öngörülmektedir. Bu amaçla her ülkeye kota konmaktadır. Ancak ABD bu sözleşmeye uymadığı  için, gaz emisyonundaki azalma yüzde 5,2 yerine ancak yüzde 2 olabilecektir.</a:t>
            </a:r>
          </a:p>
          <a:p>
            <a:pPr algn="just" eaLnBrk="1" hangingPunct="1">
              <a:lnSpc>
                <a:spcPct val="80000"/>
              </a:lnSpc>
            </a:pPr>
            <a:r>
              <a:rPr lang="tr-TR" sz="2000" dirty="0" smtClean="0"/>
              <a:t>Sera etkisine yol açan gaz </a:t>
            </a:r>
            <a:r>
              <a:rPr lang="tr-TR" sz="2000" dirty="0" err="1" smtClean="0"/>
              <a:t>salınımının</a:t>
            </a:r>
            <a:r>
              <a:rPr lang="tr-TR" sz="2000" dirty="0" smtClean="0"/>
              <a:t> yüzde 36,1'inden tek başına sorumlu olan ABD ile yüzde 2.1'inden sorumlu </a:t>
            </a:r>
            <a:r>
              <a:rPr lang="tr-TR" sz="2000" dirty="0" err="1" smtClean="0"/>
              <a:t>Avusturalya</a:t>
            </a:r>
            <a:r>
              <a:rPr lang="tr-TR" sz="2000" dirty="0" smtClean="0"/>
              <a:t> protokolü imzaladılar, ancak onaylamamaktadırlar. </a:t>
            </a:r>
          </a:p>
          <a:p>
            <a:pPr algn="just" eaLnBrk="1" hangingPunct="1">
              <a:lnSpc>
                <a:spcPct val="80000"/>
              </a:lnSpc>
            </a:pPr>
            <a:r>
              <a:rPr lang="tr-TR" sz="2000" dirty="0" smtClean="0"/>
              <a:t>Rusya'nın da protokole dahil olmasıyla birlikte sera etkisine yol açan gaz </a:t>
            </a:r>
            <a:r>
              <a:rPr lang="tr-TR" sz="2000" dirty="0" err="1" smtClean="0"/>
              <a:t>salınımında</a:t>
            </a:r>
            <a:r>
              <a:rPr lang="tr-TR" sz="2000" dirty="0" smtClean="0"/>
              <a:t> yüzde 61 düzeyindeki sorumlu ülke katılımına erişilmiştir. Atmosferdeki sera gazı birikimlerini, insanın iklim sistemi üzerindeki tehlikeli etkilerini önleyecek bir düzeyde tutmayı amaçlayan protokole göre, sanayileşmiş ülkelerin 2008-2012 yılları arasında, iklim dengesi üzerinde tehdit oluşturan başta karbondioksit olmak üzere gaz </a:t>
            </a:r>
            <a:r>
              <a:rPr lang="tr-TR" sz="2000" dirty="0" err="1" smtClean="0"/>
              <a:t>salınımlarını</a:t>
            </a:r>
            <a:r>
              <a:rPr lang="tr-TR" sz="2000" dirty="0" smtClean="0"/>
              <a:t> 1990 seviyesinin yüzde 5.2 altına çekmeleri gerekmektedir.</a:t>
            </a:r>
          </a:p>
          <a:p>
            <a:pPr algn="just" eaLnBrk="1" hangingPunct="1">
              <a:lnSpc>
                <a:spcPct val="80000"/>
              </a:lnSpc>
            </a:pPr>
            <a:r>
              <a:rPr lang="tr-TR" sz="2000" dirty="0" smtClean="0"/>
              <a:t>Kyoto Protokolü'ne, bugüne kadar 39'u sanayileşmiş 141 ülke onay vermiştir. </a:t>
            </a:r>
          </a:p>
          <a:p>
            <a:pPr algn="just" eaLnBrk="1" hangingPunct="1">
              <a:lnSpc>
                <a:spcPct val="80000"/>
              </a:lnSpc>
            </a:pPr>
            <a:r>
              <a:rPr lang="tr-TR" sz="2000" b="1" dirty="0" smtClean="0"/>
              <a:t>Türkiye ise  indirim taahhüdünde bulunmamıştır.</a:t>
            </a:r>
            <a:endParaRPr lang="tr-TR" sz="2000" dirty="0" smtClean="0"/>
          </a:p>
          <a:p>
            <a:pPr algn="just" eaLnBrk="1" hangingPunct="1">
              <a:lnSpc>
                <a:spcPct val="80000"/>
              </a:lnSpc>
            </a:pPr>
            <a:endParaRPr lang="tr-TR" sz="2000" dirty="0" smtClean="0"/>
          </a:p>
          <a:p>
            <a:pPr eaLnBrk="1" hangingPunct="1">
              <a:lnSpc>
                <a:spcPct val="80000"/>
              </a:lnSpc>
            </a:pPr>
            <a:endParaRPr lang="tr-TR" sz="2000" dirty="0" smtClean="0"/>
          </a:p>
        </p:txBody>
      </p:sp>
      <p:sp>
        <p:nvSpPr>
          <p:cNvPr id="91139" name="2 Slayt Numarası Yer Tutucusu"/>
          <p:cNvSpPr>
            <a:spLocks noGrp="1"/>
          </p:cNvSpPr>
          <p:nvPr>
            <p:ph type="sldNum" sz="quarter" idx="12"/>
          </p:nvPr>
        </p:nvSpPr>
        <p:spPr>
          <a:noFill/>
        </p:spPr>
        <p:txBody>
          <a:bodyPr/>
          <a:lstStyle/>
          <a:p>
            <a:fld id="{8B9FC029-1B29-4623-BAF9-A59F50756D1F}" type="slidenum">
              <a:rPr lang="tr-TR" smtClean="0">
                <a:latin typeface="Arial" charset="0"/>
              </a:rPr>
              <a:pPr/>
              <a:t>80</a:t>
            </a:fld>
            <a:endParaRPr lang="tr-TR" smtClean="0">
              <a:latin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Grp="1" noChangeAspect="1" noChangeArrowheads="1"/>
          </p:cNvPicPr>
          <p:nvPr>
            <p:ph idx="4294967295"/>
          </p:nvPr>
        </p:nvPicPr>
        <p:blipFill>
          <a:blip r:embed="rId2" cstate="print"/>
          <a:srcRect/>
          <a:stretch>
            <a:fillRect/>
          </a:stretch>
        </p:blipFill>
        <p:spPr>
          <a:xfrm>
            <a:off x="214313" y="428625"/>
            <a:ext cx="8929687" cy="5857875"/>
          </a:xfrm>
        </p:spPr>
      </p:pic>
      <p:sp>
        <p:nvSpPr>
          <p:cNvPr id="92163" name="2 Slayt Numarası Yer Tutucusu"/>
          <p:cNvSpPr>
            <a:spLocks noGrp="1"/>
          </p:cNvSpPr>
          <p:nvPr>
            <p:ph type="sldNum" sz="quarter" idx="12"/>
          </p:nvPr>
        </p:nvSpPr>
        <p:spPr>
          <a:noFill/>
        </p:spPr>
        <p:txBody>
          <a:bodyPr/>
          <a:lstStyle/>
          <a:p>
            <a:fld id="{0D6EB705-0A55-4E70-A1E9-C7F15DCCC241}" type="slidenum">
              <a:rPr lang="tr-TR" smtClean="0">
                <a:latin typeface="Arial" charset="0"/>
              </a:rPr>
              <a:pPr/>
              <a:t>81</a:t>
            </a:fld>
            <a:endParaRPr lang="tr-TR" smtClean="0">
              <a:latin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Başlık"/>
          <p:cNvSpPr>
            <a:spLocks noGrp="1"/>
          </p:cNvSpPr>
          <p:nvPr>
            <p:ph type="title" idx="4294967295"/>
          </p:nvPr>
        </p:nvSpPr>
        <p:spPr>
          <a:xfrm>
            <a:off x="457200" y="274638"/>
            <a:ext cx="8229600" cy="654050"/>
          </a:xfrm>
        </p:spPr>
        <p:txBody>
          <a:bodyPr>
            <a:normAutofit fontScale="90000"/>
          </a:bodyPr>
          <a:lstStyle/>
          <a:p>
            <a:pPr eaLnBrk="1" hangingPunct="1"/>
            <a:r>
              <a:rPr lang="tr-TR" sz="4000" smtClean="0"/>
              <a:t>Sera gazları</a:t>
            </a:r>
          </a:p>
        </p:txBody>
      </p:sp>
      <p:sp>
        <p:nvSpPr>
          <p:cNvPr id="93187" name="2 İçerik Yer Tutucusu"/>
          <p:cNvSpPr>
            <a:spLocks noGrp="1"/>
          </p:cNvSpPr>
          <p:nvPr>
            <p:ph idx="4294967295"/>
          </p:nvPr>
        </p:nvSpPr>
        <p:spPr>
          <a:xfrm>
            <a:off x="457200" y="928688"/>
            <a:ext cx="8229600" cy="5197475"/>
          </a:xfrm>
        </p:spPr>
        <p:txBody>
          <a:bodyPr/>
          <a:lstStyle/>
          <a:p>
            <a:pPr eaLnBrk="1" hangingPunct="1"/>
            <a:r>
              <a:rPr lang="tr-TR" sz="2000" b="1" smtClean="0"/>
              <a:t>Karbondioksit (CO2):</a:t>
            </a:r>
            <a:r>
              <a:rPr lang="tr-TR" sz="2000" smtClean="0"/>
              <a:t/>
            </a:r>
            <a:br>
              <a:rPr lang="tr-TR" sz="2000" smtClean="0"/>
            </a:br>
            <a:r>
              <a:rPr lang="tr-TR" sz="2000" smtClean="0"/>
              <a:t>Dünya'nın ısınmasında önemli bir rolü olan CO2, Güneş ışınlarının yeryüzüne ulaşması sırasında bu ışınlara karşı geçirgendir. Böylece yeryüzüne çarpıp yansıdıklarında onları soğurur.</a:t>
            </a:r>
            <a:br>
              <a:rPr lang="tr-TR" sz="2000" smtClean="0"/>
            </a:br>
            <a:r>
              <a:rPr lang="tr-TR" sz="2000" smtClean="0"/>
              <a:t>  </a:t>
            </a:r>
            <a:br>
              <a:rPr lang="tr-TR" sz="2000" smtClean="0"/>
            </a:br>
            <a:r>
              <a:rPr lang="tr-TR" sz="2000" smtClean="0"/>
              <a:t>CO2'in atmosferdeki kosantrasyonu 18. ve 19. yüzyıllarda 280-290 ppm arasında iken fosil yakıtların kullanılması sonucunda günümüzde yaklaşık 350 ppm'e kadar çıkmıştır. Yapılan ölçümlere göre atmosferdeki CO2 miktarı 1958'den itibaren %9 artmış ve günümüzdeki artış miktarı yıllık 1 ppm olarak hesaplanmıştır.</a:t>
            </a:r>
            <a:br>
              <a:rPr lang="tr-TR" sz="2000" smtClean="0"/>
            </a:br>
            <a:r>
              <a:rPr lang="tr-TR" sz="2000" smtClean="0"/>
              <a:t> </a:t>
            </a:r>
            <a:br>
              <a:rPr lang="tr-TR" sz="2000" smtClean="0"/>
            </a:br>
            <a:r>
              <a:rPr lang="tr-TR" sz="2000" smtClean="0"/>
              <a:t>Dünyada enerji kullanımı sürekli arttığından, kullanılmakta olan teknoloji kısa dönemde değişse bile, karbondioksit artışının durdurulması olası görülmemektedir.</a:t>
            </a:r>
            <a:br>
              <a:rPr lang="tr-TR" sz="2000" smtClean="0"/>
            </a:br>
            <a:r>
              <a:rPr lang="tr-TR" sz="2000" smtClean="0"/>
              <a:t/>
            </a:r>
            <a:br>
              <a:rPr lang="tr-TR" sz="2000" smtClean="0"/>
            </a:br>
            <a:endParaRPr lang="tr-TR" sz="2000" smtClean="0"/>
          </a:p>
        </p:txBody>
      </p:sp>
      <p:sp>
        <p:nvSpPr>
          <p:cNvPr id="93188" name="3 Slayt Numarası Yer Tutucusu"/>
          <p:cNvSpPr>
            <a:spLocks noGrp="1"/>
          </p:cNvSpPr>
          <p:nvPr>
            <p:ph type="sldNum" sz="quarter" idx="12"/>
          </p:nvPr>
        </p:nvSpPr>
        <p:spPr>
          <a:noFill/>
        </p:spPr>
        <p:txBody>
          <a:bodyPr/>
          <a:lstStyle/>
          <a:p>
            <a:fld id="{02967EE4-5FE0-4C2E-B2A5-FAF509396AA3}" type="slidenum">
              <a:rPr lang="tr-TR" smtClean="0">
                <a:latin typeface="Arial" charset="0"/>
              </a:rPr>
              <a:pPr/>
              <a:t>82</a:t>
            </a:fld>
            <a:endParaRPr lang="tr-TR" smtClean="0">
              <a:latin typeface="Arial"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73075" y="5900738"/>
            <a:ext cx="6813550" cy="701675"/>
          </a:xfrm>
          <a:prstGeom prst="rect">
            <a:avLst/>
          </a:prstGeom>
          <a:noFill/>
          <a:ln w="9525">
            <a:noFill/>
            <a:miter lim="800000"/>
            <a:headEnd/>
            <a:tailEnd/>
          </a:ln>
        </p:spPr>
        <p:txBody>
          <a:bodyPr lIns="91394" tIns="45697" rIns="91394" bIns="45697">
            <a:spAutoFit/>
          </a:bodyPr>
          <a:lstStyle/>
          <a:p>
            <a:pPr algn="ctr" defTabSz="912813" eaLnBrk="0" hangingPunct="0"/>
            <a:r>
              <a:rPr lang="tr-TR" sz="2000">
                <a:latin typeface="Verdana" pitchFamily="34" charset="0"/>
                <a:cs typeface="Arial" charset="0"/>
              </a:rPr>
              <a:t>Yerkürenin ortalama sıcaklığının ve CO</a:t>
            </a:r>
            <a:r>
              <a:rPr lang="tr-TR" sz="2000" b="1">
                <a:latin typeface="Verdana" pitchFamily="34" charset="0"/>
                <a:cs typeface="Arial" charset="0"/>
              </a:rPr>
              <a:t>2</a:t>
            </a:r>
            <a:r>
              <a:rPr lang="tr-TR" sz="2000">
                <a:latin typeface="Verdana" pitchFamily="34" charset="0"/>
                <a:cs typeface="Arial" charset="0"/>
              </a:rPr>
              <a:t> derişiminin zamanla değişimi</a:t>
            </a:r>
          </a:p>
        </p:txBody>
      </p:sp>
      <p:pic>
        <p:nvPicPr>
          <p:cNvPr id="27651" name="Picture 3" descr="Resim10"/>
          <p:cNvPicPr>
            <a:picLocks noChangeAspect="1" noChangeArrowheads="1"/>
          </p:cNvPicPr>
          <p:nvPr/>
        </p:nvPicPr>
        <p:blipFill>
          <a:blip r:embed="rId3" cstate="print"/>
          <a:srcRect/>
          <a:stretch>
            <a:fillRect/>
          </a:stretch>
        </p:blipFill>
        <p:spPr bwMode="auto">
          <a:xfrm>
            <a:off x="196850" y="284163"/>
            <a:ext cx="8712200" cy="5578475"/>
          </a:xfrm>
          <a:prstGeom prst="rect">
            <a:avLst/>
          </a:prstGeom>
          <a:noFill/>
          <a:ln w="9525">
            <a:noFill/>
            <a:miter lim="800000"/>
            <a:headEnd/>
            <a:tailEnd/>
          </a:ln>
        </p:spPr>
      </p:pic>
      <p:sp>
        <p:nvSpPr>
          <p:cNvPr id="27652" name="3 Slayt Numarası Yer Tutucusu"/>
          <p:cNvSpPr>
            <a:spLocks noGrp="1"/>
          </p:cNvSpPr>
          <p:nvPr>
            <p:ph type="sldNum" sz="quarter" idx="12"/>
          </p:nvPr>
        </p:nvSpPr>
        <p:spPr>
          <a:noFill/>
        </p:spPr>
        <p:txBody>
          <a:bodyPr/>
          <a:lstStyle/>
          <a:p>
            <a:fld id="{5F24408A-0149-4F27-9869-1E9AB348C266}" type="slidenum">
              <a:rPr lang="tr-TR" smtClean="0">
                <a:latin typeface="Arial" charset="0"/>
              </a:rPr>
              <a:pPr/>
              <a:t>83</a:t>
            </a:fld>
            <a:endParaRPr lang="tr-TR" smtClean="0">
              <a:latin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Başlık"/>
          <p:cNvSpPr>
            <a:spLocks noGrp="1"/>
          </p:cNvSpPr>
          <p:nvPr>
            <p:ph type="title" idx="4294967295"/>
          </p:nvPr>
        </p:nvSpPr>
        <p:spPr/>
        <p:txBody>
          <a:bodyPr/>
          <a:lstStyle/>
          <a:p>
            <a:pPr eaLnBrk="1" hangingPunct="1"/>
            <a:r>
              <a:rPr lang="tr-TR" smtClean="0"/>
              <a:t>Sera gazları</a:t>
            </a:r>
          </a:p>
        </p:txBody>
      </p:sp>
      <p:sp>
        <p:nvSpPr>
          <p:cNvPr id="94211" name="2 İçerik Yer Tutucusu"/>
          <p:cNvSpPr>
            <a:spLocks noGrp="1"/>
          </p:cNvSpPr>
          <p:nvPr>
            <p:ph idx="4294967295"/>
          </p:nvPr>
        </p:nvSpPr>
        <p:spPr/>
        <p:txBody>
          <a:bodyPr/>
          <a:lstStyle/>
          <a:p>
            <a:pPr eaLnBrk="1" hangingPunct="1">
              <a:lnSpc>
                <a:spcPct val="80000"/>
              </a:lnSpc>
            </a:pPr>
            <a:r>
              <a:rPr lang="tr-TR" sz="2200" b="1" smtClean="0"/>
              <a:t>Metan (CH4):</a:t>
            </a:r>
            <a:r>
              <a:rPr lang="tr-TR" sz="2200" smtClean="0"/>
              <a:t/>
            </a:r>
            <a:br>
              <a:rPr lang="tr-TR" sz="2200" smtClean="0"/>
            </a:br>
            <a:r>
              <a:rPr lang="tr-TR" sz="2200" smtClean="0"/>
              <a:t>Oranı binlerce yıldan beri değişmemiş olan metan gazı, son birkaç yüzyılda iki katına çıkmış ve 1950'den beri de her yıl %1 artmıştır. Yapılan son ölçümlerde ise metan seviyesinin 1,7 ppm'e vardığı görülmüştür. Bu değişiklik CO2 seviyesindeki artışa göre az olsa da, metanın CO2'den 21 kat daha kalıcı olması nedeniyle en az CO2 kadar dünyamızı etkilemektedir.</a:t>
            </a:r>
          </a:p>
          <a:p>
            <a:pPr eaLnBrk="1" hangingPunct="1">
              <a:lnSpc>
                <a:spcPct val="80000"/>
              </a:lnSpc>
            </a:pPr>
            <a:r>
              <a:rPr lang="tr-TR" sz="2200" smtClean="0"/>
              <a:t>Amerika ve birçok batı ülkesinde çöplüklerin büyük yer kaplaması sorun yaratmaktadır. Organik çöplerden pek çoğu ayrışarak büyük miktarda metan salgılamakta, bu gaz da özellikle iyi havalandırması olmayan ve kontrol altında tutulmayan eski çöplüklerde patlamalara ve içten yanmalara neden olmaktadır. Daha da önemlisi atmosfere salınan metan oranı artmakta ve bunun sonucu olarak da </a:t>
            </a:r>
            <a:r>
              <a:rPr lang="tr-TR" sz="2200" smtClean="0">
                <a:hlinkClick r:id="rId2" tooltip="sera etkisi"/>
              </a:rPr>
              <a:t>sera etkisi</a:t>
            </a:r>
            <a:r>
              <a:rPr lang="tr-TR" sz="2200" smtClean="0"/>
              <a:t> tehlikeli boyutlara varmaktadır.</a:t>
            </a:r>
            <a:br>
              <a:rPr lang="tr-TR" sz="2200" smtClean="0"/>
            </a:br>
            <a:r>
              <a:rPr lang="tr-TR" sz="2200" smtClean="0"/>
              <a:t/>
            </a:r>
            <a:br>
              <a:rPr lang="tr-TR" sz="2200" smtClean="0"/>
            </a:br>
            <a:endParaRPr lang="tr-TR" sz="2200" smtClean="0"/>
          </a:p>
        </p:txBody>
      </p:sp>
      <p:sp>
        <p:nvSpPr>
          <p:cNvPr id="94212" name="3 Slayt Numarası Yer Tutucusu"/>
          <p:cNvSpPr>
            <a:spLocks noGrp="1"/>
          </p:cNvSpPr>
          <p:nvPr>
            <p:ph type="sldNum" sz="quarter" idx="12"/>
          </p:nvPr>
        </p:nvSpPr>
        <p:spPr>
          <a:noFill/>
        </p:spPr>
        <p:txBody>
          <a:bodyPr/>
          <a:lstStyle/>
          <a:p>
            <a:fld id="{8F804914-1B4B-4ECA-A503-C155D698E802}" type="slidenum">
              <a:rPr lang="tr-TR" smtClean="0">
                <a:latin typeface="Arial" charset="0"/>
              </a:rPr>
              <a:pPr/>
              <a:t>84</a:t>
            </a:fld>
            <a:endParaRPr lang="tr-TR" smtClean="0">
              <a:latin typeface="Arial"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Başlık"/>
          <p:cNvSpPr>
            <a:spLocks noGrp="1"/>
          </p:cNvSpPr>
          <p:nvPr>
            <p:ph type="title" idx="4294967295"/>
          </p:nvPr>
        </p:nvSpPr>
        <p:spPr/>
        <p:txBody>
          <a:bodyPr/>
          <a:lstStyle/>
          <a:p>
            <a:pPr eaLnBrk="1" hangingPunct="1"/>
            <a:r>
              <a:rPr lang="tr-TR" smtClean="0"/>
              <a:t>Sera gazları</a:t>
            </a:r>
          </a:p>
        </p:txBody>
      </p:sp>
      <p:sp>
        <p:nvSpPr>
          <p:cNvPr id="95235" name="2 İçerik Yer Tutucusu"/>
          <p:cNvSpPr>
            <a:spLocks noGrp="1"/>
          </p:cNvSpPr>
          <p:nvPr>
            <p:ph idx="4294967295"/>
          </p:nvPr>
        </p:nvSpPr>
        <p:spPr/>
        <p:txBody>
          <a:bodyPr/>
          <a:lstStyle/>
          <a:p>
            <a:pPr eaLnBrk="1" hangingPunct="1">
              <a:lnSpc>
                <a:spcPct val="80000"/>
              </a:lnSpc>
            </a:pPr>
            <a:r>
              <a:rPr lang="tr-TR" sz="2500" b="1" smtClean="0"/>
              <a:t>Azotoksit ve Su Buharı:</a:t>
            </a:r>
            <a:r>
              <a:rPr lang="tr-TR" sz="2500" smtClean="0"/>
              <a:t/>
            </a:r>
            <a:br>
              <a:rPr lang="tr-TR" sz="2500" smtClean="0"/>
            </a:br>
            <a:r>
              <a:rPr lang="tr-TR" sz="2500" smtClean="0"/>
              <a:t>Azot ve oksijen 250ºC sıcaklıkta kimyasal reaksiyona giren azotoksitleri meydana getirir. Azotoksit, tarımsal ve endüstriyel etkinlikler ve katı atıklar ile fosil yakıtların yanması sırasında oluşur. Arabaların egzosundan da çıkmakta olan bu gaz, çevre kirlenmesine neden olmaktadır.</a:t>
            </a:r>
            <a:br>
              <a:rPr lang="tr-TR" sz="2500" smtClean="0"/>
            </a:br>
            <a:r>
              <a:rPr lang="tr-TR" sz="2500" smtClean="0"/>
              <a:t/>
            </a:r>
            <a:br>
              <a:rPr lang="tr-TR" sz="2500" smtClean="0"/>
            </a:br>
            <a:r>
              <a:rPr lang="tr-TR" sz="2500" smtClean="0">
                <a:hlinkClick r:id="rId2" tooltip="sera etkisi"/>
              </a:rPr>
              <a:t>Sera etkisi</a:t>
            </a:r>
            <a:r>
              <a:rPr lang="tr-TR" sz="2500" smtClean="0"/>
              <a:t>ne yol açan gazlardan en önemlilerinden biri de su buharıdır. Fakat  troposferdeki yoğunluğunda etkili olan insan kaynakları değil iklim sistemidir. </a:t>
            </a:r>
            <a:r>
              <a:rPr lang="tr-TR" sz="2500" smtClean="0">
                <a:hlinkClick r:id="rId3" tooltip="küresel ısınma"/>
              </a:rPr>
              <a:t>Küresel ısınma</a:t>
            </a:r>
            <a:r>
              <a:rPr lang="tr-TR" sz="2500" smtClean="0"/>
              <a:t>yla artan su buharı iklim değişimlerine yol açacaktır.</a:t>
            </a:r>
            <a:br>
              <a:rPr lang="tr-TR" sz="2500" smtClean="0"/>
            </a:br>
            <a:endParaRPr lang="tr-TR" sz="2500" smtClean="0"/>
          </a:p>
        </p:txBody>
      </p:sp>
      <p:sp>
        <p:nvSpPr>
          <p:cNvPr id="95236" name="3 Slayt Numarası Yer Tutucusu"/>
          <p:cNvSpPr>
            <a:spLocks noGrp="1"/>
          </p:cNvSpPr>
          <p:nvPr>
            <p:ph type="sldNum" sz="quarter" idx="12"/>
          </p:nvPr>
        </p:nvSpPr>
        <p:spPr>
          <a:noFill/>
        </p:spPr>
        <p:txBody>
          <a:bodyPr/>
          <a:lstStyle/>
          <a:p>
            <a:fld id="{92446BBE-A419-4153-B47C-6A65FBFDF1BF}" type="slidenum">
              <a:rPr lang="tr-TR" smtClean="0">
                <a:latin typeface="Arial" charset="0"/>
              </a:rPr>
              <a:pPr/>
              <a:t>85</a:t>
            </a:fld>
            <a:endParaRPr lang="tr-TR" smtClean="0">
              <a:latin typeface="Arial"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p:cNvSpPr>
            <a:spLocks noGrp="1"/>
          </p:cNvSpPr>
          <p:nvPr>
            <p:ph type="title" idx="4294967295"/>
          </p:nvPr>
        </p:nvSpPr>
        <p:spPr/>
        <p:txBody>
          <a:bodyPr/>
          <a:lstStyle/>
          <a:p>
            <a:pPr eaLnBrk="1" hangingPunct="1"/>
            <a:r>
              <a:rPr lang="tr-TR" smtClean="0"/>
              <a:t>Sera gazları</a:t>
            </a:r>
          </a:p>
        </p:txBody>
      </p:sp>
      <p:sp>
        <p:nvSpPr>
          <p:cNvPr id="96259" name="2 İçerik Yer Tutucusu"/>
          <p:cNvSpPr>
            <a:spLocks noGrp="1"/>
          </p:cNvSpPr>
          <p:nvPr>
            <p:ph idx="4294967295"/>
          </p:nvPr>
        </p:nvSpPr>
        <p:spPr/>
        <p:txBody>
          <a:bodyPr/>
          <a:lstStyle/>
          <a:p>
            <a:pPr eaLnBrk="1" hangingPunct="1">
              <a:lnSpc>
                <a:spcPct val="80000"/>
              </a:lnSpc>
            </a:pPr>
            <a:r>
              <a:rPr lang="tr-TR" sz="3000" b="1" smtClean="0"/>
              <a:t>Kloroflorokarbonlar (CFCs):</a:t>
            </a:r>
            <a:r>
              <a:rPr lang="tr-TR" sz="3000" smtClean="0"/>
              <a:t/>
            </a:r>
            <a:br>
              <a:rPr lang="tr-TR" sz="3000" smtClean="0"/>
            </a:br>
            <a:r>
              <a:rPr lang="tr-TR" sz="3000" smtClean="0"/>
              <a:t>CFC'ler klor, flor, karbon ve çoğunlukla da hidrojenin karışımından oluşur. Bu gazların çoğunluğu 1950'lerin ürünü olup günümüzde buzdolaplarında, klimalarda, spreylerde, yangın söndürücülerde ve plastik üretiminde kullanılmaktadır. Bilimadamları bu gazların ozonu yok ederek önemli iklim ve hava değişikliklerine neden olduklarını kanıtlamışlardır. Bu gazlar; DDT, Dioksin, Cıva, Kurşun, Vinilklorid, PCB'ler, Kükürtdioksit, Sodyumnitrat ve Polimerler'dir.</a:t>
            </a:r>
            <a:br>
              <a:rPr lang="tr-TR" sz="3000" smtClean="0"/>
            </a:br>
            <a:endParaRPr lang="tr-TR" sz="3000" smtClean="0"/>
          </a:p>
        </p:txBody>
      </p:sp>
      <p:sp>
        <p:nvSpPr>
          <p:cNvPr id="96260" name="3 Slayt Numarası Yer Tutucusu"/>
          <p:cNvSpPr>
            <a:spLocks noGrp="1"/>
          </p:cNvSpPr>
          <p:nvPr>
            <p:ph type="sldNum" sz="quarter" idx="12"/>
          </p:nvPr>
        </p:nvSpPr>
        <p:spPr>
          <a:noFill/>
        </p:spPr>
        <p:txBody>
          <a:bodyPr/>
          <a:lstStyle/>
          <a:p>
            <a:fld id="{6FB69898-3DD5-48B7-A63A-514696049E9D}" type="slidenum">
              <a:rPr lang="tr-TR" smtClean="0">
                <a:latin typeface="Arial" charset="0"/>
              </a:rPr>
              <a:pPr/>
              <a:t>86</a:t>
            </a:fld>
            <a:endParaRPr lang="tr-TR" smtClean="0">
              <a:latin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Başlık"/>
          <p:cNvSpPr>
            <a:spLocks noGrp="1"/>
          </p:cNvSpPr>
          <p:nvPr>
            <p:ph type="title" idx="4294967295"/>
          </p:nvPr>
        </p:nvSpPr>
        <p:spPr/>
        <p:txBody>
          <a:bodyPr/>
          <a:lstStyle/>
          <a:p>
            <a:pPr eaLnBrk="1" hangingPunct="1"/>
            <a:r>
              <a:rPr lang="tr-TR" smtClean="0"/>
              <a:t>Sera gazları</a:t>
            </a:r>
          </a:p>
        </p:txBody>
      </p:sp>
      <p:sp>
        <p:nvSpPr>
          <p:cNvPr id="102403" name="2 İçerik Yer Tutucusu"/>
          <p:cNvSpPr>
            <a:spLocks noGrp="1"/>
          </p:cNvSpPr>
          <p:nvPr>
            <p:ph idx="4294967295"/>
          </p:nvPr>
        </p:nvSpPr>
        <p:spPr/>
        <p:txBody>
          <a:bodyPr/>
          <a:lstStyle/>
          <a:p>
            <a:pPr eaLnBrk="1" hangingPunct="1">
              <a:lnSpc>
                <a:spcPct val="80000"/>
              </a:lnSpc>
            </a:pPr>
            <a:r>
              <a:rPr lang="tr-TR" sz="2200" b="1" smtClean="0"/>
              <a:t>Smog:</a:t>
            </a:r>
            <a:r>
              <a:rPr lang="tr-TR" sz="2200" smtClean="0"/>
              <a:t/>
            </a:r>
            <a:br>
              <a:rPr lang="tr-TR" sz="2200" smtClean="0"/>
            </a:br>
            <a:r>
              <a:rPr lang="tr-TR" sz="2200" smtClean="0"/>
              <a:t/>
            </a:r>
            <a:br>
              <a:rPr lang="tr-TR" sz="2200" smtClean="0"/>
            </a:br>
            <a:r>
              <a:rPr lang="tr-TR" sz="2200" smtClean="0"/>
              <a:t>Havaya salınan fazla miktardaki gazlar, atmosferdeki havayı yoğunlaştırır, gaz tabakasını kalınlaştırır. Bu yüzden gelen güneş ışınları daha fazla emilir, daha az yansıtılır ve yapay bir </a:t>
            </a:r>
            <a:r>
              <a:rPr lang="tr-TR" sz="2200" smtClean="0">
                <a:hlinkClick r:id="rId2" tooltip="sera etkisi"/>
              </a:rPr>
              <a:t>sera etkisi</a:t>
            </a:r>
            <a:r>
              <a:rPr lang="tr-TR" sz="2200" smtClean="0"/>
              <a:t> oluşur. Gazlar, özellikle büyük şehirlerde, Hava Yoğunluğu (Smog) oluşturarak etkili olmaktadır.</a:t>
            </a:r>
            <a:br>
              <a:rPr lang="tr-TR" sz="2200" smtClean="0"/>
            </a:br>
            <a:r>
              <a:rPr lang="tr-TR" sz="2200" smtClean="0"/>
              <a:t/>
            </a:r>
            <a:br>
              <a:rPr lang="tr-TR" sz="2200" smtClean="0"/>
            </a:br>
            <a:r>
              <a:rPr lang="tr-TR" sz="2200" smtClean="0"/>
              <a:t>Smog oluşumunun bulunduğu yerleşim yerlerinde yaşayan insanlarda</a:t>
            </a:r>
            <a:br>
              <a:rPr lang="tr-TR" sz="2200" smtClean="0"/>
            </a:br>
            <a:r>
              <a:rPr lang="tr-TR" sz="2200" smtClean="0"/>
              <a:t>- Akciğer ağrıları</a:t>
            </a:r>
            <a:br>
              <a:rPr lang="tr-TR" sz="2200" smtClean="0"/>
            </a:br>
            <a:r>
              <a:rPr lang="tr-TR" sz="2200" smtClean="0"/>
              <a:t>- Hırıltı</a:t>
            </a:r>
            <a:br>
              <a:rPr lang="tr-TR" sz="2200" smtClean="0"/>
            </a:br>
            <a:r>
              <a:rPr lang="tr-TR" sz="2200" smtClean="0"/>
              <a:t>- Öksürük</a:t>
            </a:r>
            <a:br>
              <a:rPr lang="tr-TR" sz="2200" smtClean="0"/>
            </a:br>
            <a:r>
              <a:rPr lang="tr-TR" sz="2200" smtClean="0"/>
              <a:t>- Baş ağrısı</a:t>
            </a:r>
            <a:br>
              <a:rPr lang="tr-TR" sz="2200" smtClean="0"/>
            </a:br>
            <a:r>
              <a:rPr lang="tr-TR" sz="2200" smtClean="0"/>
              <a:t>- Akciğer iltihapları görülür. </a:t>
            </a:r>
          </a:p>
        </p:txBody>
      </p:sp>
      <p:sp>
        <p:nvSpPr>
          <p:cNvPr id="102404" name="3 Slayt Numarası Yer Tutucusu"/>
          <p:cNvSpPr>
            <a:spLocks noGrp="1"/>
          </p:cNvSpPr>
          <p:nvPr>
            <p:ph type="sldNum" sz="quarter" idx="12"/>
          </p:nvPr>
        </p:nvSpPr>
        <p:spPr>
          <a:noFill/>
        </p:spPr>
        <p:txBody>
          <a:bodyPr/>
          <a:lstStyle/>
          <a:p>
            <a:fld id="{47346BD6-EC6B-471B-AED9-6DC0EBAE1612}" type="slidenum">
              <a:rPr lang="tr-TR" smtClean="0">
                <a:latin typeface="Arial" charset="0"/>
              </a:rPr>
              <a:pPr/>
              <a:t>87</a:t>
            </a:fld>
            <a:endParaRPr lang="tr-TR" smtClean="0">
              <a:latin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2 İçerik Yer Tutucusu"/>
          <p:cNvSpPr>
            <a:spLocks noGrp="1"/>
          </p:cNvSpPr>
          <p:nvPr>
            <p:ph idx="4294967295"/>
          </p:nvPr>
        </p:nvSpPr>
        <p:spPr/>
        <p:txBody>
          <a:bodyPr/>
          <a:lstStyle/>
          <a:p>
            <a:pPr eaLnBrk="1" hangingPunct="1">
              <a:lnSpc>
                <a:spcPct val="80000"/>
              </a:lnSpc>
            </a:pPr>
            <a:r>
              <a:rPr lang="tr-TR" sz="2200" b="1" smtClean="0"/>
              <a:t>Sera Gazlarının Bilinen ve Olası Etkileri: </a:t>
            </a:r>
            <a:r>
              <a:rPr lang="tr-TR" sz="2200" smtClean="0"/>
              <a:t/>
            </a:r>
            <a:br>
              <a:rPr lang="tr-TR" sz="2200" smtClean="0"/>
            </a:br>
            <a:r>
              <a:rPr lang="tr-TR" sz="2200" smtClean="0"/>
              <a:t>Kuraklık ve seller: Sera etkisi çeşitli iklim değişikliklerine yol açacaktır. Önlem alınmadığı takdirde bazı doğa olaylarının olumsuz etkileri çok büyük boyutlara ulaşacaktır.</a:t>
            </a:r>
            <a:br>
              <a:rPr lang="tr-TR" sz="2200" smtClean="0"/>
            </a:br>
            <a:r>
              <a:rPr lang="tr-TR" sz="2200" smtClean="0"/>
              <a:t/>
            </a:r>
            <a:br>
              <a:rPr lang="tr-TR" sz="2200" smtClean="0"/>
            </a:br>
            <a:r>
              <a:rPr lang="tr-TR" sz="2200" b="1" smtClean="0"/>
              <a:t>Güç üretiminde azalma</a:t>
            </a:r>
            <a:r>
              <a:rPr lang="tr-TR" sz="2200" smtClean="0"/>
              <a:t>: Elektrik güç santrallerinin tamamı suya ihtiyaç duymaktadır. Sıcak geçen yıllarda elektrik istemi artacak fakat su miktarının azalmasından dolayı elektrik üretimi düşecektir. Bu da devlet ve halklara ekonomik sıkıntılar yaşatacak, çeşitli sorunlara neden olacaktır.</a:t>
            </a:r>
            <a:br>
              <a:rPr lang="tr-TR" sz="2200" smtClean="0"/>
            </a:br>
            <a:r>
              <a:rPr lang="tr-TR" sz="2200" smtClean="0"/>
              <a:t/>
            </a:r>
            <a:br>
              <a:rPr lang="tr-TR" sz="2200" smtClean="0"/>
            </a:br>
            <a:r>
              <a:rPr lang="tr-TR" sz="2200" smtClean="0"/>
              <a:t>N</a:t>
            </a:r>
            <a:r>
              <a:rPr lang="tr-TR" sz="2200" b="1" smtClean="0"/>
              <a:t>ehir ulaşımında problemler</a:t>
            </a:r>
            <a:r>
              <a:rPr lang="tr-TR" sz="2200" smtClean="0"/>
              <a:t>: Sıcaklık artışına bağlı olarak nehir sularının alçalması, suyolu ticaretine engel oluşturup ulaşım giderlerini arttırmaktadır.</a:t>
            </a:r>
            <a:br>
              <a:rPr lang="tr-TR" sz="2200" smtClean="0"/>
            </a:br>
            <a:endParaRPr lang="tr-TR" sz="2200" smtClean="0"/>
          </a:p>
        </p:txBody>
      </p:sp>
      <p:sp>
        <p:nvSpPr>
          <p:cNvPr id="103427" name="2 Slayt Numarası Yer Tutucusu"/>
          <p:cNvSpPr>
            <a:spLocks noGrp="1"/>
          </p:cNvSpPr>
          <p:nvPr>
            <p:ph type="sldNum" sz="quarter" idx="12"/>
          </p:nvPr>
        </p:nvSpPr>
        <p:spPr>
          <a:noFill/>
        </p:spPr>
        <p:txBody>
          <a:bodyPr/>
          <a:lstStyle/>
          <a:p>
            <a:fld id="{0109EB4F-FEA4-40CF-AF20-9768E1F1457B}" type="slidenum">
              <a:rPr lang="tr-TR" smtClean="0">
                <a:latin typeface="Arial" charset="0"/>
              </a:rPr>
              <a:pPr/>
              <a:t>88</a:t>
            </a:fld>
            <a:endParaRPr lang="tr-TR" smtClean="0">
              <a:latin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1143000"/>
          </a:xfrm>
        </p:spPr>
        <p:txBody>
          <a:bodyPr>
            <a:normAutofit fontScale="90000"/>
          </a:bodyPr>
          <a:lstStyle/>
          <a:p>
            <a:pPr eaLnBrk="1" hangingPunct="1">
              <a:defRPr/>
            </a:pPr>
            <a:r>
              <a:rPr lang="tr-TR" sz="4000" smtClean="0"/>
              <a:t/>
            </a:r>
            <a:br>
              <a:rPr lang="tr-TR" sz="4000" smtClean="0"/>
            </a:br>
            <a:endParaRPr lang="tr-TR" sz="4000" smtClean="0"/>
          </a:p>
        </p:txBody>
      </p:sp>
      <p:sp>
        <p:nvSpPr>
          <p:cNvPr id="3" name="2 Metin Yer Tutucusu"/>
          <p:cNvSpPr>
            <a:spLocks noGrp="1"/>
          </p:cNvSpPr>
          <p:nvPr>
            <p:ph type="body" sz="half" idx="4294967295"/>
          </p:nvPr>
        </p:nvSpPr>
        <p:spPr>
          <a:xfrm>
            <a:off x="539750" y="1052513"/>
            <a:ext cx="4248150" cy="4529137"/>
          </a:xfrm>
        </p:spPr>
        <p:txBody>
          <a:bodyPr>
            <a:normAutofit fontScale="92500" lnSpcReduction="20000"/>
          </a:bodyPr>
          <a:lstStyle/>
          <a:p>
            <a:pPr eaLnBrk="1" hangingPunct="1">
              <a:lnSpc>
                <a:spcPct val="80000"/>
              </a:lnSpc>
              <a:defRPr/>
            </a:pPr>
            <a:r>
              <a:rPr lang="tr-TR" sz="2200" b="1" dirty="0" smtClean="0"/>
              <a:t>Ozon Tabakası Nedir ?</a:t>
            </a:r>
          </a:p>
          <a:p>
            <a:pPr eaLnBrk="1" hangingPunct="1">
              <a:lnSpc>
                <a:spcPct val="80000"/>
              </a:lnSpc>
              <a:defRPr/>
            </a:pPr>
            <a:endParaRPr lang="tr-TR" sz="2200" b="1" dirty="0" smtClean="0"/>
          </a:p>
          <a:p>
            <a:pPr eaLnBrk="1" hangingPunct="1">
              <a:lnSpc>
                <a:spcPct val="80000"/>
              </a:lnSpc>
              <a:defRPr/>
            </a:pPr>
            <a:r>
              <a:rPr lang="tr-TR" sz="2200" dirty="0" smtClean="0"/>
              <a:t>Ozon (O3) üç adet Oksijen atomundan oluşan şeffaf bir gazdır.</a:t>
            </a:r>
          </a:p>
          <a:p>
            <a:pPr eaLnBrk="1" hangingPunct="1">
              <a:lnSpc>
                <a:spcPct val="80000"/>
              </a:lnSpc>
              <a:defRPr/>
            </a:pPr>
            <a:r>
              <a:rPr lang="tr-TR" sz="2200" dirty="0" smtClean="0"/>
              <a:t>Atmosferin stratosfer tabakasında ozon gazının yoğun bir şekilde bulunması nedeni ile bu tabakaya Ozon tabakası denilmektedir.</a:t>
            </a:r>
          </a:p>
          <a:p>
            <a:pPr eaLnBrk="1" hangingPunct="1">
              <a:lnSpc>
                <a:spcPct val="80000"/>
              </a:lnSpc>
              <a:defRPr/>
            </a:pPr>
            <a:r>
              <a:rPr lang="tr-TR" sz="2200" dirty="0" smtClean="0"/>
              <a:t>Ozon tabakası ozon gazından oluşan ve atmosferin yukarı seviyelerinde başka bir deyişle yer yüzeyinden 10-50 km yüksekte bulunan bir tabakadır. </a:t>
            </a:r>
          </a:p>
          <a:p>
            <a:pPr eaLnBrk="1" hangingPunct="1">
              <a:lnSpc>
                <a:spcPct val="80000"/>
              </a:lnSpc>
              <a:defRPr/>
            </a:pPr>
            <a:r>
              <a:rPr lang="tr-TR" sz="2200" dirty="0" smtClean="0"/>
              <a:t>Bu tabakanın temel rolü Ultraviyole (UV) ışınları olarak adlandırılan güneşin zararlı ışınlarına karşı bizleri korumaktır. Ozon tabakası yeryüzüne ulaşan bu zararlı ışınlara karşı korumak için bir filtre gibi davranır. </a:t>
            </a:r>
            <a:br>
              <a:rPr lang="tr-TR" sz="2200" dirty="0" smtClean="0"/>
            </a:br>
            <a:endParaRPr lang="tr-TR" sz="2200" dirty="0" smtClean="0"/>
          </a:p>
        </p:txBody>
      </p:sp>
      <p:sp>
        <p:nvSpPr>
          <p:cNvPr id="5" name="Rectangle 2"/>
          <p:cNvSpPr txBox="1">
            <a:spLocks noChangeArrowheads="1"/>
          </p:cNvSpPr>
          <p:nvPr/>
        </p:nvSpPr>
        <p:spPr>
          <a:xfrm>
            <a:off x="539750" y="333375"/>
            <a:ext cx="8320088" cy="658813"/>
          </a:xfrm>
          <a:prstGeom prst="rect">
            <a:avLst/>
          </a:prstGeom>
        </p:spPr>
        <p:txBody>
          <a:bodyPr anchor="ctr"/>
          <a:lstStyle/>
          <a:p>
            <a:pPr algn="ctr" fontAlgn="auto">
              <a:spcAft>
                <a:spcPts val="0"/>
              </a:spcAft>
              <a:defRPr/>
            </a:pPr>
            <a:r>
              <a:rPr lang="tr-TR" sz="2400" dirty="0" smtClean="0">
                <a:latin typeface="+mj-lt"/>
                <a:ea typeface="+mj-ea"/>
                <a:cs typeface="+mj-cs"/>
              </a:rPr>
              <a:t>HAVA KİRLİLİĞİ ve OZON TABAKASI</a:t>
            </a:r>
            <a:r>
              <a:rPr lang="tr-TR" sz="2400" u="sng" dirty="0">
                <a:latin typeface="+mj-lt"/>
                <a:ea typeface="+mj-ea"/>
                <a:cs typeface="+mj-cs"/>
              </a:rPr>
              <a:t/>
            </a:r>
            <a:br>
              <a:rPr lang="tr-TR" sz="2400" u="sng" dirty="0">
                <a:latin typeface="+mj-lt"/>
                <a:ea typeface="+mj-ea"/>
                <a:cs typeface="+mj-cs"/>
              </a:rPr>
            </a:br>
            <a:endParaRPr lang="tr-TR" sz="2400" u="sng" dirty="0">
              <a:latin typeface="+mj-lt"/>
              <a:ea typeface="+mj-ea"/>
              <a:cs typeface="+mj-cs"/>
            </a:endParaRPr>
          </a:p>
        </p:txBody>
      </p:sp>
      <p:pic>
        <p:nvPicPr>
          <p:cNvPr id="47109" name="Picture 2"/>
          <p:cNvPicPr>
            <a:picLocks noChangeAspect="1" noChangeArrowheads="1"/>
          </p:cNvPicPr>
          <p:nvPr/>
        </p:nvPicPr>
        <p:blipFill>
          <a:blip r:embed="rId2" cstate="print"/>
          <a:srcRect/>
          <a:stretch>
            <a:fillRect/>
          </a:stretch>
        </p:blipFill>
        <p:spPr bwMode="auto">
          <a:xfrm>
            <a:off x="4859338" y="1268413"/>
            <a:ext cx="4095750" cy="4321175"/>
          </a:xfrm>
          <a:prstGeom prst="rect">
            <a:avLst/>
          </a:prstGeom>
          <a:noFill/>
          <a:ln w="9525">
            <a:noFill/>
            <a:miter lim="800000"/>
            <a:headEnd/>
            <a:tailEnd/>
          </a:ln>
        </p:spPr>
      </p:pic>
      <p:sp>
        <p:nvSpPr>
          <p:cNvPr id="47110" name="5 Slayt Numarası Yer Tutucusu"/>
          <p:cNvSpPr>
            <a:spLocks noGrp="1"/>
          </p:cNvSpPr>
          <p:nvPr>
            <p:ph type="sldNum" sz="quarter" idx="12"/>
          </p:nvPr>
        </p:nvSpPr>
        <p:spPr>
          <a:noFill/>
        </p:spPr>
        <p:txBody>
          <a:bodyPr/>
          <a:lstStyle/>
          <a:p>
            <a:fld id="{E6A6BB04-4210-4543-8066-7D6DCA20A493}" type="slidenum">
              <a:rPr lang="tr-TR" smtClean="0">
                <a:latin typeface="Arial" charset="0"/>
              </a:rPr>
              <a:pPr/>
              <a:t>89</a:t>
            </a:fld>
            <a:endParaRPr lang="tr-TR"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Kalıtsal hastalıklar</a:t>
            </a:r>
            <a:endParaRPr lang="tr-TR" dirty="0"/>
          </a:p>
        </p:txBody>
      </p:sp>
      <p:sp>
        <p:nvSpPr>
          <p:cNvPr id="3" name="2 İçerik Yer Tutucusu"/>
          <p:cNvSpPr>
            <a:spLocks noGrp="1"/>
          </p:cNvSpPr>
          <p:nvPr>
            <p:ph idx="1"/>
          </p:nvPr>
        </p:nvSpPr>
        <p:spPr/>
        <p:txBody>
          <a:bodyPr/>
          <a:lstStyle/>
          <a:p>
            <a:pPr>
              <a:buNone/>
            </a:pPr>
            <a:r>
              <a:rPr lang="tr-TR" dirty="0" smtClean="0"/>
              <a:t>Akraba Evliliği</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1" descr="Resim2"/>
          <p:cNvPicPr>
            <a:picLocks noGrp="1" noChangeAspect="1" noChangeArrowheads="1"/>
          </p:cNvPicPr>
          <p:nvPr>
            <p:ph idx="4294967295"/>
          </p:nvPr>
        </p:nvPicPr>
        <p:blipFill>
          <a:blip r:embed="rId2" cstate="print"/>
          <a:srcRect/>
          <a:stretch>
            <a:fillRect/>
          </a:stretch>
        </p:blipFill>
        <p:spPr>
          <a:xfrm>
            <a:off x="785813" y="428625"/>
            <a:ext cx="7358062" cy="5697538"/>
          </a:xfrm>
        </p:spPr>
      </p:pic>
      <p:sp>
        <p:nvSpPr>
          <p:cNvPr id="45059" name="2 Slayt Numarası Yer Tutucusu"/>
          <p:cNvSpPr>
            <a:spLocks noGrp="1"/>
          </p:cNvSpPr>
          <p:nvPr>
            <p:ph type="sldNum" sz="quarter" idx="12"/>
          </p:nvPr>
        </p:nvSpPr>
        <p:spPr>
          <a:noFill/>
        </p:spPr>
        <p:txBody>
          <a:bodyPr/>
          <a:lstStyle/>
          <a:p>
            <a:fld id="{0907DC45-E5DC-43E2-9CAB-F8A024DFB04B}" type="slidenum">
              <a:rPr lang="tr-TR" smtClean="0">
                <a:latin typeface="Arial" charset="0"/>
              </a:rPr>
              <a:pPr/>
              <a:t>90</a:t>
            </a:fld>
            <a:endParaRPr lang="tr-TR" smtClean="0">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idx="4294967295"/>
          </p:nvPr>
        </p:nvSpPr>
        <p:spPr>
          <a:xfrm>
            <a:off x="457200" y="279400"/>
            <a:ext cx="8229600" cy="1143000"/>
          </a:xfrm>
        </p:spPr>
        <p:txBody>
          <a:bodyPr/>
          <a:lstStyle/>
          <a:p>
            <a:pPr eaLnBrk="1" hangingPunct="1"/>
            <a:r>
              <a:rPr lang="tr-TR" dirty="0" err="1" smtClean="0"/>
              <a:t>Ultraviole</a:t>
            </a:r>
            <a:r>
              <a:rPr lang="tr-TR" dirty="0" smtClean="0"/>
              <a:t> Işınlar</a:t>
            </a:r>
          </a:p>
        </p:txBody>
      </p:sp>
      <p:pic>
        <p:nvPicPr>
          <p:cNvPr id="48131" name="Picture 3"/>
          <p:cNvPicPr>
            <a:picLocks noGrp="1" noChangeAspect="1" noChangeArrowheads="1"/>
          </p:cNvPicPr>
          <p:nvPr>
            <p:ph sz="half" idx="4294967295"/>
          </p:nvPr>
        </p:nvPicPr>
        <p:blipFill>
          <a:blip r:embed="rId2" cstate="print"/>
          <a:srcRect/>
          <a:stretch>
            <a:fillRect/>
          </a:stretch>
        </p:blipFill>
        <p:spPr>
          <a:xfrm>
            <a:off x="4427538" y="1628775"/>
            <a:ext cx="4338637" cy="4283075"/>
          </a:xfrm>
        </p:spPr>
      </p:pic>
      <p:sp>
        <p:nvSpPr>
          <p:cNvPr id="48132" name="Text Box 4"/>
          <p:cNvSpPr txBox="1">
            <a:spLocks noChangeArrowheads="1"/>
          </p:cNvSpPr>
          <p:nvPr/>
        </p:nvSpPr>
        <p:spPr bwMode="auto">
          <a:xfrm>
            <a:off x="539552" y="1556792"/>
            <a:ext cx="3744416" cy="5539978"/>
          </a:xfrm>
          <a:prstGeom prst="rect">
            <a:avLst/>
          </a:prstGeom>
          <a:noFill/>
          <a:ln w="9525">
            <a:noFill/>
            <a:miter lim="800000"/>
            <a:headEnd/>
            <a:tailEnd/>
          </a:ln>
        </p:spPr>
        <p:txBody>
          <a:bodyPr wrap="square">
            <a:spAutoFit/>
          </a:bodyPr>
          <a:lstStyle/>
          <a:p>
            <a:pPr>
              <a:lnSpc>
                <a:spcPct val="80000"/>
              </a:lnSpc>
              <a:spcBef>
                <a:spcPct val="20000"/>
              </a:spcBef>
            </a:pPr>
            <a:r>
              <a:rPr lang="tr-TR" sz="2000" dirty="0" smtClean="0">
                <a:cs typeface="Arial" charset="0"/>
              </a:rPr>
              <a:t>Ultraviyole ışın kavramı içerisinde farklı özellikteki ışınların tamamı (UVA, UVB, UVC) için kullanılmaktadır. Ultraviyole ışın türleri arasında zararlı olanları da vardır, yaşam için çok önemli olanları da bulunmaktadır. </a:t>
            </a:r>
          </a:p>
          <a:p>
            <a:pPr>
              <a:lnSpc>
                <a:spcPct val="80000"/>
              </a:lnSpc>
              <a:spcBef>
                <a:spcPct val="20000"/>
              </a:spcBef>
            </a:pPr>
            <a:r>
              <a:rPr lang="tr-TR" sz="2000" dirty="0" err="1" smtClean="0">
                <a:cs typeface="Arial" charset="0"/>
              </a:rPr>
              <a:t>Günesten</a:t>
            </a:r>
            <a:r>
              <a:rPr lang="tr-TR" sz="2000" dirty="0" smtClean="0">
                <a:cs typeface="Arial" charset="0"/>
              </a:rPr>
              <a:t> gelen ultraviyole </a:t>
            </a:r>
            <a:r>
              <a:rPr lang="tr-TR" sz="2000" dirty="0">
                <a:cs typeface="Arial" charset="0"/>
              </a:rPr>
              <a:t>(</a:t>
            </a:r>
            <a:r>
              <a:rPr lang="tr-TR" sz="2000" dirty="0" smtClean="0">
                <a:cs typeface="Arial" charset="0"/>
              </a:rPr>
              <a:t>UVA) </a:t>
            </a:r>
            <a:r>
              <a:rPr lang="tr-TR" sz="2000" dirty="0">
                <a:cs typeface="Arial" charset="0"/>
              </a:rPr>
              <a:t>Işınları </a:t>
            </a:r>
            <a:r>
              <a:rPr lang="tr-TR" sz="2000" dirty="0" smtClean="0">
                <a:cs typeface="Arial" charset="0"/>
              </a:rPr>
              <a:t>yeryüzündeki </a:t>
            </a:r>
            <a:r>
              <a:rPr lang="tr-TR" sz="2000" dirty="0">
                <a:cs typeface="Arial" charset="0"/>
              </a:rPr>
              <a:t>hayatın </a:t>
            </a:r>
            <a:r>
              <a:rPr lang="tr-TR" sz="2000" dirty="0" smtClean="0">
                <a:cs typeface="Arial" charset="0"/>
              </a:rPr>
              <a:t>var olması </a:t>
            </a:r>
            <a:r>
              <a:rPr lang="tr-TR" sz="2000" dirty="0">
                <a:cs typeface="Arial" charset="0"/>
              </a:rPr>
              <a:t>için çok önemlidir. </a:t>
            </a:r>
            <a:r>
              <a:rPr lang="tr-TR" sz="2000" dirty="0" smtClean="0">
                <a:cs typeface="Arial" charset="0"/>
              </a:rPr>
              <a:t>Çünkü;</a:t>
            </a:r>
          </a:p>
          <a:p>
            <a:pPr>
              <a:lnSpc>
                <a:spcPct val="80000"/>
              </a:lnSpc>
              <a:spcBef>
                <a:spcPct val="20000"/>
              </a:spcBef>
              <a:buFont typeface="Arial" charset="0"/>
              <a:buChar char="•"/>
            </a:pPr>
            <a:r>
              <a:rPr lang="tr-TR" sz="2000" dirty="0" smtClean="0">
                <a:cs typeface="Arial" charset="0"/>
              </a:rPr>
              <a:t> Isınmamızı sağlar</a:t>
            </a:r>
          </a:p>
          <a:p>
            <a:pPr>
              <a:lnSpc>
                <a:spcPct val="80000"/>
              </a:lnSpc>
              <a:spcBef>
                <a:spcPct val="20000"/>
              </a:spcBef>
              <a:buFont typeface="Arial" charset="0"/>
              <a:buChar char="•"/>
            </a:pPr>
            <a:r>
              <a:rPr lang="tr-TR" sz="2000" dirty="0" smtClean="0">
                <a:cs typeface="Arial" charset="0"/>
              </a:rPr>
              <a:t> Bize </a:t>
            </a:r>
            <a:r>
              <a:rPr lang="tr-TR" sz="2000" dirty="0">
                <a:cs typeface="Arial" charset="0"/>
              </a:rPr>
              <a:t>ışık verir. </a:t>
            </a:r>
            <a:endParaRPr lang="tr-TR" sz="2000" dirty="0" smtClean="0">
              <a:cs typeface="Arial" charset="0"/>
            </a:endParaRPr>
          </a:p>
          <a:p>
            <a:pPr>
              <a:lnSpc>
                <a:spcPct val="80000"/>
              </a:lnSpc>
              <a:spcBef>
                <a:spcPct val="20000"/>
              </a:spcBef>
              <a:buFont typeface="Arial" charset="0"/>
              <a:buChar char="•"/>
            </a:pPr>
            <a:r>
              <a:rPr lang="tr-TR" sz="2000" dirty="0" smtClean="0">
                <a:cs typeface="Arial" charset="0"/>
              </a:rPr>
              <a:t> Bitkilerin fotosentezde kullandığı en temel enerji UV ışınlarıdır. Bu sayede üreticiler, tüketici olarak dünyada  yaşayan insanların ve diğer canlıların yiyecek ihtiyaçlarını karşılayabilirler. </a:t>
            </a:r>
          </a:p>
          <a:p>
            <a:pPr>
              <a:lnSpc>
                <a:spcPct val="80000"/>
              </a:lnSpc>
              <a:spcBef>
                <a:spcPct val="20000"/>
              </a:spcBef>
              <a:buFont typeface="Arial" charset="0"/>
              <a:buChar char="•"/>
            </a:pPr>
            <a:endParaRPr lang="tr-TR" sz="2000" dirty="0">
              <a:cs typeface="Arial" charset="0"/>
            </a:endParaRPr>
          </a:p>
          <a:p>
            <a:pPr>
              <a:spcBef>
                <a:spcPct val="50000"/>
              </a:spcBef>
            </a:pPr>
            <a:endParaRPr lang="tr-TR" sz="2000" dirty="0">
              <a:cs typeface="Arial" charset="0"/>
            </a:endParaRPr>
          </a:p>
        </p:txBody>
      </p:sp>
      <p:sp>
        <p:nvSpPr>
          <p:cNvPr id="48133" name="4 Slayt Numarası Yer Tutucusu"/>
          <p:cNvSpPr>
            <a:spLocks noGrp="1"/>
          </p:cNvSpPr>
          <p:nvPr>
            <p:ph type="sldNum" sz="quarter" idx="12"/>
          </p:nvPr>
        </p:nvSpPr>
        <p:spPr>
          <a:noFill/>
        </p:spPr>
        <p:txBody>
          <a:bodyPr/>
          <a:lstStyle/>
          <a:p>
            <a:fld id="{61CD879D-96D9-44EE-A952-8E46C4D79EEE}" type="slidenum">
              <a:rPr lang="tr-TR" smtClean="0">
                <a:latin typeface="Arial" charset="0"/>
              </a:rPr>
              <a:pPr/>
              <a:t>91</a:t>
            </a:fld>
            <a:endParaRPr lang="tr-TR" smtClean="0">
              <a:latin typeface="Arial"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idx="4294967295"/>
          </p:nvPr>
        </p:nvSpPr>
        <p:spPr>
          <a:xfrm>
            <a:off x="214313" y="279400"/>
            <a:ext cx="8472487" cy="1143000"/>
          </a:xfrm>
        </p:spPr>
        <p:txBody>
          <a:bodyPr>
            <a:normAutofit fontScale="90000"/>
          </a:bodyPr>
          <a:lstStyle/>
          <a:p>
            <a:pPr eaLnBrk="1" hangingPunct="1"/>
            <a:r>
              <a:rPr lang="tr-TR" sz="2400" smtClean="0"/>
              <a:t>Bilim adamları UV ışınlarını; Aynı karakteristiklere sahip olmadıkları ve canlılar üzerindeki etkilerinin farklı olması sebebiyle UV-A, UV-B ve UV-C olmak üzere üç kategoriye ayırmışlardır.</a:t>
            </a:r>
          </a:p>
        </p:txBody>
      </p:sp>
      <p:sp>
        <p:nvSpPr>
          <p:cNvPr id="49155" name="2 Metin Yer Tutucusu"/>
          <p:cNvSpPr>
            <a:spLocks noGrp="1"/>
          </p:cNvSpPr>
          <p:nvPr>
            <p:ph type="body" sz="half" idx="4294967295"/>
          </p:nvPr>
        </p:nvSpPr>
        <p:spPr>
          <a:xfrm>
            <a:off x="457200" y="1601788"/>
            <a:ext cx="7829550" cy="4899025"/>
          </a:xfrm>
        </p:spPr>
        <p:txBody>
          <a:bodyPr/>
          <a:lstStyle/>
          <a:p>
            <a:pPr eaLnBrk="1" hangingPunct="1">
              <a:lnSpc>
                <a:spcPct val="80000"/>
              </a:lnSpc>
            </a:pPr>
            <a:r>
              <a:rPr lang="tr-TR" sz="1300" smtClean="0"/>
              <a:t/>
            </a:r>
            <a:br>
              <a:rPr lang="tr-TR" sz="1300" smtClean="0"/>
            </a:br>
            <a:r>
              <a:rPr lang="tr-TR" sz="2000" smtClean="0"/>
              <a:t>•UV-A: En yaygın ve sağlığımız için en az tehlikeli olan ışınlardır. Ozon tabakası bu ışınların geçmesine izin verir. </a:t>
            </a:r>
          </a:p>
          <a:p>
            <a:pPr eaLnBrk="1" hangingPunct="1">
              <a:lnSpc>
                <a:spcPct val="80000"/>
              </a:lnSpc>
            </a:pPr>
            <a:r>
              <a:rPr lang="tr-TR" sz="2000" smtClean="0"/>
              <a:t/>
            </a:r>
            <a:br>
              <a:rPr lang="tr-TR" sz="2000" smtClean="0"/>
            </a:br>
            <a:r>
              <a:rPr lang="tr-TR" sz="2000" smtClean="0"/>
              <a:t>•UV-B: Oldukça tehlikelidir. Bu ışınların büyük bir kısmı, bizlere ulaşmaması için ozon tabakası tarafından engellenir. </a:t>
            </a:r>
          </a:p>
          <a:p>
            <a:pPr eaLnBrk="1" hangingPunct="1">
              <a:lnSpc>
                <a:spcPct val="80000"/>
              </a:lnSpc>
            </a:pPr>
            <a:r>
              <a:rPr lang="tr-TR" sz="2000" smtClean="0"/>
              <a:t/>
            </a:r>
            <a:br>
              <a:rPr lang="tr-TR" sz="2000" smtClean="0"/>
            </a:br>
            <a:r>
              <a:rPr lang="tr-TR" sz="2000" smtClean="0"/>
              <a:t>•UV-C: Sağlık için en tehlikeli ışınlardır. Ozon tabakası bu ışınların bizlere ulaşmasını önler. </a:t>
            </a:r>
          </a:p>
          <a:p>
            <a:pPr eaLnBrk="1" hangingPunct="1">
              <a:lnSpc>
                <a:spcPct val="80000"/>
              </a:lnSpc>
            </a:pPr>
            <a:r>
              <a:rPr lang="tr-TR" sz="2000" smtClean="0"/>
              <a:t/>
            </a:r>
            <a:br>
              <a:rPr lang="tr-TR" sz="2000" smtClean="0"/>
            </a:br>
            <a:r>
              <a:rPr lang="tr-TR" sz="2000" smtClean="0"/>
              <a:t>Bütün UV ışınlara deri ve gözlerimize nüfuz edebilir ve sağlık problemlerine yol açabilir. Ozon tabakası kalın olduğunda sadece UV-A ışınları ile UV-B ışınlarının bir kısmı bize ulaşabilir. Bu durumda sağlığımız nispeten korunmuş olur. Ozon tabakası bozulduğunda (incelendiğinde) UV-A, UV-B hatta bazen UV-C ışınları bize ulaşabilir ve bu durumda sağlığımız olumsuz yönde etkilenmiş olur. </a:t>
            </a:r>
            <a:r>
              <a:rPr lang="tr-TR" sz="1800" smtClean="0"/>
              <a:t/>
            </a:r>
            <a:br>
              <a:rPr lang="tr-TR" sz="1800" smtClean="0"/>
            </a:br>
            <a:r>
              <a:rPr lang="tr-TR" sz="1300" smtClean="0"/>
              <a:t/>
            </a:r>
            <a:br>
              <a:rPr lang="tr-TR" sz="1300" smtClean="0"/>
            </a:br>
            <a:endParaRPr lang="tr-TR" sz="1300" smtClean="0"/>
          </a:p>
        </p:txBody>
      </p:sp>
      <p:sp>
        <p:nvSpPr>
          <p:cNvPr id="49156" name="3 Slayt Numarası Yer Tutucusu"/>
          <p:cNvSpPr>
            <a:spLocks noGrp="1"/>
          </p:cNvSpPr>
          <p:nvPr>
            <p:ph type="sldNum" sz="quarter" idx="12"/>
          </p:nvPr>
        </p:nvSpPr>
        <p:spPr>
          <a:noFill/>
        </p:spPr>
        <p:txBody>
          <a:bodyPr/>
          <a:lstStyle/>
          <a:p>
            <a:fld id="{D6D79C02-32EC-4CC3-9735-B003578F9A64}" type="slidenum">
              <a:rPr lang="tr-TR" smtClean="0">
                <a:latin typeface="Arial" charset="0"/>
              </a:rPr>
              <a:pPr/>
              <a:t>92</a:t>
            </a:fld>
            <a:endParaRPr lang="tr-TR" smtClean="0">
              <a:latin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1143000"/>
          </a:xfrm>
        </p:spPr>
        <p:txBody>
          <a:bodyPr>
            <a:normAutofit fontScale="90000"/>
          </a:bodyPr>
          <a:lstStyle/>
          <a:p>
            <a:pPr eaLnBrk="1" hangingPunct="1">
              <a:defRPr/>
            </a:pPr>
            <a:r>
              <a:rPr lang="tr-TR" sz="4000" smtClean="0"/>
              <a:t>Maruz kaldığımız UV ışınlarının miktarını etkileyen faktörler</a:t>
            </a:r>
          </a:p>
        </p:txBody>
      </p:sp>
      <p:sp>
        <p:nvSpPr>
          <p:cNvPr id="50179" name="2 Metin Yer Tutucusu"/>
          <p:cNvSpPr>
            <a:spLocks noGrp="1"/>
          </p:cNvSpPr>
          <p:nvPr>
            <p:ph type="body" sz="half" idx="4294967295"/>
          </p:nvPr>
        </p:nvSpPr>
        <p:spPr>
          <a:xfrm>
            <a:off x="457200" y="1601788"/>
            <a:ext cx="7758113" cy="4529137"/>
          </a:xfrm>
        </p:spPr>
        <p:txBody>
          <a:bodyPr/>
          <a:lstStyle/>
          <a:p>
            <a:pPr algn="just" eaLnBrk="1" hangingPunct="1">
              <a:lnSpc>
                <a:spcPct val="80000"/>
              </a:lnSpc>
            </a:pPr>
            <a:r>
              <a:rPr lang="tr-TR" sz="2200" smtClean="0"/>
              <a:t>•Günün saatleri: 10.00-16.00 saatleri arasında güneş gökyüzünde yüksektedir. Bu saatler arasında büyük oranda UV-A ve UV-B ışınlarına maruz kalabiliriz. Bu nedenle uygun bir koruma olmaksızın dışarı çıkmak için tehlikeli bir zamandır.</a:t>
            </a:r>
          </a:p>
          <a:p>
            <a:pPr algn="just" eaLnBrk="1" hangingPunct="1">
              <a:lnSpc>
                <a:spcPct val="80000"/>
              </a:lnSpc>
            </a:pPr>
            <a:r>
              <a:rPr lang="tr-TR" sz="2200" smtClean="0"/>
              <a:t> </a:t>
            </a:r>
            <a:br>
              <a:rPr lang="tr-TR" sz="2200" smtClean="0"/>
            </a:br>
            <a:r>
              <a:rPr lang="tr-TR" sz="2200" smtClean="0"/>
              <a:t>•Ekvatora olan uzaklık: Ekvatora yakın olan ülkeler ekvatordan uzak olan ülkelere göre daha fazla risk altındadır. Bunun sebebi, ekvatorda UV ışınları atmosferin içini katetmek için daha kısa mesafeye sahiptir ve ekvatora ulaşmadan önce atmosfer tarafından daha az filtrasyona tabi olurlar. </a:t>
            </a:r>
            <a:br>
              <a:rPr lang="tr-TR" sz="2200" smtClean="0"/>
            </a:br>
            <a:r>
              <a:rPr lang="tr-TR" sz="2200" smtClean="0"/>
              <a:t> </a:t>
            </a:r>
          </a:p>
          <a:p>
            <a:pPr algn="just" eaLnBrk="1" hangingPunct="1">
              <a:lnSpc>
                <a:spcPct val="80000"/>
              </a:lnSpc>
            </a:pPr>
            <a:r>
              <a:rPr lang="tr-TR" sz="2200" smtClean="0"/>
              <a:t>Yükseklik: Deniz seviyesinin yukarıya doğru çıkıldıkça her 1000 m’de UV ışınları %8 oranında artış gösterir. </a:t>
            </a:r>
          </a:p>
        </p:txBody>
      </p:sp>
      <p:sp>
        <p:nvSpPr>
          <p:cNvPr id="50180" name="3 Slayt Numarası Yer Tutucusu"/>
          <p:cNvSpPr>
            <a:spLocks noGrp="1"/>
          </p:cNvSpPr>
          <p:nvPr>
            <p:ph type="sldNum" sz="quarter" idx="12"/>
          </p:nvPr>
        </p:nvSpPr>
        <p:spPr>
          <a:noFill/>
        </p:spPr>
        <p:txBody>
          <a:bodyPr/>
          <a:lstStyle/>
          <a:p>
            <a:fld id="{13B9D49E-F5EA-468F-9A7E-4EC02E563B0B}" type="slidenum">
              <a:rPr lang="tr-TR" smtClean="0">
                <a:latin typeface="Arial" charset="0"/>
              </a:rPr>
              <a:pPr/>
              <a:t>93</a:t>
            </a:fld>
            <a:endParaRPr lang="tr-TR" smtClean="0">
              <a:latin typeface="Arial"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863600"/>
          </a:xfrm>
        </p:spPr>
        <p:txBody>
          <a:bodyPr>
            <a:normAutofit fontScale="90000"/>
          </a:bodyPr>
          <a:lstStyle/>
          <a:p>
            <a:pPr eaLnBrk="1" hangingPunct="1">
              <a:defRPr/>
            </a:pPr>
            <a:r>
              <a:rPr lang="tr-TR" sz="4000" smtClean="0"/>
              <a:t>Ozon Deliği Nedir? </a:t>
            </a:r>
            <a:br>
              <a:rPr lang="tr-TR" sz="4000" smtClean="0"/>
            </a:br>
            <a:endParaRPr lang="tr-TR" sz="4000" smtClean="0"/>
          </a:p>
        </p:txBody>
      </p:sp>
      <p:sp>
        <p:nvSpPr>
          <p:cNvPr id="3" name="2 Metin Yer Tutucusu"/>
          <p:cNvSpPr>
            <a:spLocks noGrp="1"/>
          </p:cNvSpPr>
          <p:nvPr>
            <p:ph type="body" sz="half" idx="4294967295"/>
          </p:nvPr>
        </p:nvSpPr>
        <p:spPr>
          <a:xfrm>
            <a:off x="457200" y="1143000"/>
            <a:ext cx="8329613" cy="4987925"/>
          </a:xfrm>
        </p:spPr>
        <p:txBody>
          <a:bodyPr>
            <a:normAutofit/>
          </a:bodyPr>
          <a:lstStyle/>
          <a:p>
            <a:pPr eaLnBrk="1" hangingPunct="1">
              <a:lnSpc>
                <a:spcPct val="90000"/>
              </a:lnSpc>
              <a:defRPr/>
            </a:pPr>
            <a:r>
              <a:rPr lang="tr-TR" sz="2400" smtClean="0"/>
              <a:t>Ozon deliği gerçekten bir delik değildir. Ozon tabakasındaki bir incelmedir. Bu ozon tabakası gittikçe inceliyor anlamındadır. Bunun sebebi bizlerin havaya saldığı kimyasallardır. Bu kimyasallar günlük yaşamımızda kullanırlar ve ozon tabakasına zarar verirler. </a:t>
            </a:r>
            <a:br>
              <a:rPr lang="tr-TR" sz="2400" smtClean="0"/>
            </a:br>
            <a:r>
              <a:rPr lang="tr-TR" sz="2400" smtClean="0"/>
              <a:t> </a:t>
            </a:r>
          </a:p>
          <a:p>
            <a:pPr eaLnBrk="1" hangingPunct="1">
              <a:lnSpc>
                <a:spcPct val="90000"/>
              </a:lnSpc>
              <a:defRPr/>
            </a:pPr>
            <a:r>
              <a:rPr lang="tr-TR" sz="2400" b="1" smtClean="0"/>
              <a:t>Ozon Tabakasına Zarar Veren Kimyasallar </a:t>
            </a:r>
            <a:r>
              <a:rPr lang="tr-TR" sz="2400" smtClean="0"/>
              <a:t/>
            </a:r>
            <a:br>
              <a:rPr lang="tr-TR" sz="2400" smtClean="0"/>
            </a:br>
            <a:r>
              <a:rPr lang="tr-TR" sz="2400" smtClean="0"/>
              <a:t> </a:t>
            </a:r>
          </a:p>
          <a:p>
            <a:pPr eaLnBrk="1" hangingPunct="1">
              <a:lnSpc>
                <a:spcPct val="90000"/>
              </a:lnSpc>
              <a:defRPr/>
            </a:pPr>
            <a:r>
              <a:rPr lang="tr-TR" sz="2400" smtClean="0"/>
              <a:t>Kloroflorokarbonlar (CFC’ler), genel olarak klima sistemlerinde, buzdolaplarında köpük üretiminde (örneğin yataklar için) kullanılır. </a:t>
            </a:r>
            <a:br>
              <a:rPr lang="tr-TR" sz="2400" smtClean="0"/>
            </a:br>
            <a:r>
              <a:rPr lang="tr-TR" sz="2400" smtClean="0"/>
              <a:t>•Halonlar, yangın söndürme cihazlarında kullanılır. </a:t>
            </a:r>
            <a:br>
              <a:rPr lang="tr-TR" sz="2400" smtClean="0"/>
            </a:br>
            <a:r>
              <a:rPr lang="tr-TR" sz="2400" smtClean="0"/>
              <a:t>•Metil bromür, tarımda böcek ilacı olarak kullanılır. </a:t>
            </a:r>
            <a:br>
              <a:rPr lang="tr-TR" sz="2400" smtClean="0"/>
            </a:br>
            <a:endParaRPr lang="tr-TR" sz="2400" smtClean="0"/>
          </a:p>
        </p:txBody>
      </p:sp>
      <p:sp>
        <p:nvSpPr>
          <p:cNvPr id="51204" name="3 Slayt Numarası Yer Tutucusu"/>
          <p:cNvSpPr>
            <a:spLocks noGrp="1"/>
          </p:cNvSpPr>
          <p:nvPr>
            <p:ph type="sldNum" sz="quarter" idx="12"/>
          </p:nvPr>
        </p:nvSpPr>
        <p:spPr>
          <a:noFill/>
        </p:spPr>
        <p:txBody>
          <a:bodyPr/>
          <a:lstStyle/>
          <a:p>
            <a:fld id="{56110141-29D2-4995-8AB8-10AF45ED5293}" type="slidenum">
              <a:rPr lang="tr-TR" smtClean="0">
                <a:latin typeface="Arial" charset="0"/>
              </a:rPr>
              <a:pPr/>
              <a:t>94</a:t>
            </a:fld>
            <a:endParaRPr lang="tr-TR" smtClean="0">
              <a:latin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idx="4294967295"/>
          </p:nvPr>
        </p:nvSpPr>
        <p:spPr>
          <a:xfrm>
            <a:off x="457200" y="279400"/>
            <a:ext cx="8229600" cy="1143000"/>
          </a:xfrm>
        </p:spPr>
        <p:txBody>
          <a:bodyPr/>
          <a:lstStyle/>
          <a:p>
            <a:pPr eaLnBrk="1" hangingPunct="1"/>
            <a:endParaRPr lang="tr-TR" smtClean="0"/>
          </a:p>
        </p:txBody>
      </p:sp>
      <p:sp>
        <p:nvSpPr>
          <p:cNvPr id="3" name="2 Metin Yer Tutucusu"/>
          <p:cNvSpPr>
            <a:spLocks noGrp="1"/>
          </p:cNvSpPr>
          <p:nvPr>
            <p:ph type="body" sz="half" idx="4294967295"/>
          </p:nvPr>
        </p:nvSpPr>
        <p:spPr>
          <a:xfrm>
            <a:off x="457200" y="1601788"/>
            <a:ext cx="8115300" cy="4529137"/>
          </a:xfrm>
        </p:spPr>
        <p:txBody>
          <a:bodyPr>
            <a:normAutofit/>
          </a:bodyPr>
          <a:lstStyle/>
          <a:p>
            <a:pPr eaLnBrk="1" hangingPunct="1">
              <a:lnSpc>
                <a:spcPct val="90000"/>
              </a:lnSpc>
              <a:defRPr/>
            </a:pPr>
            <a:r>
              <a:rPr lang="tr-TR" sz="2700" smtClean="0"/>
              <a:t>Modern cihazlar ozon tabakasındaki incelmeyi belirleyebilmektedir. Ölçümler Güney Kutbundaki (Antartika) incelmenin Kuzey Kutbuna göre daha büyük olduğunu göstermiştir. Ozon tabakasındaki bu incelme bir şey yapılmazsa daha da büyüyecektir. </a:t>
            </a:r>
            <a:br>
              <a:rPr lang="tr-TR" sz="2700" smtClean="0"/>
            </a:br>
            <a:r>
              <a:rPr lang="tr-TR" sz="2700" smtClean="0"/>
              <a:t>Ozon tabakasında incelme küresel bir problemdir. Ozon tabakasındaki incelme problemine herkesin duyarlı olması ve zararlı kimyasalları artık daha fazla kullanmamasıyla ozon tabakasının iyileştirilmesi mümkün olabilecektir. </a:t>
            </a:r>
            <a:br>
              <a:rPr lang="tr-TR" sz="2700" smtClean="0"/>
            </a:br>
            <a:endParaRPr lang="tr-TR" sz="2700" smtClean="0"/>
          </a:p>
        </p:txBody>
      </p:sp>
      <p:sp>
        <p:nvSpPr>
          <p:cNvPr id="52228" name="3 Slayt Numarası Yer Tutucusu"/>
          <p:cNvSpPr>
            <a:spLocks noGrp="1"/>
          </p:cNvSpPr>
          <p:nvPr>
            <p:ph type="sldNum" sz="quarter" idx="12"/>
          </p:nvPr>
        </p:nvSpPr>
        <p:spPr>
          <a:noFill/>
        </p:spPr>
        <p:txBody>
          <a:bodyPr/>
          <a:lstStyle/>
          <a:p>
            <a:fld id="{8591F364-E5FF-4B7D-8636-26961477727E}" type="slidenum">
              <a:rPr lang="tr-TR" smtClean="0">
                <a:latin typeface="Arial" charset="0"/>
              </a:rPr>
              <a:pPr/>
              <a:t>95</a:t>
            </a:fld>
            <a:endParaRPr lang="tr-TR" smtClean="0">
              <a:latin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1143000"/>
          </a:xfrm>
        </p:spPr>
        <p:txBody>
          <a:bodyPr>
            <a:normAutofit fontScale="90000"/>
          </a:bodyPr>
          <a:lstStyle/>
          <a:p>
            <a:pPr eaLnBrk="1" hangingPunct="1">
              <a:defRPr/>
            </a:pPr>
            <a:r>
              <a:rPr lang="tr-TR" sz="4000" smtClean="0"/>
              <a:t>Ozon Tabakasındaki İncelmenin Sonuçları</a:t>
            </a:r>
          </a:p>
        </p:txBody>
      </p:sp>
      <p:sp>
        <p:nvSpPr>
          <p:cNvPr id="53251" name="2 Metin Yer Tutucusu"/>
          <p:cNvSpPr>
            <a:spLocks noGrp="1"/>
          </p:cNvSpPr>
          <p:nvPr>
            <p:ph type="body" sz="half" idx="4294967295"/>
          </p:nvPr>
        </p:nvSpPr>
        <p:spPr>
          <a:xfrm>
            <a:off x="179388" y="1628775"/>
            <a:ext cx="8796337" cy="4779963"/>
          </a:xfrm>
        </p:spPr>
        <p:txBody>
          <a:bodyPr/>
          <a:lstStyle/>
          <a:p>
            <a:pPr eaLnBrk="1" hangingPunct="1">
              <a:lnSpc>
                <a:spcPct val="80000"/>
              </a:lnSpc>
            </a:pPr>
            <a:r>
              <a:rPr lang="tr-TR" sz="2200" smtClean="0"/>
              <a:t>Ozon deliğinin ana sonucu yeryüzüne daha fazla UV ışınının (özellikle çok tehlikeli olan UV-B) ulaşmasıdır. </a:t>
            </a:r>
            <a:br>
              <a:rPr lang="tr-TR" sz="2200" smtClean="0"/>
            </a:br>
            <a:endParaRPr lang="tr-TR" sz="2200" smtClean="0"/>
          </a:p>
          <a:p>
            <a:pPr eaLnBrk="1" hangingPunct="1">
              <a:lnSpc>
                <a:spcPct val="80000"/>
              </a:lnSpc>
            </a:pPr>
            <a:r>
              <a:rPr lang="tr-TR" sz="2200" smtClean="0"/>
              <a:t>UV ışınları güneş yanıklarına, deri kanserine sebep olabilir, gözlere zarar verebilir (katarakt) ve insanlarda bağışıklık sisteminin zayıflamasına neden olabilir. Bilindiği gibi bağışıklık sistemi hastalıklara karşı koymamızı sağlayan bir sistemdir. Bu sistem zayıfladığı zaman hastalıklarla savaşma yeteneğimiz de zayıflamış olacaktır. </a:t>
            </a:r>
            <a:br>
              <a:rPr lang="tr-TR" sz="2200" smtClean="0"/>
            </a:br>
            <a:endParaRPr lang="tr-TR" sz="2200" smtClean="0"/>
          </a:p>
          <a:p>
            <a:pPr eaLnBrk="1" hangingPunct="1">
              <a:lnSpc>
                <a:spcPct val="80000"/>
              </a:lnSpc>
            </a:pPr>
            <a:r>
              <a:rPr lang="tr-TR" sz="2200" smtClean="0"/>
              <a:t>UV ışınları sadece sağlığımızı etkilemekle kalmaz çevre üzerine de olumsuz etki yapabilir. Tarımsal üretimi azaltabilir, ayrıca deniz besin zincirini bozarak balık nüfusunu etkiler. </a:t>
            </a:r>
            <a:br>
              <a:rPr lang="tr-TR" sz="2200" smtClean="0"/>
            </a:br>
            <a:endParaRPr lang="tr-TR" sz="2200" smtClean="0"/>
          </a:p>
          <a:p>
            <a:pPr eaLnBrk="1" hangingPunct="1">
              <a:lnSpc>
                <a:spcPct val="80000"/>
              </a:lnSpc>
            </a:pPr>
            <a:r>
              <a:rPr lang="tr-TR" sz="2000" smtClean="0"/>
              <a:t>Ozon tabakasındaki azalma, daha fazla UV-b (yeşil) radyasyonunun yeryüzüne ulaşarak canlılar üzerinde genetik zararlara yol açarken, insanlarda güneş yanığı ve cilt kanseri gibi sorunlara neden oluyor.</a:t>
            </a:r>
          </a:p>
          <a:p>
            <a:pPr eaLnBrk="1" hangingPunct="1">
              <a:lnSpc>
                <a:spcPct val="80000"/>
              </a:lnSpc>
            </a:pPr>
            <a:endParaRPr lang="tr-TR" sz="2000" smtClean="0"/>
          </a:p>
        </p:txBody>
      </p:sp>
      <p:sp>
        <p:nvSpPr>
          <p:cNvPr id="53252" name="3 Slayt Numarası Yer Tutucusu"/>
          <p:cNvSpPr>
            <a:spLocks noGrp="1"/>
          </p:cNvSpPr>
          <p:nvPr>
            <p:ph type="sldNum" sz="quarter" idx="12"/>
          </p:nvPr>
        </p:nvSpPr>
        <p:spPr>
          <a:noFill/>
        </p:spPr>
        <p:txBody>
          <a:bodyPr/>
          <a:lstStyle/>
          <a:p>
            <a:fld id="{19CE8BB1-D1AE-4E60-A144-B6B97E6072D1}" type="slidenum">
              <a:rPr lang="tr-TR" smtClean="0">
                <a:latin typeface="Arial" charset="0"/>
              </a:rPr>
              <a:pPr/>
              <a:t>96</a:t>
            </a:fld>
            <a:endParaRPr lang="tr-TR" smtClean="0">
              <a:latin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457200" y="279400"/>
            <a:ext cx="8229600" cy="1143000"/>
          </a:xfrm>
        </p:spPr>
        <p:txBody>
          <a:bodyPr>
            <a:normAutofit fontScale="90000"/>
          </a:bodyPr>
          <a:lstStyle/>
          <a:p>
            <a:pPr eaLnBrk="1" hangingPunct="1">
              <a:defRPr/>
            </a:pPr>
            <a:r>
              <a:rPr lang="tr-TR" sz="4000" smtClean="0"/>
              <a:t>Ülkemizin Ozon tabakası'nda delinme yok...</a:t>
            </a:r>
          </a:p>
        </p:txBody>
      </p:sp>
      <p:sp>
        <p:nvSpPr>
          <p:cNvPr id="54275" name="2 Metin Yer Tutucusu"/>
          <p:cNvSpPr>
            <a:spLocks noGrp="1"/>
          </p:cNvSpPr>
          <p:nvPr>
            <p:ph type="body" sz="half" idx="4294967295"/>
          </p:nvPr>
        </p:nvSpPr>
        <p:spPr>
          <a:xfrm>
            <a:off x="457200" y="1601788"/>
            <a:ext cx="8115300" cy="4529137"/>
          </a:xfrm>
        </p:spPr>
        <p:txBody>
          <a:bodyPr/>
          <a:lstStyle/>
          <a:p>
            <a:pPr eaLnBrk="1" hangingPunct="1">
              <a:lnSpc>
                <a:spcPct val="80000"/>
              </a:lnSpc>
            </a:pPr>
            <a:r>
              <a:rPr lang="tr-TR" sz="2000" smtClean="0"/>
              <a:t/>
            </a:r>
            <a:br>
              <a:rPr lang="tr-TR" sz="2000" smtClean="0"/>
            </a:br>
            <a:r>
              <a:rPr lang="tr-TR" sz="2000" smtClean="0"/>
              <a:t/>
            </a:r>
            <a:br>
              <a:rPr lang="tr-TR" sz="2000" smtClean="0"/>
            </a:br>
            <a:r>
              <a:rPr lang="tr-TR" sz="2000" smtClean="0"/>
              <a:t>Devlet Meteoroloji İşleri Genel Müdürlüğü tarafından yapılan gözlemler sonucu, Türkiye üzerindeki ozon tabakasında incelme olmadığı belirlendi. Devlet Meteoroloji İşleri Genel Müdürlüğü'nün ''Türkiye'de ozon gözlemleri'' başlıklı çalışması çerçevesinde 1994 yılından bu yana Türkiye üzerindeki ozon tabakasıyla ilgili 176 gözlem gerçekleştirildi. Gözlemlerde Türkiye için hesaplanan aylık ortalama en yüksek değer 388.49 DU (Dobson Birimi-ozon ölçüm birimi), en düşük ise 243.09 DU olarak ölçüldü. Ortalama değer de 312.66 DU olarak tespit edildi. Gözlemlerde, Türkiye'nin üzerindeki ozon tabakasında belirgin bir incelme (azalma, artma veya sıçrama) kaydedilmedi. Dünya Meteoroloji Teşkilatı'nca orta enlemler için yapılan değerlendirmeler sonucu Türkiye için toplam ozon kalınlığı 300-320 DU normal değer olarak kabul ediyor. </a:t>
            </a:r>
            <a:br>
              <a:rPr lang="tr-TR" sz="2000" smtClean="0"/>
            </a:br>
            <a:r>
              <a:rPr lang="tr-TR" sz="2000" smtClean="0"/>
              <a:t/>
            </a:r>
            <a:br>
              <a:rPr lang="tr-TR" sz="2000" smtClean="0"/>
            </a:br>
            <a:endParaRPr lang="tr-TR" sz="2000" smtClean="0"/>
          </a:p>
        </p:txBody>
      </p:sp>
      <p:sp>
        <p:nvSpPr>
          <p:cNvPr id="54276" name="3 Slayt Numarası Yer Tutucusu"/>
          <p:cNvSpPr>
            <a:spLocks noGrp="1"/>
          </p:cNvSpPr>
          <p:nvPr>
            <p:ph type="sldNum" sz="quarter" idx="12"/>
          </p:nvPr>
        </p:nvSpPr>
        <p:spPr>
          <a:noFill/>
        </p:spPr>
        <p:txBody>
          <a:bodyPr/>
          <a:lstStyle/>
          <a:p>
            <a:fld id="{5A5A7A5A-E00E-4626-8B91-7E8ACD60961B}" type="slidenum">
              <a:rPr lang="tr-TR" smtClean="0">
                <a:latin typeface="Arial" charset="0"/>
              </a:rPr>
              <a:pPr/>
              <a:t>97</a:t>
            </a:fld>
            <a:endParaRPr lang="tr-TR" smtClean="0">
              <a:latin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Başlık"/>
          <p:cNvSpPr>
            <a:spLocks noGrp="1"/>
          </p:cNvSpPr>
          <p:nvPr>
            <p:ph type="title" idx="4294967295"/>
          </p:nvPr>
        </p:nvSpPr>
        <p:spPr/>
        <p:txBody>
          <a:bodyPr>
            <a:normAutofit fontScale="90000"/>
          </a:bodyPr>
          <a:lstStyle/>
          <a:p>
            <a:pPr eaLnBrk="1" hangingPunct="1"/>
            <a:r>
              <a:rPr lang="tr-TR" dirty="0" smtClean="0"/>
              <a:t>Ozon Tabakası ve Küresel Isınma arasındaki ilişki</a:t>
            </a:r>
          </a:p>
        </p:txBody>
      </p:sp>
      <p:sp>
        <p:nvSpPr>
          <p:cNvPr id="99331" name="2 İçerik Yer Tutucusu"/>
          <p:cNvSpPr>
            <a:spLocks noGrp="1"/>
          </p:cNvSpPr>
          <p:nvPr>
            <p:ph idx="4294967295"/>
          </p:nvPr>
        </p:nvSpPr>
        <p:spPr/>
        <p:txBody>
          <a:bodyPr/>
          <a:lstStyle/>
          <a:p>
            <a:pPr eaLnBrk="1" hangingPunct="1">
              <a:lnSpc>
                <a:spcPct val="80000"/>
              </a:lnSpc>
              <a:buNone/>
            </a:pPr>
            <a:r>
              <a:rPr lang="tr-TR" sz="2000" dirty="0" smtClean="0"/>
              <a:t/>
            </a:r>
            <a:br>
              <a:rPr lang="tr-TR" sz="2000" dirty="0" smtClean="0"/>
            </a:br>
            <a:r>
              <a:rPr lang="tr-TR" sz="2000" dirty="0" smtClean="0"/>
              <a:t>Ozon tabakasının incelmesi "Küresel </a:t>
            </a:r>
            <a:r>
              <a:rPr lang="tr-TR" sz="2000" dirty="0" err="1" smtClean="0"/>
              <a:t>Isınma"yı</a:t>
            </a:r>
            <a:r>
              <a:rPr lang="tr-TR" sz="2000" dirty="0" smtClean="0"/>
              <a:t> dolaylı yoldan arttırmaktadır. </a:t>
            </a:r>
            <a:r>
              <a:rPr lang="tr-TR" sz="2000" dirty="0" err="1" smtClean="0"/>
              <a:t>USNAS'ın</a:t>
            </a:r>
            <a:r>
              <a:rPr lang="tr-TR" sz="2000" dirty="0" smtClean="0"/>
              <a:t> 1979'da yayınladığı raporda, ozon tabakasında %5 -  arasında bir azalma olduğu gözlemlendiği öne sürülmüştür.</a:t>
            </a:r>
            <a:br>
              <a:rPr lang="tr-TR" sz="2000" dirty="0" smtClean="0"/>
            </a:br>
            <a:r>
              <a:rPr lang="tr-TR" sz="2000" dirty="0" smtClean="0"/>
              <a:t/>
            </a:r>
            <a:br>
              <a:rPr lang="tr-TR" sz="2000" dirty="0" smtClean="0"/>
            </a:br>
            <a:r>
              <a:rPr lang="tr-TR" sz="2000" dirty="0" smtClean="0"/>
              <a:t>Oysa bundan bir yıl önce Kasım 1978'de uzaya fırlatılan Nimbus-7 uydusundan alınan verilere göre toplam atmosferik ozon seviyesi 1979-1991 yılları arasında orta enlemlerde %3-%5, yukarı enlemlerde %6 ila %8 arasında azalmıştır (</a:t>
            </a:r>
            <a:r>
              <a:rPr lang="tr-TR" sz="2000" dirty="0" err="1" smtClean="0"/>
              <a:t>Gleason</a:t>
            </a:r>
            <a:r>
              <a:rPr lang="tr-TR" sz="2000" dirty="0" smtClean="0"/>
              <a:t> 1993). 1992 yılında </a:t>
            </a:r>
            <a:r>
              <a:rPr lang="tr-TR" sz="2000" dirty="0" err="1" smtClean="0"/>
              <a:t>Antartika'daki</a:t>
            </a:r>
            <a:r>
              <a:rPr lang="tr-TR" sz="2000" dirty="0" smtClean="0"/>
              <a:t> Ozon seviyesi ise 1979'daki seviyenin </a:t>
            </a:r>
            <a:r>
              <a:rPr lang="tr-TR" sz="2000" dirty="0" err="1" smtClean="0"/>
              <a:t>P'sine</a:t>
            </a:r>
            <a:r>
              <a:rPr lang="tr-TR" sz="2000" dirty="0" smtClean="0"/>
              <a:t> inmiştir. 1950 ve 60'lı  yıllardaki ozon kalınlığı da 1990'lı yıllardan sonra 1/3'üne kadar inmiştir. "</a:t>
            </a:r>
            <a:r>
              <a:rPr lang="tr-TR" sz="2000" dirty="0" err="1" smtClean="0"/>
              <a:t>The</a:t>
            </a:r>
            <a:r>
              <a:rPr lang="tr-TR" sz="2000" dirty="0" smtClean="0"/>
              <a:t> </a:t>
            </a:r>
            <a:r>
              <a:rPr lang="tr-TR" sz="2000" dirty="0" err="1" smtClean="0"/>
              <a:t>National</a:t>
            </a:r>
            <a:r>
              <a:rPr lang="tr-TR" sz="2000" dirty="0" smtClean="0"/>
              <a:t> </a:t>
            </a:r>
            <a:r>
              <a:rPr lang="tr-TR" sz="2000" dirty="0" err="1" smtClean="0"/>
              <a:t>Research</a:t>
            </a:r>
            <a:r>
              <a:rPr lang="tr-TR" sz="2000" dirty="0" smtClean="0"/>
              <a:t> </a:t>
            </a:r>
            <a:r>
              <a:rPr lang="tr-TR" sz="2000" dirty="0" err="1" smtClean="0"/>
              <a:t>Council"ın</a:t>
            </a:r>
            <a:r>
              <a:rPr lang="tr-TR" sz="2000" dirty="0" smtClean="0"/>
              <a:t> 1982 Mart raporuna göre CFC </a:t>
            </a:r>
            <a:r>
              <a:rPr lang="tr-TR" sz="2000" dirty="0" err="1" smtClean="0"/>
              <a:t>salınımı</a:t>
            </a:r>
            <a:r>
              <a:rPr lang="tr-TR" sz="2000" dirty="0" smtClean="0"/>
              <a:t> bu şekilde devam ederse 21. </a:t>
            </a:r>
            <a:r>
              <a:rPr lang="tr-TR" sz="2000" dirty="0" err="1" smtClean="0"/>
              <a:t>yy'nin</a:t>
            </a:r>
            <a:r>
              <a:rPr lang="tr-TR" sz="2000" dirty="0" smtClean="0"/>
              <a:t> sonunda stratosferdeki ozon miktarı %5 ile  arasında bir değerde azalacaktır.</a:t>
            </a:r>
            <a:br>
              <a:rPr lang="tr-TR" sz="2000" dirty="0" smtClean="0"/>
            </a:br>
            <a:endParaRPr lang="tr-TR" sz="2000" dirty="0" smtClean="0"/>
          </a:p>
        </p:txBody>
      </p:sp>
      <p:sp>
        <p:nvSpPr>
          <p:cNvPr id="99332" name="3 Slayt Numarası Yer Tutucusu"/>
          <p:cNvSpPr>
            <a:spLocks noGrp="1"/>
          </p:cNvSpPr>
          <p:nvPr>
            <p:ph type="sldNum" sz="quarter" idx="12"/>
          </p:nvPr>
        </p:nvSpPr>
        <p:spPr>
          <a:noFill/>
        </p:spPr>
        <p:txBody>
          <a:bodyPr/>
          <a:lstStyle/>
          <a:p>
            <a:fld id="{29244101-A7F5-4003-B7D0-FED2D2797AF4}" type="slidenum">
              <a:rPr lang="tr-TR" smtClean="0">
                <a:latin typeface="Arial" charset="0"/>
              </a:rPr>
              <a:pPr/>
              <a:t>98</a:t>
            </a:fld>
            <a:endParaRPr lang="tr-TR" smtClean="0">
              <a:latin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132856"/>
            <a:ext cx="8229600" cy="1143000"/>
          </a:xfrm>
        </p:spPr>
        <p:txBody>
          <a:bodyPr>
            <a:normAutofit fontScale="90000"/>
          </a:bodyPr>
          <a:lstStyle/>
          <a:p>
            <a:r>
              <a:rPr lang="tr-TR" dirty="0" smtClean="0"/>
              <a:t>Çevre Sağlığını Etkileyen </a:t>
            </a:r>
            <a:br>
              <a:rPr lang="tr-TR" dirty="0" smtClean="0"/>
            </a:br>
            <a:r>
              <a:rPr lang="tr-TR" dirty="0" smtClean="0"/>
              <a:t>Fiziki Çevre Faktörleri</a:t>
            </a:r>
            <a:br>
              <a:rPr lang="tr-TR" dirty="0" smtClean="0"/>
            </a:br>
            <a:r>
              <a:rPr lang="tr-TR" dirty="0" smtClean="0"/>
              <a:t/>
            </a:r>
            <a:br>
              <a:rPr lang="tr-TR" dirty="0" smtClean="0"/>
            </a:br>
            <a:r>
              <a:rPr lang="tr-TR" b="1" dirty="0" smtClean="0"/>
              <a:t>Toprak ve Toprak Kirliliği</a:t>
            </a:r>
            <a:br>
              <a:rPr lang="tr-TR" b="1" dirty="0" smtClean="0"/>
            </a:br>
            <a:r>
              <a:rPr lang="tr-TR" b="1" dirty="0" smtClean="0"/>
              <a:t/>
            </a:r>
            <a:br>
              <a:rPr lang="tr-TR" b="1" dirty="0" smtClean="0"/>
            </a:br>
            <a:r>
              <a:rPr lang="tr-TR" dirty="0" smtClean="0"/>
              <a:t>Bölüm V</a:t>
            </a:r>
            <a:r>
              <a:rPr lang="tr-TR" b="1" dirty="0" smtClean="0"/>
              <a:t/>
            </a:r>
            <a:br>
              <a:rPr lang="tr-TR" b="1" dirty="0" smtClean="0"/>
            </a:b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99</a:t>
            </a:fld>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6785</Words>
  <Application>Microsoft Office PowerPoint</Application>
  <PresentationFormat>Ekran Gösterisi (4:3)</PresentationFormat>
  <Paragraphs>897</Paragraphs>
  <Slides>168</Slides>
  <Notes>15</Notes>
  <HiddenSlides>0</HiddenSlides>
  <MMClips>0</MMClips>
  <ScaleCrop>false</ScaleCrop>
  <HeadingPairs>
    <vt:vector size="4" baseType="variant">
      <vt:variant>
        <vt:lpstr>Tema</vt:lpstr>
      </vt:variant>
      <vt:variant>
        <vt:i4>1</vt:i4>
      </vt:variant>
      <vt:variant>
        <vt:lpstr>Slayt Başlıkları</vt:lpstr>
      </vt:variant>
      <vt:variant>
        <vt:i4>168</vt:i4>
      </vt:variant>
    </vt:vector>
  </HeadingPairs>
  <TitlesOfParts>
    <vt:vector size="169" baseType="lpstr">
      <vt:lpstr>Ofis Teması</vt:lpstr>
      <vt:lpstr>ÇEVRE SAĞLIĞI</vt:lpstr>
      <vt:lpstr>GİRİŞ</vt:lpstr>
      <vt:lpstr>Çevre ve Çevre Sağlığı ile İlgili Kavramlar</vt:lpstr>
      <vt:lpstr>Çevrenin tanımı</vt:lpstr>
      <vt:lpstr>Ekoloji ve Ekosistem Nedir?</vt:lpstr>
      <vt:lpstr>Sağlık Kavramı</vt:lpstr>
      <vt:lpstr>Hastalık nedenleri;</vt:lpstr>
      <vt:lpstr>Bünyesel nedenler </vt:lpstr>
      <vt:lpstr>Kalıtsal hastalıklar</vt:lpstr>
      <vt:lpstr>Çevresel nedenler </vt:lpstr>
      <vt:lpstr>Fiziksel nedenler </vt:lpstr>
      <vt:lpstr>Kimyasal nedenler </vt:lpstr>
      <vt:lpstr>Temel madde eksiklikleri </vt:lpstr>
      <vt:lpstr>Biyolojik etkenler </vt:lpstr>
      <vt:lpstr>Psikolojik etkenler </vt:lpstr>
      <vt:lpstr>Sosyal, kültürel ve ekonomik etkenler</vt:lpstr>
      <vt:lpstr>Çevrenin sağlığa etkileri:</vt:lpstr>
      <vt:lpstr>Çevre Sağlığı</vt:lpstr>
      <vt:lpstr>Çevre Şağlığının Önemi</vt:lpstr>
      <vt:lpstr>Çevre Şağlığının Önemi</vt:lpstr>
      <vt:lpstr>Bölüm II</vt:lpstr>
      <vt:lpstr>Çevre Sağlığını Etkileyen Faktörler </vt:lpstr>
      <vt:lpstr>Çevre Sağlığını Etkileyen  Biyolojik Çevre Faktörleri</vt:lpstr>
      <vt:lpstr>Mikroorganizmalar </vt:lpstr>
      <vt:lpstr>Vektörler </vt:lpstr>
      <vt:lpstr>Vektörlerle Mücadele </vt:lpstr>
      <vt:lpstr>Bitkiler ve Hayvanlar </vt:lpstr>
      <vt:lpstr>Besinler </vt:lpstr>
      <vt:lpstr>Fiziki Çevre Faktörleri </vt:lpstr>
      <vt:lpstr>Slayt 30</vt:lpstr>
      <vt:lpstr>Çevre Sağlığını Etkileyen  Fiziki Çevre Faktörleri SU ve Su Kirliliği  Bölüm III </vt:lpstr>
      <vt:lpstr> Fiziki Çevre Faktörleri SU  </vt:lpstr>
      <vt:lpstr>Slayt 33</vt:lpstr>
      <vt:lpstr>Slayt 34</vt:lpstr>
      <vt:lpstr>Slayt 35</vt:lpstr>
      <vt:lpstr>Slayt 36</vt:lpstr>
      <vt:lpstr>Su Kirliliği</vt:lpstr>
      <vt:lpstr>Slayt 38</vt:lpstr>
      <vt:lpstr>Hastalık Yapıcı Mikroorganizmalar (patojenler): </vt:lpstr>
      <vt:lpstr>Slayt 40</vt:lpstr>
      <vt:lpstr>Slayt 41</vt:lpstr>
      <vt:lpstr>Slayt 42</vt:lpstr>
      <vt:lpstr>Slayt 43</vt:lpstr>
      <vt:lpstr>Slayt 44</vt:lpstr>
      <vt:lpstr>Slayt 45</vt:lpstr>
      <vt:lpstr>Slayt 46</vt:lpstr>
      <vt:lpstr>Suların Arıtılması</vt:lpstr>
      <vt:lpstr>İçme ve kullanma sularının dezenfeksiyonu</vt:lpstr>
      <vt:lpstr>Slayt 49</vt:lpstr>
      <vt:lpstr>Slayt 50</vt:lpstr>
      <vt:lpstr>Slayt 51</vt:lpstr>
      <vt:lpstr>Slayt 52</vt:lpstr>
      <vt:lpstr>Çevre Sağlığını Etkileyen  Fiziki Çevre Faktörleri  Hava ve Hava Kirliliği  Bölüm IV </vt:lpstr>
      <vt:lpstr> Fiziki Çevre Faktörleri HAVA  </vt:lpstr>
      <vt:lpstr> Atmosferin Ana bölgelerinden biri olarak hava tabakası; </vt:lpstr>
      <vt:lpstr>HAVANIN içeriğinin ayrıntsı??? </vt:lpstr>
      <vt:lpstr>Hava Kirliliği</vt:lpstr>
      <vt:lpstr>Slayt 58</vt:lpstr>
      <vt:lpstr>Slayt 59</vt:lpstr>
      <vt:lpstr>Fosil Yakıtların Sorumsuzca Kullanımı ve Asit yağmurlarının Oluşumu</vt:lpstr>
      <vt:lpstr>Asit Yağmurlarının Oluşumu</vt:lpstr>
      <vt:lpstr>Asit yağmurları</vt:lpstr>
      <vt:lpstr>Asit Yağmurları ve Çevreye Verdiği Zararlar</vt:lpstr>
      <vt:lpstr>Slayt 64</vt:lpstr>
      <vt:lpstr>Asit Yağmurlarının Oluşmasını Engellemek İçin Yapılabilecekler</vt:lpstr>
      <vt:lpstr>Küresel ısınma</vt:lpstr>
      <vt:lpstr>Peki bu sıcaklık artışı yani küresel ısınma nelere yol açıyor, hayatımızı nasıl etkiliyor?</vt:lpstr>
      <vt:lpstr>Slayt 68</vt:lpstr>
      <vt:lpstr>Slayt 69</vt:lpstr>
      <vt:lpstr>Küresel Isınmanın Nedenleri Doğal ve yapay nedenler olmak üzere 2 bölümde incelenebilinir.</vt:lpstr>
      <vt:lpstr>Slayt 71</vt:lpstr>
      <vt:lpstr>B)Yapay nedenler</vt:lpstr>
      <vt:lpstr>Son 50 yılda havadakiCO2 derişimi değişikliği  ve diğer bazı sera gazlarındaki değişiklikler</vt:lpstr>
      <vt:lpstr>Sera etkisi nedir???</vt:lpstr>
      <vt:lpstr>Slayt 75</vt:lpstr>
      <vt:lpstr>Slayt 76</vt:lpstr>
      <vt:lpstr>Slayt 77</vt:lpstr>
      <vt:lpstr>Slayt 78</vt:lpstr>
      <vt:lpstr>Kyoto Sözleşmesi</vt:lpstr>
      <vt:lpstr>Slayt 80</vt:lpstr>
      <vt:lpstr>Slayt 81</vt:lpstr>
      <vt:lpstr>Sera gazları</vt:lpstr>
      <vt:lpstr>Slayt 83</vt:lpstr>
      <vt:lpstr>Sera gazları</vt:lpstr>
      <vt:lpstr>Sera gazları</vt:lpstr>
      <vt:lpstr>Sera gazları</vt:lpstr>
      <vt:lpstr>Sera gazları</vt:lpstr>
      <vt:lpstr>Slayt 88</vt:lpstr>
      <vt:lpstr> </vt:lpstr>
      <vt:lpstr>Slayt 90</vt:lpstr>
      <vt:lpstr>Ultraviole Işınlar</vt:lpstr>
      <vt:lpstr>Bilim adamları UV ışınlarını; Aynı karakteristiklere sahip olmadıkları ve canlılar üzerindeki etkilerinin farklı olması sebebiyle UV-A, UV-B ve UV-C olmak üzere üç kategoriye ayırmışlardır.</vt:lpstr>
      <vt:lpstr>Maruz kaldığımız UV ışınlarının miktarını etkileyen faktörler</vt:lpstr>
      <vt:lpstr>Ozon Deliği Nedir?  </vt:lpstr>
      <vt:lpstr>Slayt 95</vt:lpstr>
      <vt:lpstr>Ozon Tabakasındaki İncelmenin Sonuçları</vt:lpstr>
      <vt:lpstr>Ülkemizin Ozon tabakası'nda delinme yok...</vt:lpstr>
      <vt:lpstr>Ozon Tabakası ve Küresel Isınma arasındaki ilişki</vt:lpstr>
      <vt:lpstr>Çevre Sağlığını Etkileyen  Fiziki Çevre Faktörleri  Toprak ve Toprak Kirliliği  Bölüm V </vt:lpstr>
      <vt:lpstr>TOPRAK </vt:lpstr>
      <vt:lpstr>Slayt 101</vt:lpstr>
      <vt:lpstr>Slayt 102</vt:lpstr>
      <vt:lpstr>Slayt 103</vt:lpstr>
      <vt:lpstr>Slayt 104</vt:lpstr>
      <vt:lpstr>Slayt 105</vt:lpstr>
      <vt:lpstr>Tarım İlaçları ve Toprak Kirliliği</vt:lpstr>
      <vt:lpstr>Slayt 107</vt:lpstr>
      <vt:lpstr>Slayt 108</vt:lpstr>
      <vt:lpstr>Organik Tarım</vt:lpstr>
      <vt:lpstr>Slayt 110</vt:lpstr>
      <vt:lpstr>Çevre Sağlığını Etkileyen Fiziki Çevre Faktörleri  Atıklar ve Geridönüşüm  Bölüm VI </vt:lpstr>
      <vt:lpstr>Slayt 112</vt:lpstr>
      <vt:lpstr>Slayt 113</vt:lpstr>
      <vt:lpstr>Slayt 114</vt:lpstr>
      <vt:lpstr>GERİ DÖNÜŞÜM NEDİR ?</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Elektrikli araçlar</vt:lpstr>
      <vt:lpstr>Çevre dostu beyaz eşyalar</vt:lpstr>
      <vt:lpstr>Slayt 143</vt:lpstr>
      <vt:lpstr>Slayt 144</vt:lpstr>
      <vt:lpstr>Çevre Sağlığını Etkileyen Fiziki Çevre Faktörleri  Gürültü ve Gürültü Kirliliği  Bölüm VI </vt:lpstr>
      <vt:lpstr>Slayt 146</vt:lpstr>
      <vt:lpstr>Slayt 147</vt:lpstr>
      <vt:lpstr>Slayt 148</vt:lpstr>
      <vt:lpstr>Slayt 149</vt:lpstr>
      <vt:lpstr>Gürültü Şiddetinin Ölçülmesi</vt:lpstr>
      <vt:lpstr>Slayt 151</vt:lpstr>
      <vt:lpstr> Uluslararası Standart Örgütünün (ISO) normal saydığı gürültü düzeyi 58 dB’dir. </vt:lpstr>
      <vt:lpstr>Slayt 153</vt:lpstr>
      <vt:lpstr>Slayt 154</vt:lpstr>
      <vt:lpstr>BAZI GÜRÜLTÜ DEĞERLERİ VE ETKİLERİ</vt:lpstr>
      <vt:lpstr>BAZI GÜRÜLTÜ DEĞERLERİ VE ETKİLERİ</vt:lpstr>
      <vt:lpstr>BAZI GÜRÜLTÜ DEĞERLERİ VE ETKİLERİ</vt:lpstr>
      <vt:lpstr>Slayt 158</vt:lpstr>
      <vt:lpstr>Slayt 159</vt:lpstr>
      <vt:lpstr>Slayt 160</vt:lpstr>
      <vt:lpstr>Slayt 161</vt:lpstr>
      <vt:lpstr>Çevre Sağlığını Etkileyen  Sosyal Çevre Faktörleri   Bölüm VII </vt:lpstr>
      <vt:lpstr>Slayt 163</vt:lpstr>
      <vt:lpstr>Kültürel Faktörler</vt:lpstr>
      <vt:lpstr>Ekonomi ve Eğitim</vt:lpstr>
      <vt:lpstr>Beslenme Alışkanlığı</vt:lpstr>
      <vt:lpstr>ÇEVRE SAĞLIĞI UYGULAMALARI  Bölüm VIII </vt:lpstr>
      <vt:lpstr>Slayt 168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SAĞLIĞI</dc:title>
  <dc:creator>win7</dc:creator>
  <cp:lastModifiedBy>win7</cp:lastModifiedBy>
  <cp:revision>48</cp:revision>
  <dcterms:created xsi:type="dcterms:W3CDTF">2018-02-15T18:43:22Z</dcterms:created>
  <dcterms:modified xsi:type="dcterms:W3CDTF">2018-03-16T13:22:47Z</dcterms:modified>
</cp:coreProperties>
</file>