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7" r:id="rId2"/>
    <p:sldId id="260" r:id="rId3"/>
    <p:sldId id="261" r:id="rId4"/>
    <p:sldId id="263" r:id="rId5"/>
    <p:sldId id="264" r:id="rId6"/>
    <p:sldId id="266" r:id="rId7"/>
    <p:sldId id="262" r:id="rId8"/>
    <p:sldId id="265" r:id="rId9"/>
    <p:sldId id="259" r:id="rId10"/>
    <p:sldId id="288" r:id="rId11"/>
    <p:sldId id="293" r:id="rId12"/>
    <p:sldId id="267" r:id="rId13"/>
    <p:sldId id="268" r:id="rId14"/>
    <p:sldId id="269" r:id="rId15"/>
    <p:sldId id="271" r:id="rId16"/>
    <p:sldId id="272" r:id="rId17"/>
    <p:sldId id="273" r:id="rId18"/>
    <p:sldId id="270" r:id="rId19"/>
    <p:sldId id="274" r:id="rId20"/>
    <p:sldId id="275" r:id="rId21"/>
    <p:sldId id="276" r:id="rId22"/>
    <p:sldId id="277" r:id="rId23"/>
    <p:sldId id="278" r:id="rId24"/>
    <p:sldId id="279" r:id="rId25"/>
    <p:sldId id="280" r:id="rId26"/>
    <p:sldId id="281" r:id="rId27"/>
    <p:sldId id="282" r:id="rId28"/>
    <p:sldId id="296" r:id="rId29"/>
    <p:sldId id="283" r:id="rId30"/>
    <p:sldId id="295" r:id="rId31"/>
    <p:sldId id="284" r:id="rId32"/>
    <p:sldId id="285" r:id="rId33"/>
    <p:sldId id="287" r:id="rId34"/>
    <p:sldId id="289" r:id="rId35"/>
    <p:sldId id="290" r:id="rId36"/>
    <p:sldId id="291" r:id="rId37"/>
    <p:sldId id="292" r:id="rId38"/>
    <p:sldId id="294" r:id="rId39"/>
  </p:sldIdLst>
  <p:sldSz cx="9144000" cy="6858000" type="screen4x3"/>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a:defRPr sz="1200"/>
            </a:lvl1pPr>
          </a:lstStyle>
          <a:p>
            <a:fld id="{055FBB82-E2FA-4CBA-950B-24D85544F3E7}" type="datetimeFigureOut">
              <a:rPr lang="tr-TR" smtClean="0"/>
              <a:pPr/>
              <a:t>18.05.2018</a:t>
            </a:fld>
            <a:endParaRPr lang="tr-TR"/>
          </a:p>
        </p:txBody>
      </p:sp>
      <p:sp>
        <p:nvSpPr>
          <p:cNvPr id="4" name="3 Altbilgi Yer Tutucusu"/>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a:defRPr sz="1200"/>
            </a:lvl1pPr>
          </a:lstStyle>
          <a:p>
            <a:fld id="{AB7DF6BB-C791-43A7-807C-2DA368CDE5A1}"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4104DAC6-1166-4DB2-AC33-B5F86C256199}" type="datetimeFigureOut">
              <a:rPr lang="tr-TR" smtClean="0"/>
              <a:pPr/>
              <a:t>18.05.2018</a:t>
            </a:fld>
            <a:endParaRPr lang="tr-TR"/>
          </a:p>
        </p:txBody>
      </p:sp>
      <p:sp>
        <p:nvSpPr>
          <p:cNvPr id="4" name="3 Slayt Görüntüsü Yer Tutucusu"/>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886C5D30-8CF3-4BB7-A655-8CFFCF99CFBB}"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F708D05-7A6D-40A0-83FB-416FD48C21F5}" type="datetime1">
              <a:rPr lang="tr-TR" smtClean="0"/>
              <a:pPr/>
              <a:t>18.05.2018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FDAF3C3-5BDE-4B55-80B0-AF893050F448}" type="datetime1">
              <a:rPr lang="tr-TR" smtClean="0"/>
              <a:pPr/>
              <a:t>18.05.2018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7FEF32-E79F-4B8D-8A17-E73B254E625E}" type="datetime1">
              <a:rPr lang="tr-TR" smtClean="0"/>
              <a:pPr/>
              <a:t>18.05.2018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75E86D2-6773-4437-8AF4-9815A331FD8C}" type="datetime1">
              <a:rPr lang="tr-TR" smtClean="0"/>
              <a:pPr/>
              <a:t>18.05.2018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BD074E5-91E6-4104-856F-95BA72507A04}" type="datetime1">
              <a:rPr lang="tr-TR" smtClean="0"/>
              <a:pPr/>
              <a:t>18.05.2018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AE3B622-CEF3-4419-AAE8-3EDD1BD0EF6C}" type="datetime1">
              <a:rPr lang="tr-TR" smtClean="0"/>
              <a:pPr/>
              <a:t>18.05.2018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DECD1E7-3E77-468F-BDF0-D05AAA258471}" type="datetime1">
              <a:rPr lang="tr-TR" smtClean="0"/>
              <a:pPr/>
              <a:t>18.05.2018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9913288-236D-403E-8860-21BB848CA974}" type="datetime1">
              <a:rPr lang="tr-TR" smtClean="0"/>
              <a:pPr/>
              <a:t>18.05.2018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A1C9EDE-81EC-4C5A-A2B4-007C17A68F06}" type="datetime1">
              <a:rPr lang="tr-TR" smtClean="0"/>
              <a:pPr/>
              <a:t>18.05.2018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E235E71-A374-4473-834D-EE72B2B6A3B6}" type="datetime1">
              <a:rPr lang="tr-TR" smtClean="0"/>
              <a:pPr/>
              <a:t>18.05.2018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04759A3-9745-4FB8-A534-D75BAAB5B528}" type="datetime1">
              <a:rPr lang="tr-TR" smtClean="0"/>
              <a:pPr/>
              <a:t>18.05.2018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26942-D145-42BA-91D1-7284DC030537}" type="datetime1">
              <a:rPr lang="tr-TR" smtClean="0"/>
              <a:pPr/>
              <a:t>18.05.2018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052736"/>
            <a:ext cx="7772400" cy="1470025"/>
          </a:xfrm>
        </p:spPr>
        <p:txBody>
          <a:bodyPr/>
          <a:lstStyle/>
          <a:p>
            <a:r>
              <a:rPr lang="tr-TR" dirty="0" smtClean="0"/>
              <a:t>Çevre Sağlık Hizmetleri </a:t>
            </a:r>
            <a:br>
              <a:rPr lang="tr-TR" dirty="0" smtClean="0"/>
            </a:br>
            <a:r>
              <a:rPr lang="tr-TR" dirty="0" smtClean="0"/>
              <a:t>ve Halk Sağlığı</a:t>
            </a:r>
            <a:endParaRPr lang="tr-TR" dirty="0"/>
          </a:p>
        </p:txBody>
      </p:sp>
      <p:sp>
        <p:nvSpPr>
          <p:cNvPr id="3" name="2 Alt Başlık"/>
          <p:cNvSpPr>
            <a:spLocks noGrp="1"/>
          </p:cNvSpPr>
          <p:nvPr>
            <p:ph type="subTitle" idx="1"/>
          </p:nvPr>
        </p:nvSpPr>
        <p:spPr>
          <a:xfrm>
            <a:off x="1475656" y="3429000"/>
            <a:ext cx="6400800" cy="1752600"/>
          </a:xfrm>
        </p:spPr>
        <p:txBody>
          <a:bodyPr/>
          <a:lstStyle/>
          <a:p>
            <a:r>
              <a:rPr lang="tr-TR" dirty="0" smtClean="0"/>
              <a:t>Doç. Dr. Ömer </a:t>
            </a:r>
            <a:r>
              <a:rPr lang="tr-TR" dirty="0" err="1" smtClean="0"/>
              <a:t>Hazman</a:t>
            </a:r>
            <a:endParaRPr lang="tr-TR" dirty="0" smtClean="0"/>
          </a:p>
          <a:p>
            <a:r>
              <a:rPr lang="tr-TR" dirty="0" smtClean="0"/>
              <a:t>Kimya Bölümü</a:t>
            </a:r>
          </a:p>
          <a:p>
            <a:r>
              <a:rPr lang="tr-TR" dirty="0" smtClean="0"/>
              <a:t>Alan Dışı Ders Notları</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
        <p:nvSpPr>
          <p:cNvPr id="5" name="4 Metin kutusu"/>
          <p:cNvSpPr txBox="1"/>
          <p:nvPr/>
        </p:nvSpPr>
        <p:spPr>
          <a:xfrm>
            <a:off x="323528" y="5719227"/>
            <a:ext cx="8820472" cy="1138773"/>
          </a:xfrm>
          <a:prstGeom prst="rect">
            <a:avLst/>
          </a:prstGeom>
          <a:noFill/>
        </p:spPr>
        <p:txBody>
          <a:bodyPr wrap="square" rtlCol="0">
            <a:spAutoFit/>
          </a:bodyPr>
          <a:lstStyle/>
          <a:p>
            <a:pPr algn="ctr"/>
            <a:r>
              <a:rPr lang="tr-TR" sz="1600" dirty="0" smtClean="0"/>
              <a:t>Bu slayt Mesleki Eğitim ve Öğretim Sisteminin Güçlendirilmesi Projesi (MEGEP) tarafından hazırlanan “Çevre Sağlığı” adlı </a:t>
            </a:r>
            <a:r>
              <a:rPr lang="tr-TR" sz="1600" dirty="0" err="1" smtClean="0"/>
              <a:t>kitapcıktan</a:t>
            </a:r>
            <a:r>
              <a:rPr lang="tr-TR" sz="1600" dirty="0" smtClean="0"/>
              <a:t> derlenerek oluşturulmuştur (</a:t>
            </a:r>
            <a:r>
              <a:rPr lang="tr-TR" sz="1600" i="1" dirty="0" err="1" smtClean="0"/>
              <a:t>megep</a:t>
            </a:r>
            <a:r>
              <a:rPr lang="tr-TR" sz="1600" i="1" dirty="0" smtClean="0"/>
              <a:t>.</a:t>
            </a:r>
            <a:r>
              <a:rPr lang="tr-TR" sz="1600" i="1" dirty="0" err="1" smtClean="0"/>
              <a:t>meb</a:t>
            </a:r>
            <a:r>
              <a:rPr lang="tr-TR" sz="1600" i="1" dirty="0" smtClean="0"/>
              <a:t>.gov.tr/</a:t>
            </a:r>
            <a:r>
              <a:rPr lang="tr-TR" sz="1600" i="1" dirty="0" err="1" smtClean="0"/>
              <a:t>mte</a:t>
            </a:r>
            <a:r>
              <a:rPr lang="tr-TR" sz="1600" i="1" dirty="0" smtClean="0"/>
              <a:t>_program_</a:t>
            </a:r>
            <a:r>
              <a:rPr lang="tr-TR" sz="1600" i="1" dirty="0" err="1" smtClean="0"/>
              <a:t>modul</a:t>
            </a:r>
            <a:r>
              <a:rPr lang="tr-TR" sz="1600" i="1" dirty="0" smtClean="0"/>
              <a:t>/</a:t>
            </a:r>
            <a:r>
              <a:rPr lang="tr-TR" sz="1600" i="1" dirty="0" err="1" smtClean="0"/>
              <a:t>moduller</a:t>
            </a:r>
            <a:r>
              <a:rPr lang="tr-TR" sz="1600" i="1" dirty="0" smtClean="0"/>
              <a:t>_</a:t>
            </a:r>
            <a:r>
              <a:rPr lang="tr-TR" sz="1600" i="1" dirty="0" err="1" smtClean="0"/>
              <a:t>pdf</a:t>
            </a:r>
            <a:r>
              <a:rPr lang="tr-TR" sz="1600" i="1" dirty="0" smtClean="0"/>
              <a:t>/Çalışma%20Programı.</a:t>
            </a:r>
            <a:r>
              <a:rPr lang="tr-TR" sz="1600" i="1" dirty="0" err="1" smtClean="0"/>
              <a:t>pdf</a:t>
            </a:r>
            <a:r>
              <a:rPr lang="tr-TR" sz="1600" i="1" dirty="0" smtClean="0"/>
              <a:t>).</a:t>
            </a:r>
            <a:endParaRPr lang="tr-TR" sz="1600" dirty="0" smtClean="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Çevre Sağlığı Teknisyeninin Başlıca Görevleri</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Gıda hijyeni ile ilgili görevleri  </a:t>
            </a:r>
          </a:p>
          <a:p>
            <a:pPr>
              <a:buNone/>
            </a:pPr>
            <a:r>
              <a:rPr lang="tr-TR" dirty="0" smtClean="0"/>
              <a:t>Su hijyeni ile ilgili görevleri  </a:t>
            </a:r>
          </a:p>
          <a:p>
            <a:pPr>
              <a:buNone/>
            </a:pPr>
            <a:r>
              <a:rPr lang="tr-TR" dirty="0" smtClean="0"/>
              <a:t>Hava hijyeni ile ilgili görevleri  </a:t>
            </a:r>
          </a:p>
          <a:p>
            <a:pPr>
              <a:buNone/>
            </a:pPr>
            <a:r>
              <a:rPr lang="tr-TR" dirty="0" smtClean="0"/>
              <a:t>İş yeri ve konutların sağlık yönünden denetim görevleri  </a:t>
            </a:r>
          </a:p>
          <a:p>
            <a:pPr>
              <a:buNone/>
            </a:pPr>
            <a:r>
              <a:rPr lang="tr-TR" dirty="0" smtClean="0"/>
              <a:t>Kemirici ve haşarat denetim görevleri </a:t>
            </a:r>
          </a:p>
          <a:p>
            <a:pPr>
              <a:buNone/>
            </a:pPr>
            <a:r>
              <a:rPr lang="tr-TR" dirty="0" smtClean="0"/>
              <a:t>Mezarlık denetimi ve ölü taşınmasıyla ilgili görevleri</a:t>
            </a:r>
          </a:p>
          <a:p>
            <a:pPr>
              <a:buNone/>
            </a:pPr>
            <a:r>
              <a:rPr lang="tr-TR" dirty="0" smtClean="0"/>
              <a:t>Bulaşıcı hastalıklarla ilgili görevleri   </a:t>
            </a:r>
          </a:p>
          <a:p>
            <a:pPr>
              <a:buNone/>
            </a:pPr>
            <a:r>
              <a:rPr lang="tr-TR" dirty="0" smtClean="0"/>
              <a:t>Belediye görevleri (Bulunduğu yerde belediye ile koordineli olarak çalışır.) </a:t>
            </a:r>
          </a:p>
          <a:p>
            <a:pPr>
              <a:buNone/>
            </a:pPr>
            <a:r>
              <a:rPr lang="tr-TR" dirty="0" smtClean="0"/>
              <a:t>Arşiv görevleri</a:t>
            </a:r>
          </a:p>
          <a:p>
            <a:pPr>
              <a:buNone/>
            </a:pPr>
            <a:r>
              <a:rPr lang="tr-TR" dirty="0" smtClean="0"/>
              <a:t>Eğitim görevleri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Çevre sağlığı teknisyenleri bu görevlerini </a:t>
            </a:r>
            <a:r>
              <a:rPr lang="tr-TR" dirty="0" err="1" smtClean="0"/>
              <a:t>genlede</a:t>
            </a:r>
            <a:r>
              <a:rPr lang="tr-TR" dirty="0" smtClean="0"/>
              <a:t> il merkezlerinde, il sağlık </a:t>
            </a:r>
            <a:r>
              <a:rPr lang="tr-TR" dirty="0" err="1" smtClean="0"/>
              <a:t>müdürlüklerinine</a:t>
            </a:r>
            <a:r>
              <a:rPr lang="tr-TR" dirty="0" smtClean="0"/>
              <a:t> bağlı olarak çalışan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Gıda ve Çevre Kontrol Şubesi Müdürlüğünün Görev, Yetki ve Sorumlulukları </a:t>
            </a:r>
            <a:endParaRPr lang="tr-TR" dirty="0"/>
          </a:p>
        </p:txBody>
      </p:sp>
      <p:sp>
        <p:nvSpPr>
          <p:cNvPr id="3" name="2 İçerik Yer Tutucusu"/>
          <p:cNvSpPr>
            <a:spLocks noGrp="1"/>
          </p:cNvSpPr>
          <p:nvPr>
            <p:ph idx="1"/>
          </p:nvPr>
        </p:nvSpPr>
        <p:spPr>
          <a:xfrm>
            <a:off x="539552" y="2060848"/>
            <a:ext cx="8229600" cy="4525963"/>
          </a:xfrm>
        </p:spPr>
        <p:txBody>
          <a:bodyPr>
            <a:normAutofit fontScale="92500" lnSpcReduction="20000"/>
          </a:bodyPr>
          <a:lstStyle/>
          <a:p>
            <a:pPr>
              <a:buNone/>
            </a:pPr>
            <a:r>
              <a:rPr lang="tr-TR" dirty="0" smtClean="0"/>
              <a:t>Gıda ve çevre kontrol Şubesi müdürlüğünün hedefi, ildeki çevre sağlığı çalışmalarında etkinliği sağlayarak sistemli ve düzenli bir çalışma ile halk sağlığı ve çevre sağlığını en etkin bir şekilde korumaktır. </a:t>
            </a:r>
          </a:p>
          <a:p>
            <a:pPr>
              <a:buNone/>
            </a:pPr>
            <a:r>
              <a:rPr lang="tr-TR" dirty="0" smtClean="0"/>
              <a:t>Gıda ve çevre kontrol şubesi müdürlükleri İl sağlık Müdürlüğü bünyesinde görevlerini sürdürür.</a:t>
            </a:r>
          </a:p>
          <a:p>
            <a:pPr>
              <a:buNone/>
            </a:pPr>
            <a:r>
              <a:rPr lang="tr-TR" dirty="0" smtClean="0"/>
              <a:t>Görevlerinden bazılarını belediyeler, tarım il müdürlükleri ve İl Halk Sağlığı birimleri, ilçelerde ise sağlık grup başkanlıkları gibi paydaşları ile birlikte yürütebilmektedir.</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Gıda ve Çevre Kontrol Şubesi Müdürlüğünün Görevleri</a:t>
            </a: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dirty="0" smtClean="0"/>
              <a:t>1-	 Fert, toplum ve çevre sağlığı ile güvenliğini tehdit eden veya etkileyen risk faktörlerini/unsurlarını belirlemek, mevcut ve olası durumlarını izlemek, çevre sağlığı etki değerlendirme araştırma ve çalışmalarını yürütmek</a:t>
            </a:r>
          </a:p>
          <a:p>
            <a:pPr>
              <a:buNone/>
            </a:pPr>
            <a:r>
              <a:rPr lang="tr-TR" dirty="0" smtClean="0"/>
              <a:t>2- Çevresel risk faktörlerine/unsurlarına ilişkin sağlık etkilenmelerini izlemek, bu faktörlerle ilgili olarak Dünya Sağlık Teşkilatı ölçütlerine uygun olarak sağlık etki değerlendirmelerinde bulunmak ve yayımlamak, </a:t>
            </a:r>
          </a:p>
          <a:p>
            <a:pPr>
              <a:buNone/>
            </a:pPr>
            <a:r>
              <a:rPr lang="tr-TR" dirty="0" smtClean="0"/>
              <a:t>3-Bu faktörlerle/unsurlarla ilgili risklerin, tehditlerin ve etkilenmelerin azaltılması ve önlenmesine yönelik araştırma ve denetim hizmetlerini planlamak, uygulamak, ilgili kurum ve kuruluşlarla iş birliği içinde gerekli tedbirleri almak/aldırtmak,</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08712"/>
          </a:xfrm>
        </p:spPr>
        <p:txBody>
          <a:bodyPr>
            <a:normAutofit fontScale="77500" lnSpcReduction="20000"/>
          </a:bodyPr>
          <a:lstStyle/>
          <a:p>
            <a:pPr>
              <a:buNone/>
            </a:pPr>
            <a:r>
              <a:rPr lang="tr-TR" dirty="0" smtClean="0"/>
              <a:t>4- Yıllık hizmet plan ve programlarını hazırlamak, uygulamak, uygulatmak, uygulamaları denetlemek ve sonuçlarını değerlendirmek, </a:t>
            </a:r>
          </a:p>
          <a:p>
            <a:pPr>
              <a:buNone/>
            </a:pPr>
            <a:r>
              <a:rPr lang="tr-TR" dirty="0" smtClean="0"/>
              <a:t>5- Şube faaliyetlerinin ve personelinin performans ölçütlerini hazırlamak ve uygulamak, izlemek ve değerlendirmek, hizmetlerin gerçekleşmesi için gerekli insan gücü planlamasını ilgili şube ile iş birliği içinde yapmaktır. Planlamanın gerçekleşmesi için gerekli olan tedbirleri almak, </a:t>
            </a:r>
          </a:p>
          <a:p>
            <a:pPr>
              <a:buNone/>
            </a:pPr>
            <a:r>
              <a:rPr lang="tr-TR" dirty="0" smtClean="0"/>
              <a:t>6- Üniversitelerin ilgili bölümleri, kamu kurum ve kuruluşları ile kamu kurumu niteliğindeki meslek kuruluşları, gerektiğinde özel sektör ve sivil toplum kuruluşları ve ilgili birimlerle iş birliği içinde, personelin toplu, ferdi veya kurumsal hizmet içi eğitimlerinin plan ve programını yapmak, bu plan ve programın gerçekleşmesini sağlamak, </a:t>
            </a:r>
          </a:p>
          <a:p>
            <a:pPr>
              <a:buNone/>
            </a:pPr>
            <a:r>
              <a:rPr lang="tr-TR" dirty="0" smtClean="0"/>
              <a:t>7- Bütün araç ve gereçlerin envanter kayıtlarını tutmak, ihtiyaç duyulanların temin, depolama ve dağıtım hizmetleri ile ilgili ödeneklerin zamanında usulüne uygun ve yerinde harcanmasını ilgili şube ile işbirliği yaparak sağlamak,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08712"/>
          </a:xfrm>
        </p:spPr>
        <p:txBody>
          <a:bodyPr>
            <a:normAutofit fontScale="85000" lnSpcReduction="20000"/>
          </a:bodyPr>
          <a:lstStyle/>
          <a:p>
            <a:pPr>
              <a:buNone/>
            </a:pPr>
            <a:r>
              <a:rPr lang="tr-TR" dirty="0" smtClean="0"/>
              <a:t>8- Hizmetlerin yürütülmesi için gereken organizasyonu ve eşgüdümü sağlamak; bu konuda diğer resmi ve özel kuruluşlarla iş birliği yapmak,</a:t>
            </a:r>
          </a:p>
          <a:p>
            <a:pPr>
              <a:buNone/>
            </a:pPr>
            <a:r>
              <a:rPr lang="tr-TR" dirty="0" smtClean="0"/>
              <a:t>9- İstatistiki bilgilerin toplanmasında ilgili şubeye yardımcı olmak,</a:t>
            </a:r>
          </a:p>
          <a:p>
            <a:pPr>
              <a:buNone/>
            </a:pPr>
            <a:r>
              <a:rPr lang="tr-TR" dirty="0" smtClean="0"/>
              <a:t>10- Görev alanına giren özel ve resmî kuruluşların çalışmalarını denetlemek, çalışmaların niteliği ve niceliği hakkında veri toplamak, kurumları belirli aralıklarla ziyaret ederek gerekli uyarı ve yönlendirmeleri yapmak, </a:t>
            </a:r>
          </a:p>
          <a:p>
            <a:pPr>
              <a:buNone/>
            </a:pPr>
            <a:r>
              <a:rPr lang="tr-TR" dirty="0" smtClean="0"/>
              <a:t>11- İl düzeyinde çevre sağlığı sorunlarını tespit etmek, nedenlerini araştırmak, çözümlenmesi için gerekli önlemleri almak, aldırtmak ve önerilerde bulunmak. </a:t>
            </a:r>
          </a:p>
          <a:p>
            <a:pPr>
              <a:buNone/>
            </a:pPr>
            <a:r>
              <a:rPr lang="tr-TR" dirty="0" smtClean="0"/>
              <a:t>12- Görev ve yetkileri kapsamında toplum sağlığını doğrudan ve dolaylı olarak ilgilendiren konularda gerektiğinde ilgili kurum ve kuruluşlar ile görüş alışverişinde  bulunarak, gerekli olan görüşü oluşturmak,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08712"/>
          </a:xfrm>
        </p:spPr>
        <p:txBody>
          <a:bodyPr>
            <a:normAutofit fontScale="77500" lnSpcReduction="20000"/>
          </a:bodyPr>
          <a:lstStyle/>
          <a:p>
            <a:pPr>
              <a:buNone/>
            </a:pPr>
            <a:r>
              <a:rPr lang="tr-TR" dirty="0" smtClean="0"/>
              <a:t>13- İlgili birimler ve istatistik Şubesiyle iş birliği içinde hizmet değerlendirmesi yapmak, saptanan aksaklıkların düzeltilmesini sağlamak ve değerlendirme sonuçlarını bulundurmak, gelecek yılın çalışma plan ve programlarında göz önünde bulundurmak</a:t>
            </a:r>
          </a:p>
          <a:p>
            <a:pPr>
              <a:buNone/>
            </a:pPr>
            <a:r>
              <a:rPr lang="tr-TR" dirty="0" smtClean="0"/>
              <a:t>14- Görevleri ile ilgili araştırma ve proje ihtiyaçlarını belirlemek, hazırlamak, onaylatmak, beslenme ve gıda hijyeni konusunda düzenlenecek araştırmalara iştirak etmek, onaylanan araştırma ve projelerin uygulanmasını sağlamak; </a:t>
            </a:r>
          </a:p>
          <a:p>
            <a:pPr>
              <a:buNone/>
            </a:pPr>
            <a:r>
              <a:rPr lang="tr-TR" dirty="0" smtClean="0"/>
              <a:t>15- İl ve ilçelerde sağlığı korumaya yönelik çalışmalar yapmak ve verilen görevleri yerine getirmek, </a:t>
            </a:r>
          </a:p>
          <a:p>
            <a:pPr>
              <a:buNone/>
            </a:pPr>
            <a:r>
              <a:rPr lang="tr-TR" dirty="0" smtClean="0"/>
              <a:t>16- Çalışanların sağlık ve portör muayenelerini kontrol etmek ve bu konuda diğer birimler ile işbirliği içerisinde çalışmaları yürütmek, </a:t>
            </a:r>
          </a:p>
          <a:p>
            <a:pPr>
              <a:buNone/>
            </a:pPr>
            <a:r>
              <a:rPr lang="tr-TR" dirty="0" smtClean="0"/>
              <a:t>17- İnsan sağlığını ilgilendiren maddelerin ithalatında gerekli sağlık kontrollerinin yapılmasını sağlamak üzere yurda girişlerinde numune almak ve gerekli </a:t>
            </a:r>
            <a:r>
              <a:rPr lang="tr-TR" dirty="0" err="1" smtClean="0"/>
              <a:t>laboratuvar</a:t>
            </a:r>
            <a:r>
              <a:rPr lang="tr-TR" dirty="0" smtClean="0"/>
              <a:t> muayenelerini yaptırmak,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08712"/>
          </a:xfrm>
        </p:spPr>
        <p:txBody>
          <a:bodyPr>
            <a:normAutofit fontScale="77500" lnSpcReduction="20000"/>
          </a:bodyPr>
          <a:lstStyle/>
          <a:p>
            <a:pPr>
              <a:buNone/>
            </a:pPr>
            <a:r>
              <a:rPr lang="tr-TR" dirty="0" smtClean="0"/>
              <a:t>18- Yetersiz ve dengesiz beslenmeye bağlı hastalıklar ve beslenme sorunlarını tespit etmek, araştırmak ve çözümlenmesi için önerilerde bulunmak, özellik gösteren gruplara yönelik düzenlenecek beslenme programlarını ilgili şubelerle iş birliği içinde uygulamak, uygulatmak ve değerlendirmek, </a:t>
            </a:r>
          </a:p>
          <a:p>
            <a:pPr>
              <a:buNone/>
            </a:pPr>
            <a:r>
              <a:rPr lang="tr-TR" dirty="0" smtClean="0"/>
              <a:t>19- Gıda ve su kaynaklı hastalık ihbarının epidemiyolojik değerlendirilmesinde ve gerekli tedbirlerin alınmasında ilgili birimlerle iş birliği içinde gıda, su ve </a:t>
            </a:r>
            <a:r>
              <a:rPr lang="tr-TR" dirty="0" err="1" smtClean="0"/>
              <a:t>pestisit</a:t>
            </a:r>
            <a:r>
              <a:rPr lang="tr-TR" dirty="0" smtClean="0"/>
              <a:t> zehirlenmesi olaylarına en kısa sürede müdahale ederek inceleme ve araştırma yapmak, numune almak aylık zehirlenme istatistiklerini hazırlayarak ilgili bakanlığa göndermek, </a:t>
            </a:r>
          </a:p>
          <a:p>
            <a:pPr>
              <a:buNone/>
            </a:pPr>
            <a:r>
              <a:rPr lang="tr-TR" dirty="0" smtClean="0"/>
              <a:t>20- İçme ve kullanma sularının sağlık açısından takibi ile içme kaynak ve mineralli suların ruhsatlandırma ve denetimle ilgili işlemlerini yürütmek, </a:t>
            </a:r>
          </a:p>
          <a:p>
            <a:pPr>
              <a:buNone/>
            </a:pPr>
            <a:r>
              <a:rPr lang="tr-TR" dirty="0" smtClean="0"/>
              <a:t>21- İller Bankası Genel Müdürlüğü tarafından yürütülen içme ve kullanma suyu temini ve kanalizasyon sistemleri geçici ve kesin kabulleri ilgili çalışmalara ilgili kurum ve kuruluşlar ile iş birliği içinde katılmak ve gerekli görüşleri oluşturmak,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192688"/>
          </a:xfrm>
        </p:spPr>
        <p:txBody>
          <a:bodyPr>
            <a:normAutofit fontScale="85000" lnSpcReduction="20000"/>
          </a:bodyPr>
          <a:lstStyle/>
          <a:p>
            <a:pPr>
              <a:buNone/>
            </a:pPr>
            <a:r>
              <a:rPr lang="tr-TR" dirty="0" smtClean="0"/>
              <a:t>22- Kanalizasyon, çöp ve sanayi atıkları vb. katı ve sıvı atıklarla ilgili denetim ve ıslah hizmetlerini, ilgili kurum ve kuruluşlarla iş birliği içinde yürütmek, gerekli önlemleri almak ve aldırtmak, </a:t>
            </a:r>
          </a:p>
          <a:p>
            <a:pPr>
              <a:buNone/>
            </a:pPr>
            <a:r>
              <a:rPr lang="tr-TR" dirty="0" smtClean="0"/>
              <a:t>23- Vektör kontrol hizmetlerini düzenlemek, bu hizmeti veren belediye ve diğer kuruluşların eğitim faaliyetlerini yürütmek,</a:t>
            </a:r>
          </a:p>
          <a:p>
            <a:pPr>
              <a:buNone/>
            </a:pPr>
            <a:r>
              <a:rPr lang="tr-TR" dirty="0" smtClean="0"/>
              <a:t>24- Mesken ve topluma açık yerlerin sağlık denetim hizmetlerini yürütmek, hijyen kurallarına uygunluğunu sağlamak için gerekli önlemleri almak ve aldırtmak, </a:t>
            </a:r>
          </a:p>
          <a:p>
            <a:pPr>
              <a:buNone/>
            </a:pPr>
            <a:r>
              <a:rPr lang="tr-TR" dirty="0" smtClean="0"/>
              <a:t>25- Hava, su ve toprak kirlenmesiyle ilgili hizmetleri denetlemek, ilgili kurum ve kuruluşlarla iş birliği içinde gerekli önlemleri almak ve aldırtmak, </a:t>
            </a:r>
          </a:p>
          <a:p>
            <a:pPr>
              <a:buNone/>
            </a:pPr>
            <a:r>
              <a:rPr lang="tr-TR" dirty="0" smtClean="0"/>
              <a:t>26- Görüntü kirliliği ile risk kirliliği konularında araştırmalar yapmak, izleme ve denetleme plan ve programlarını hazırlayıp uygulamaya koymak, sonuçlarına göre gerekli tedbirleri almak/aldırtmak,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192688"/>
          </a:xfrm>
        </p:spPr>
        <p:txBody>
          <a:bodyPr>
            <a:normAutofit fontScale="85000" lnSpcReduction="20000"/>
          </a:bodyPr>
          <a:lstStyle/>
          <a:p>
            <a:pPr>
              <a:buNone/>
            </a:pPr>
            <a:r>
              <a:rPr lang="tr-TR" dirty="0" smtClean="0"/>
              <a:t>23- Elektromanyetik kirlilik ile ilgili araştırma ve denetim faaliyetlerini yürütmek, gerekli tedbirleri almak ve aldırtmak, </a:t>
            </a:r>
          </a:p>
          <a:p>
            <a:pPr>
              <a:buNone/>
            </a:pPr>
            <a:r>
              <a:rPr lang="tr-TR" dirty="0" smtClean="0"/>
              <a:t>24- Radyasyon sağlığı ve güvenliği (iyonlaştırıcı olmayan radyasyon dâhil) hakkındaki çalışmaları ilgili birim kurum ve kuruluşlarla iş birliği içinde yürütmek, gerekli tedbirleri almak ve aldırtmak, </a:t>
            </a:r>
          </a:p>
          <a:p>
            <a:pPr>
              <a:buNone/>
            </a:pPr>
            <a:r>
              <a:rPr lang="tr-TR" dirty="0" smtClean="0"/>
              <a:t>25- Gürültü kirliliği ile ilgili çalışmaları ilgili birim, kurum ve kuruluşlarla iş birliği içinde yürütmek, gerekli tedbirleri almak ve aldırtmak, </a:t>
            </a:r>
          </a:p>
          <a:p>
            <a:pPr>
              <a:buNone/>
            </a:pPr>
            <a:r>
              <a:rPr lang="tr-TR" dirty="0" smtClean="0"/>
              <a:t>26- Diğer kamu kurum ve kuruluşlarınca verilen izin ve ruhsatlandırma aşamasında oluşturulan inceleme kurullarına iştirak etmek ve görüş bildirmek, </a:t>
            </a:r>
          </a:p>
          <a:p>
            <a:pPr>
              <a:buNone/>
            </a:pPr>
            <a:r>
              <a:rPr lang="tr-TR" dirty="0" smtClean="0"/>
              <a:t>27- Organize sanayi bölgeleri-endüstri bölgeleri kurulması amacı ile oluşturulan yer seçim komisyonlarına iştirak etmek,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normAutofit fontScale="90000"/>
          </a:bodyPr>
          <a:lstStyle/>
          <a:p>
            <a:r>
              <a:rPr lang="tr-TR" dirty="0" smtClean="0"/>
              <a:t>Sağlık Hizmetlerinin </a:t>
            </a:r>
            <a:r>
              <a:rPr lang="tr-TR" dirty="0" err="1" smtClean="0"/>
              <a:t>Sınflandırılması</a:t>
            </a:r>
            <a:endParaRPr lang="tr-TR" dirty="0"/>
          </a:p>
        </p:txBody>
      </p:sp>
      <p:sp>
        <p:nvSpPr>
          <p:cNvPr id="3" name="2 İçerik Yer Tutucusu"/>
          <p:cNvSpPr>
            <a:spLocks noGrp="1"/>
          </p:cNvSpPr>
          <p:nvPr>
            <p:ph idx="1"/>
          </p:nvPr>
        </p:nvSpPr>
        <p:spPr>
          <a:xfrm>
            <a:off x="0" y="1052736"/>
            <a:ext cx="8892480" cy="4781128"/>
          </a:xfrm>
        </p:spPr>
        <p:txBody>
          <a:bodyPr>
            <a:noAutofit/>
          </a:bodyPr>
          <a:lstStyle/>
          <a:p>
            <a:pPr>
              <a:buNone/>
            </a:pPr>
            <a:r>
              <a:rPr lang="tr-TR" sz="2400" dirty="0" smtClean="0"/>
              <a:t>Kişilerin ve toplumların sağlığını korumak, hastalandıklarında tedavilerini yapmak, sakat kalanların başkalarına bağımlı olmadan yaşayabilmelerini sağlamak ve toplumların sağlık düzeyini yükseltmek için yapılan planlı çalışmaların tümüne sağlık hizmetleri denir. </a:t>
            </a:r>
          </a:p>
          <a:p>
            <a:pPr>
              <a:buNone/>
            </a:pPr>
            <a:r>
              <a:rPr lang="tr-TR" sz="2400" dirty="0" smtClean="0"/>
              <a:t>Sağlık hizmetleri üç grupta incelenir.</a:t>
            </a:r>
          </a:p>
          <a:p>
            <a:pPr>
              <a:buFont typeface="Wingdings" pitchFamily="2" charset="2"/>
              <a:buChar char="Ø"/>
            </a:pPr>
            <a:r>
              <a:rPr lang="tr-TR" sz="2400" dirty="0" smtClean="0"/>
              <a:t>Koruyucu sağlık hizmetleri </a:t>
            </a:r>
          </a:p>
          <a:p>
            <a:pPr>
              <a:buFont typeface="Wingdings" pitchFamily="2" charset="2"/>
              <a:buChar char="Ø"/>
            </a:pPr>
            <a:r>
              <a:rPr lang="tr-TR" sz="2400" dirty="0" smtClean="0"/>
              <a:t>Tedavi edici sağlık hizmetleri </a:t>
            </a:r>
          </a:p>
          <a:p>
            <a:pPr>
              <a:buFont typeface="Wingdings" pitchFamily="2" charset="2"/>
              <a:buChar char="Ø"/>
            </a:pPr>
            <a:r>
              <a:rPr lang="tr-TR" sz="2400" dirty="0" smtClean="0"/>
              <a:t>Rehabilitasyon (esenlendirme) hizmetleri</a:t>
            </a:r>
          </a:p>
          <a:p>
            <a:pPr>
              <a:buNone/>
            </a:pPr>
            <a:endParaRPr lang="tr-TR" sz="2400" dirty="0" smtClean="0"/>
          </a:p>
          <a:p>
            <a:pPr>
              <a:buNone/>
            </a:pPr>
            <a:r>
              <a:rPr lang="tr-TR" sz="2400" b="1" dirty="0" smtClean="0"/>
              <a:t>Özellikle koruyucu sağlık hizmetleri çevre sağlığı ile ilgili uygulamaları kapsamaktadır.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192688"/>
          </a:xfrm>
        </p:spPr>
        <p:txBody>
          <a:bodyPr>
            <a:normAutofit fontScale="92500" lnSpcReduction="20000"/>
          </a:bodyPr>
          <a:lstStyle/>
          <a:p>
            <a:pPr>
              <a:buNone/>
            </a:pPr>
            <a:r>
              <a:rPr lang="tr-TR" dirty="0" smtClean="0"/>
              <a:t>28- Halkın sağlığını tehlikeye düşürecek; afetleri ve çevre değişmelerini izlemek, etkilerini araştırmak, doğal afetler ve olağanüstü durumlarda acil çevre sağlığı hizmetlerinin planlanması ve yerine getirilmesi ve çevre sağlığının korunması amacı ile ilgili kuruluşlarla iş birliği yapmak, gerekli tedbirleri almak ve aldırtmak, </a:t>
            </a:r>
          </a:p>
          <a:p>
            <a:pPr>
              <a:buNone/>
            </a:pPr>
            <a:r>
              <a:rPr lang="tr-TR" dirty="0" smtClean="0"/>
              <a:t>29- Çevre sağlığının korunmasında gerekli önlemleri almayanlar hakkında uyarıdan başlayarak her türlü yasal işlemlerin uygulanmasını sağlamak,</a:t>
            </a:r>
          </a:p>
          <a:p>
            <a:pPr>
              <a:buNone/>
            </a:pPr>
            <a:r>
              <a:rPr lang="tr-TR" dirty="0" smtClean="0"/>
              <a:t>30- Çevresel </a:t>
            </a:r>
            <a:r>
              <a:rPr lang="tr-TR" dirty="0" err="1" smtClean="0"/>
              <a:t>biyogüvenlik</a:t>
            </a:r>
            <a:r>
              <a:rPr lang="tr-TR" dirty="0" smtClean="0"/>
              <a:t> ile ilgili çalışmaları ilgili birim kurum ve kuruluşlarla iş birliği içinde yürütmek, gerekli tedbirleri almak ve aldırtmak, </a:t>
            </a:r>
          </a:p>
          <a:p>
            <a:pPr>
              <a:buNone/>
            </a:pPr>
            <a:r>
              <a:rPr lang="tr-TR" dirty="0" smtClean="0"/>
              <a:t>31- Turizm sağlığı hizmetlerini yürütmek, gerekli tedbirleri almak aldırmak,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192688"/>
          </a:xfrm>
        </p:spPr>
        <p:txBody>
          <a:bodyPr>
            <a:normAutofit fontScale="77500" lnSpcReduction="20000"/>
          </a:bodyPr>
          <a:lstStyle/>
          <a:p>
            <a:pPr>
              <a:buNone/>
            </a:pPr>
            <a:r>
              <a:rPr lang="tr-TR" dirty="0" smtClean="0"/>
              <a:t>32- Doğal kaynakların korunması amacı ile; </a:t>
            </a:r>
            <a:r>
              <a:rPr lang="tr-TR" dirty="0" err="1" smtClean="0"/>
              <a:t>pestisitlerin</a:t>
            </a:r>
            <a:r>
              <a:rPr lang="tr-TR" dirty="0" smtClean="0"/>
              <a:t> ve diğer </a:t>
            </a:r>
            <a:r>
              <a:rPr lang="tr-TR" dirty="0" err="1" smtClean="0"/>
              <a:t>çevrekirleticilerinin</a:t>
            </a:r>
            <a:r>
              <a:rPr lang="tr-TR" dirty="0" smtClean="0"/>
              <a:t> kontrol altına alınması çalışmalarını planlamak ve uygulanmasını sağlamak, üretilen veya ithal edilen halk sağlığı alanında kullanılan </a:t>
            </a:r>
            <a:r>
              <a:rPr lang="tr-TR" dirty="0" err="1" smtClean="0"/>
              <a:t>pestisitlerin</a:t>
            </a:r>
            <a:r>
              <a:rPr lang="tr-TR" dirty="0" smtClean="0"/>
              <a:t> ve yüzey dezenfektanlarının ruhsatlandırma ve izin işlemlerinin yürütülmesini sağlamak, </a:t>
            </a:r>
          </a:p>
          <a:p>
            <a:pPr>
              <a:buNone/>
            </a:pPr>
            <a:r>
              <a:rPr lang="tr-TR" dirty="0" smtClean="0"/>
              <a:t>33- Oyuncaklar Hakkında Yönetmelik kapsamında, oyuncak üretim, dağıtım ve satış yapan iş yerini kontrol etmek ve güvenli olmayan oyuncakların satışlarını durdurmak,</a:t>
            </a:r>
          </a:p>
          <a:p>
            <a:pPr>
              <a:buNone/>
            </a:pPr>
            <a:r>
              <a:rPr lang="tr-TR" dirty="0" smtClean="0"/>
              <a:t>34- Halk sağlığı alanında Haşerelere Karşı ilaçlama Usul ve Esasları Hakkında Yönetmelik gereğince açılacak olan iş yerlerini ruhsatlandırmak, denetimini yapmak, </a:t>
            </a:r>
          </a:p>
          <a:p>
            <a:pPr>
              <a:buNone/>
            </a:pPr>
            <a:r>
              <a:rPr lang="tr-TR" dirty="0" smtClean="0"/>
              <a:t>35- Sanayi kuruluşları ile faaliyetleri esnasında halkın sağlık ve huzurunu bozabilecek veya çevre kirlenmesine neden olabilecek her türlü tesis ve işletmelerin sağlığa uygun hizmet vermesi amacı ile; araştırma, düzenleme, geliştirme, kontrol ve denetim planları yapmak, uygulamak, değerlendirmek ve gerekli tedbirleri almak/aldırmaktır.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192688"/>
          </a:xfrm>
        </p:spPr>
        <p:txBody>
          <a:bodyPr>
            <a:normAutofit fontScale="92500" lnSpcReduction="10000"/>
          </a:bodyPr>
          <a:lstStyle/>
          <a:p>
            <a:pPr>
              <a:buNone/>
            </a:pPr>
            <a:r>
              <a:rPr lang="tr-TR" dirty="0" smtClean="0"/>
              <a:t>36- Çevresel etki değerlendirmesi (ÇED) çalışmalarına katılmak, ilgili konularda görüş bildirmek</a:t>
            </a:r>
          </a:p>
          <a:p>
            <a:pPr>
              <a:buNone/>
            </a:pPr>
            <a:r>
              <a:rPr lang="tr-TR" dirty="0" smtClean="0"/>
              <a:t>37- İl mahalli çevre kuruluna  ve çalışmalarına katılmak</a:t>
            </a:r>
          </a:p>
          <a:p>
            <a:pPr>
              <a:buNone/>
            </a:pPr>
            <a:r>
              <a:rPr lang="tr-TR" dirty="0" smtClean="0"/>
              <a:t>38- Görev kapsamına giren konularda il hıfzıssıhha kuruluna katılmak, </a:t>
            </a:r>
          </a:p>
          <a:p>
            <a:pPr>
              <a:buNone/>
            </a:pPr>
            <a:r>
              <a:rPr lang="tr-TR" dirty="0" smtClean="0"/>
              <a:t>39-Gıda üretimi ve satış yerlerinin denetimini yapmak, </a:t>
            </a:r>
          </a:p>
          <a:p>
            <a:pPr>
              <a:buNone/>
            </a:pPr>
            <a:r>
              <a:rPr lang="tr-TR" dirty="0" smtClean="0"/>
              <a:t>40- İçme-kullanma sularının kontrolünü yapmak,</a:t>
            </a:r>
          </a:p>
          <a:p>
            <a:pPr>
              <a:buNone/>
            </a:pPr>
            <a:r>
              <a:rPr lang="tr-TR" dirty="0" smtClean="0"/>
              <a:t>41- Arıtım tesislerinin geçici ve kesin kabullerinde, taş, kum vb. ocaklarının açılma izinlerini vermektir.</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Çevre Sağlığı ile İlgili Kurullar</a:t>
            </a: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dirty="0" smtClean="0"/>
              <a:t>Kurul, bir işi yapmak, yönetmek veya bir kurum ve kuruluşu temsil etmek için görevlendirilmiş kişilerden oluşmuş topluluk, heyet, konsey, asamble olarak ifade edilir.  </a:t>
            </a:r>
          </a:p>
          <a:p>
            <a:pPr>
              <a:buNone/>
            </a:pPr>
            <a:r>
              <a:rPr lang="tr-TR" dirty="0" smtClean="0"/>
              <a:t>Gerekli görüldüğü hâlde çevre sağlığı teknisyeni, aşağıdaki kurulların </a:t>
            </a:r>
            <a:r>
              <a:rPr lang="tr-TR" smtClean="0"/>
              <a:t>sekretarya işlemlerinin </a:t>
            </a:r>
            <a:r>
              <a:rPr lang="tr-TR" dirty="0" smtClean="0"/>
              <a:t>yürütülmesi veya katılması sağlanır.</a:t>
            </a:r>
          </a:p>
          <a:p>
            <a:pPr>
              <a:buNone/>
            </a:pPr>
            <a:r>
              <a:rPr lang="tr-TR" dirty="0" smtClean="0"/>
              <a:t>Çevre sağlığı için bir ilde genelde bulunan kurullar; </a:t>
            </a:r>
          </a:p>
          <a:p>
            <a:pPr>
              <a:buFont typeface="Wingdings" pitchFamily="2" charset="2"/>
              <a:buChar char="Ø"/>
            </a:pPr>
            <a:r>
              <a:rPr lang="tr-TR" dirty="0" smtClean="0"/>
              <a:t>Hıfzıssıhha Kurulu</a:t>
            </a:r>
          </a:p>
          <a:p>
            <a:pPr>
              <a:buFont typeface="Wingdings" pitchFamily="2" charset="2"/>
              <a:buChar char="Ø"/>
            </a:pPr>
            <a:r>
              <a:rPr lang="tr-TR" dirty="0" smtClean="0"/>
              <a:t>Mahalli Çevre Kurulu</a:t>
            </a:r>
          </a:p>
          <a:p>
            <a:pPr>
              <a:buFont typeface="Wingdings" pitchFamily="2" charset="2"/>
              <a:buChar char="Ø"/>
            </a:pPr>
            <a:r>
              <a:rPr lang="tr-TR" dirty="0" smtClean="0"/>
              <a:t>İçme-Kullanma Suları ile İlgili Kurullar</a:t>
            </a:r>
          </a:p>
          <a:p>
            <a:pPr>
              <a:buFont typeface="Wingdings" pitchFamily="2" charset="2"/>
              <a:buChar char="Ø"/>
            </a:pPr>
            <a:r>
              <a:rPr lang="tr-TR" dirty="0" smtClean="0"/>
              <a:t>Gayrisıhhi İşletmelerle İlgili İnceleme Kurulları</a:t>
            </a:r>
          </a:p>
          <a:p>
            <a:pPr>
              <a:buNone/>
            </a:pPr>
            <a:r>
              <a:rPr lang="tr-TR" dirty="0" smtClean="0"/>
              <a:t>şeklinde sıralanabilir.</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Hıfzıssıhha Kurulu</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dirty="0" smtClean="0"/>
              <a:t>Bu kurul illerde, vali başkanlığında, belediye başkanlığı, il sağlık müdürlüğü, il milli eğitim müdürlüğü,  il bayındırlık ve iskân müdürlüğü, il tarım müdürlüğü, il çevre ve orman müdürlüğü, il sanayi ve ticaret müdürlüğü, hastane baştabibi, serbest eczacı, belediye tabibi, veteriner hekimden oluşur. </a:t>
            </a:r>
            <a:r>
              <a:rPr lang="tr-TR" b="1" dirty="0" smtClean="0"/>
              <a:t>Ayda bir defa toplanarak, sağlığın korunması ile ilgili, mevzuatta yer almayan, bölgeye özel konularda kararlar alırlar.  </a:t>
            </a:r>
          </a:p>
          <a:p>
            <a:pPr>
              <a:buNone/>
            </a:pPr>
            <a:r>
              <a:rPr lang="tr-TR" dirty="0" smtClean="0"/>
              <a:t>Bu kurulun sekretarya görevi sağlık müdürlüğü</a:t>
            </a:r>
            <a:r>
              <a:rPr lang="tr-TR" b="1" dirty="0" smtClean="0"/>
              <a:t>, gıda ve çevre kontrol şubesi</a:t>
            </a:r>
            <a:r>
              <a:rPr lang="tr-TR" dirty="0" smtClean="0"/>
              <a:t> tarafından gerçekleştirilir.   </a:t>
            </a:r>
          </a:p>
          <a:p>
            <a:pPr>
              <a:buNone/>
            </a:pPr>
            <a:r>
              <a:rPr lang="tr-TR" dirty="0" smtClean="0"/>
              <a:t>İlçelerde bu kurul, kaymakam başkanlığında toplanır. İlçelerde kurulun sekretarya görevlerini sağlık grup başkanlıkları yürütür.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8229600" cy="1143000"/>
          </a:xfrm>
        </p:spPr>
        <p:txBody>
          <a:bodyPr/>
          <a:lstStyle/>
          <a:p>
            <a:r>
              <a:rPr lang="tr-TR" dirty="0" smtClean="0"/>
              <a:t>Mahalli Çevre Kurulu </a:t>
            </a:r>
            <a:endParaRPr lang="tr-TR" dirty="0"/>
          </a:p>
        </p:txBody>
      </p:sp>
      <p:sp>
        <p:nvSpPr>
          <p:cNvPr id="3" name="2 İçerik Yer Tutucusu"/>
          <p:cNvSpPr>
            <a:spLocks noGrp="1"/>
          </p:cNvSpPr>
          <p:nvPr>
            <p:ph idx="1"/>
          </p:nvPr>
        </p:nvSpPr>
        <p:spPr>
          <a:xfrm>
            <a:off x="457200" y="908720"/>
            <a:ext cx="8507288" cy="5949280"/>
          </a:xfrm>
        </p:spPr>
        <p:txBody>
          <a:bodyPr>
            <a:normAutofit fontScale="70000" lnSpcReduction="20000"/>
          </a:bodyPr>
          <a:lstStyle/>
          <a:p>
            <a:pPr>
              <a:buNone/>
            </a:pPr>
            <a:r>
              <a:rPr lang="tr-TR" dirty="0" smtClean="0"/>
              <a:t>Çevre ve Orman Bakanlığının çıkarmış olduğu Mahalli Çevre Kurulları Çalışma Usul ve Esasları Yönetmeliği kurulun çalışma usul ve esaslarını belirlemektir. </a:t>
            </a:r>
          </a:p>
          <a:p>
            <a:pPr>
              <a:buNone/>
            </a:pPr>
            <a:r>
              <a:rPr lang="tr-TR" dirty="0" smtClean="0"/>
              <a:t>Kurul, her ilde valinin başkanlığında, içişleri Bakanlığı, Maliye, Milli Eğitim, Bayındırlık ve iskan, Sağlık, Ulaştırma, Tarım ve </a:t>
            </a:r>
            <a:r>
              <a:rPr lang="tr-TR" dirty="0" err="1" smtClean="0"/>
              <a:t>Köyişleri</a:t>
            </a:r>
            <a:r>
              <a:rPr lang="tr-TR" dirty="0" smtClean="0"/>
              <a:t>, Çalışma ve Sosyal Güvenlik, Sanayi ve Ticaret, Enerji ve Tabi Kaynaklar, Kültür ve Turizm, Çevre ve Orman Bakanlıklarının il temsilcileri, il jandarma komutanlığı temsilcisi ile ticaret ve sanayi odaları, ticaret odası, sanayi odası ve ziraat odası başkanları, büyük şehirlerde büyükşehir belediye başkanı, diğer illerde ise belediye başkanından oluşur. Kurul üyesi bakanlıkların illerde teşkilatının bulunmaması hâlinde, bu bakanlıklar, bağlı veya ilgili kuruluşları aracılığı ile; birden fazla bağlı ve ilgili kuruluşun bulunması durumunda toplantı gündemine göre konu ile ilgisi olan kuruluş aracılığı ile temsil edilir. </a:t>
            </a:r>
          </a:p>
          <a:p>
            <a:pPr>
              <a:buNone/>
            </a:pPr>
            <a:r>
              <a:rPr lang="tr-TR" dirty="0" smtClean="0"/>
              <a:t>Kurul her ay başkanın davetiyle, davetiye gönderilen üyelerin en az üçte ikilik çoğunluğuyla toplanır. Gerektiğinde olağanüstü toplantılar yapılabilir. Gündemde konu bulunmadığı hâllerde, yapılmayabilir. Yapılamayan toplantı sayısı bir takvim yılı içinde üçten fazla olamaz.  Kurulun sekretarya hizmetleri il çevre ve orman müdürlüğü tarafından yürütülür.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Mahalli Çevre Kurulunun Görevleri </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1- Çevrenin korunması ve iyileştirilmesi, kirliliğin önlenmesi amacıyla, bakanlıkların mevzuatlarında belirlenen esaslar çerçevesinde gerekli kararları almak, </a:t>
            </a:r>
          </a:p>
          <a:p>
            <a:pPr>
              <a:buNone/>
            </a:pPr>
            <a:r>
              <a:rPr lang="tr-TR" dirty="0" smtClean="0"/>
              <a:t>2- Ormanların korunması, geliştirilmesi ve orman alanlarının genişletilmesi ile ormanların içinde ve bitişiğinde yaşayan köylülerin kalkındırılması için bakanlıkça belirlenen esaslar çerçevesinde, halkın ve sivil toplum kuruluşlarının katılımı ile toplantılar düzenlenir. Anket çalışmaları ile alınması gerekli tedbirlerin ve yapılacak uygulamaların belirlenmesi konusunda çalışmalar yapmak, bunların sonuçları doğrultusunda ilgili hizmet birimlerine tavsiyelerde bulunmak,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normAutofit fontScale="85000" lnSpcReduction="20000"/>
          </a:bodyPr>
          <a:lstStyle/>
          <a:p>
            <a:pPr>
              <a:buNone/>
            </a:pPr>
            <a:r>
              <a:rPr lang="tr-TR" dirty="0" smtClean="0"/>
              <a:t>3- İlde çevre kirliliğine neden olan ya da olabilecek tesis ve işletmeleri belirlemek, yapılan iş ve işlemleri incelemek, değerlendirmek ve gerekli önlemleri almak, </a:t>
            </a:r>
          </a:p>
          <a:p>
            <a:pPr>
              <a:buNone/>
            </a:pPr>
            <a:r>
              <a:rPr lang="tr-TR" dirty="0" smtClean="0"/>
              <a:t>4- İl düzeyindeki faaliyetleri izlemek ve yönlendirmek amacıyla çeşitli bakanlık ve kuruluşlarla eşgüdümü sağlamak, </a:t>
            </a:r>
          </a:p>
          <a:p>
            <a:pPr>
              <a:buNone/>
            </a:pPr>
            <a:r>
              <a:rPr lang="tr-TR" dirty="0" smtClean="0"/>
              <a:t>5- Çevre ve orman konularında eğitsel faaliyetler düzenlemek,</a:t>
            </a:r>
          </a:p>
          <a:p>
            <a:pPr>
              <a:buNone/>
            </a:pPr>
            <a:r>
              <a:rPr lang="tr-TR" dirty="0" smtClean="0"/>
              <a:t>6- Milli parklar, tabiat parkları, çevre düzeni planlarında belirlenen ve yönetmeliğin yayımı tarihinden sonra belirlenecek olan su ürünleri yetiştiriciliği yapılan alanlar hariç koruma alanları ve mesire yerleri ile ilgili her türlü kararları almak,</a:t>
            </a:r>
          </a:p>
          <a:p>
            <a:pPr>
              <a:buNone/>
            </a:pPr>
            <a:r>
              <a:rPr lang="tr-TR" dirty="0" smtClean="0"/>
              <a:t>7- İlin çevre ve orman alanlarıyla ilgili sorunlarını belirlemek ve çözüm önerileriyle birlikte ilgili bakanlığa bildirmektir. </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Gayrisıhhi İşletmelerle İlgili İnceleme Kurulları</a:t>
            </a:r>
            <a:br>
              <a:rPr lang="tr-TR" dirty="0" smtClean="0"/>
            </a:b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İl İnceleme kurulu: Birinci sınıf gayrisıhhi müesseselerin yer seçimi ve tesis  kurma ile açılma iznine esas inceleme ve değerlendirme yapan ve ilgili kurumların temsilcilerinden teşekkül eden kurul oluşturulur. </a:t>
            </a:r>
          </a:p>
          <a:p>
            <a:pPr>
              <a:buNone/>
            </a:pPr>
            <a:r>
              <a:rPr lang="tr-TR" dirty="0" smtClean="0"/>
              <a:t>Bu kurulların dışında; kanalizasyon ve atık su, sanayi bölgelerinin kurulmasında, mezarlık, çöplük, atık bertaraf tesislerinin yer seçiminde kurullar oluşturulur. Bu konuda gerekli görülen yerler ve bilgiler insan ve çevre sağlığına, mevzuata uygunluğu açısından değerlendirilerek/incelenerek, raporla ilgili birime gönderilir.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28</a:t>
            </a:fld>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İçme-Kullanma Suları ile İlgili Kurullar</a:t>
            </a:r>
            <a:br>
              <a:rPr lang="tr-TR" dirty="0" smtClean="0"/>
            </a:br>
            <a:endParaRPr lang="tr-TR" dirty="0"/>
          </a:p>
        </p:txBody>
      </p:sp>
      <p:sp>
        <p:nvSpPr>
          <p:cNvPr id="3" name="2 İçerik Yer Tutucusu"/>
          <p:cNvSpPr>
            <a:spLocks noGrp="1"/>
          </p:cNvSpPr>
          <p:nvPr>
            <p:ph idx="1"/>
          </p:nvPr>
        </p:nvSpPr>
        <p:spPr>
          <a:xfrm>
            <a:off x="457200" y="1052736"/>
            <a:ext cx="8435280" cy="5805264"/>
          </a:xfrm>
        </p:spPr>
        <p:txBody>
          <a:bodyPr>
            <a:normAutofit/>
          </a:bodyPr>
          <a:lstStyle/>
          <a:p>
            <a:pPr>
              <a:buNone/>
            </a:pPr>
            <a:r>
              <a:rPr lang="tr-TR" dirty="0" smtClean="0"/>
              <a:t>Bir ilde içme/kullanma/kaynak suları ile ilgili bir çık kurul bulunmaktadır. Gerekirse yeni çıkan bir duruma göre daha spesifik amaçları olan kurullarda oluşturulabilinir.</a:t>
            </a:r>
          </a:p>
          <a:p>
            <a:pPr>
              <a:buNone/>
            </a:pPr>
            <a:r>
              <a:rPr lang="tr-TR" dirty="0" smtClean="0"/>
              <a:t>Bu kurullardan önemli olanlarını;</a:t>
            </a:r>
          </a:p>
          <a:p>
            <a:r>
              <a:rPr lang="tr-TR" dirty="0" smtClean="0"/>
              <a:t>İnceleme kurulu</a:t>
            </a:r>
          </a:p>
          <a:p>
            <a:r>
              <a:rPr lang="tr-TR" dirty="0" smtClean="0"/>
              <a:t>İşletme ve tesis izin kurulu</a:t>
            </a:r>
          </a:p>
          <a:p>
            <a:r>
              <a:rPr lang="tr-TR" dirty="0" smtClean="0"/>
              <a:t>İçme/kullanma suyu değerlendirme kurulu şeklinde sıralayabiliriz.</a:t>
            </a:r>
          </a:p>
          <a:p>
            <a:endParaRPr lang="tr-TR" dirty="0" smtClean="0"/>
          </a:p>
          <a:p>
            <a:pPr>
              <a:buNone/>
            </a:pPr>
            <a:endParaRPr lang="tr-TR" b="1" dirty="0" smtClean="0"/>
          </a:p>
          <a:p>
            <a:pPr>
              <a:buNone/>
            </a:pPr>
            <a:endParaRPr lang="tr-TR" dirty="0" smtClean="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29</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Koruyucu Sağlık Hizmetleri</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Hastalığın oluşmadan önlenmesi amacını taşıyan hizmetler bütünüdür.</a:t>
            </a:r>
          </a:p>
          <a:p>
            <a:pPr>
              <a:buNone/>
            </a:pPr>
            <a:r>
              <a:rPr lang="tr-TR" dirty="0" smtClean="0"/>
              <a:t>Çevre ve sağlık koşullarının düzeltilmesi, halkın sağlık konusunda eğitilmesi, bulaşıcı hastalıkların yok edilmesi, beslenme koşullarının geliştirilmesi, ana çocuk sağlığı ve aile planlaması gibi konuları kapsar.</a:t>
            </a:r>
          </a:p>
          <a:p>
            <a:pPr>
              <a:buNone/>
            </a:pPr>
            <a:r>
              <a:rPr lang="tr-TR" dirty="0" smtClean="0"/>
              <a:t>Sağlık alanındaki harcamaları azaltacak uygulamaların temelini oluşturur. Toplumun sağlık göstergelerini düzeltmeye yarayan, sağlık hizmetlerinin temelini oluşturması gereken hizmetler bütünüdür.</a:t>
            </a:r>
          </a:p>
          <a:p>
            <a:pPr>
              <a:buNone/>
            </a:pPr>
            <a:r>
              <a:rPr lang="tr-TR" dirty="0" smtClean="0"/>
              <a:t>Koruyucu sağlık hizmetleri, kişiye ve </a:t>
            </a:r>
            <a:r>
              <a:rPr lang="tr-TR" b="1" dirty="0" smtClean="0"/>
              <a:t>çevreye yönelik koruyucu sağlık hizmetleri</a:t>
            </a:r>
            <a:r>
              <a:rPr lang="tr-TR" dirty="0" smtClean="0"/>
              <a:t> olarak iki ana gruba ayrılır.</a:t>
            </a:r>
          </a:p>
          <a:p>
            <a:pPr>
              <a:buNone/>
            </a:pPr>
            <a:endParaRPr lang="tr-TR" dirty="0" smtClean="0"/>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İçme-Kullanma Suları ile İlgili Kurullar </a:t>
            </a:r>
            <a:r>
              <a:rPr lang="tr-TR" dirty="0" smtClean="0"/>
              <a:t>İnceleme Kurulu</a:t>
            </a:r>
            <a:endParaRPr lang="tr-TR" dirty="0"/>
          </a:p>
        </p:txBody>
      </p:sp>
      <p:sp>
        <p:nvSpPr>
          <p:cNvPr id="3" name="2 İçerik Yer Tutucusu"/>
          <p:cNvSpPr>
            <a:spLocks noGrp="1"/>
          </p:cNvSpPr>
          <p:nvPr>
            <p:ph idx="1"/>
          </p:nvPr>
        </p:nvSpPr>
        <p:spPr>
          <a:xfrm>
            <a:off x="0" y="1484784"/>
            <a:ext cx="8964488" cy="5373216"/>
          </a:xfrm>
        </p:spPr>
        <p:txBody>
          <a:bodyPr>
            <a:noAutofit/>
          </a:bodyPr>
          <a:lstStyle/>
          <a:p>
            <a:pPr>
              <a:buNone/>
            </a:pPr>
            <a:r>
              <a:rPr lang="tr-TR" sz="2000" dirty="0" smtClean="0"/>
              <a:t>Sağlık Bakanlığının yayımlamış olduğu, içilebilir Nitelikteki Suların istihsali, Ambalajlanması, Satışı ve Denetlenmesi Hakkında Yönetmelik hükümleri doğrultusunda, su tesisi işletmek, açmak isteyenler Sağlık Bakanlığından önce tesis izni, sonra da işletme izni almak zorundadır. İş yeri sahibinin müracaatı ile </a:t>
            </a:r>
            <a:r>
              <a:rPr lang="tr-TR" sz="2000" b="1" dirty="0" smtClean="0"/>
              <a:t>suları incelemek üzere her ilde sağlık müdürünün teklifi ve valiliğin onayı ile oluşturulan inceleme kurulu oluşturulur.  </a:t>
            </a:r>
          </a:p>
          <a:p>
            <a:pPr>
              <a:buNone/>
            </a:pPr>
            <a:endParaRPr lang="tr-TR" sz="2000" dirty="0" smtClean="0"/>
          </a:p>
          <a:p>
            <a:pPr>
              <a:buNone/>
            </a:pPr>
            <a:r>
              <a:rPr lang="tr-TR" sz="2000" dirty="0" smtClean="0"/>
              <a:t>İnceleme </a:t>
            </a:r>
            <a:r>
              <a:rPr lang="tr-TR" sz="2000" dirty="0" smtClean="0"/>
              <a:t>kurulu; sağlık müdürünün veya görevlendireceği müdür yardımcısının başkanlığında, </a:t>
            </a:r>
            <a:r>
              <a:rPr lang="tr-TR" sz="2000" b="1" dirty="0" smtClean="0"/>
              <a:t>gıda ve çevre kontrol şube müdürü</a:t>
            </a:r>
            <a:r>
              <a:rPr lang="tr-TR" sz="2000" dirty="0" smtClean="0"/>
              <a:t>, sağlık ocağı tabibi, bakteriyoloji ve enfeksiyon hastalıkları veya mikrobiyoloji uzmanı, kimya mühendisi yok ise gıda mühendisi, biyolog, jeoloji mühendisi, inşaat mühendisi,  tıbbi </a:t>
            </a:r>
            <a:r>
              <a:rPr lang="tr-TR" sz="2000" dirty="0" err="1" smtClean="0"/>
              <a:t>teknolog</a:t>
            </a:r>
            <a:r>
              <a:rPr lang="tr-TR" sz="2000" dirty="0" smtClean="0"/>
              <a:t>, </a:t>
            </a:r>
            <a:r>
              <a:rPr lang="tr-TR" sz="2000" b="1" dirty="0" smtClean="0"/>
              <a:t>çevre sağlığı teknisyeninden </a:t>
            </a:r>
            <a:r>
              <a:rPr lang="tr-TR" sz="2000" dirty="0" smtClean="0"/>
              <a:t>oluşur. Gerekli görülür ise ilgili teknik elemanlar da kurula dâhil edilir. Kurul üyelerinin görüşleri arasında ihtilaf doğması hâlinde; bakanlık, konu ile ilgili uzmanın görüşünü dikkate alabilir veya yeniden kurul oluşturabilir.</a:t>
            </a:r>
          </a:p>
          <a:p>
            <a:endParaRPr lang="tr-TR" sz="20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İçme-Kullanma Suları ile İlgili Kurullar İşletme </a:t>
            </a:r>
            <a:r>
              <a:rPr lang="tr-TR" dirty="0" smtClean="0"/>
              <a:t>ve Tesis İzin kurulu</a:t>
            </a:r>
            <a:endParaRPr lang="tr-TR" dirty="0"/>
          </a:p>
        </p:txBody>
      </p:sp>
      <p:sp>
        <p:nvSpPr>
          <p:cNvPr id="3" name="2 İçerik Yer Tutucusu"/>
          <p:cNvSpPr>
            <a:spLocks noGrp="1"/>
          </p:cNvSpPr>
          <p:nvPr>
            <p:ph idx="1"/>
          </p:nvPr>
        </p:nvSpPr>
        <p:spPr/>
        <p:txBody>
          <a:bodyPr/>
          <a:lstStyle/>
          <a:p>
            <a:pPr>
              <a:buNone/>
            </a:pPr>
            <a:r>
              <a:rPr lang="tr-TR" dirty="0" smtClean="0"/>
              <a:t>Doğal Mineralli Sular Hakkında Yönetmelik çerçevesinde; doğal mineralli suları incelemek üzere her ilde il sağlık müdürünün teklifi ve valiliğin onayı ile işletme ve tesis izin kurulu oluşturulur.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31</a:t>
            </a:fld>
            <a:endParaRPr lang="tr-T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9324528" cy="1143000"/>
          </a:xfrm>
        </p:spPr>
        <p:txBody>
          <a:bodyPr>
            <a:normAutofit fontScale="90000"/>
          </a:bodyPr>
          <a:lstStyle/>
          <a:p>
            <a:r>
              <a:rPr lang="tr-TR" dirty="0" smtClean="0"/>
              <a:t>İçme-Kullanma Suları ile İlgili Kurullar İçme/Kullanma </a:t>
            </a:r>
            <a:r>
              <a:rPr lang="tr-TR" dirty="0" smtClean="0"/>
              <a:t>Suyu </a:t>
            </a:r>
            <a:r>
              <a:rPr lang="tr-TR" dirty="0" smtClean="0"/>
              <a:t>Değerlendirme </a:t>
            </a:r>
            <a:r>
              <a:rPr lang="tr-TR" dirty="0" smtClean="0"/>
              <a:t>Kurulu</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İçme ve kullanma suyu ile mahalle çeşmelerinden alınan su numunelerinin analiz sonuçlarının değerlendirilmesi amacı ile; il sağlık müdürünün ya da görevlendireceği il sağlık müdür yardımcısının başkanlığında </a:t>
            </a:r>
            <a:r>
              <a:rPr lang="tr-TR" b="1" dirty="0" smtClean="0"/>
              <a:t>gıda ve çevre kontrol </a:t>
            </a:r>
            <a:r>
              <a:rPr lang="tr-TR" b="1" dirty="0" err="1" smtClean="0"/>
              <a:t>Ģube</a:t>
            </a:r>
            <a:r>
              <a:rPr lang="tr-TR" b="1" dirty="0" smtClean="0"/>
              <a:t> müdürü</a:t>
            </a:r>
            <a:r>
              <a:rPr lang="tr-TR" dirty="0" smtClean="0"/>
              <a:t>, bulaşıcı hastalıklar şube müdürü ile il özel idare genel sekreterliği, belediye başkanlığı, halk sağlığı </a:t>
            </a:r>
            <a:r>
              <a:rPr lang="tr-TR" dirty="0" err="1" smtClean="0"/>
              <a:t>laboratuvar</a:t>
            </a:r>
            <a:r>
              <a:rPr lang="tr-TR" dirty="0" smtClean="0"/>
              <a:t> müdürlüğü ya da Refik Saydam Hıfzıssıhha Merkezi Başkanlığı veya bölge hıfzıssıhha enstitü müdürlüğünden bir yetkilinin katılım sağlayacağı </a:t>
            </a:r>
            <a:r>
              <a:rPr lang="tr-TR" b="1" dirty="0" smtClean="0"/>
              <a:t>içme-kullanma suyu değerlendirme kurulu </a:t>
            </a:r>
            <a:r>
              <a:rPr lang="tr-TR" dirty="0" err="1" smtClean="0"/>
              <a:t>oluĢturulur</a:t>
            </a:r>
            <a:r>
              <a:rPr lang="tr-TR" dirty="0" smtClean="0"/>
              <a:t>. Bu kurul, </a:t>
            </a:r>
            <a:r>
              <a:rPr lang="tr-TR" b="1" dirty="0" smtClean="0"/>
              <a:t>su analiz sonuçlarını inceleyerek alınması gerekli önlemlerin alınmasını sağlar</a:t>
            </a:r>
            <a:r>
              <a:rPr lang="tr-TR" dirty="0" smtClean="0"/>
              <a:t>.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32</a:t>
            </a:fld>
            <a:endParaRPr lang="tr-T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Çevre ve Halk Sağlığı </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Sağlığın korunması için bir yandan koruyucu sağlık hizmetleri kişiye yönelik olarak uygulanırken (kişi direncini arttırmak için yeterli ve dengeli beslenme, aşılama, sağlık eğitimi, erken tanı ve tedavi) bir başka önemli nokta da çevreye yönelik koruyucu uygulamalardır. Bunlar; </a:t>
            </a:r>
          </a:p>
          <a:p>
            <a:pPr>
              <a:buFont typeface="Wingdings" pitchFamily="2" charset="2"/>
              <a:buChar char="Ø"/>
            </a:pPr>
            <a:r>
              <a:rPr lang="tr-TR" dirty="0" smtClean="0"/>
              <a:t>Hastalık etkenlerinin oluşumunu önlemek </a:t>
            </a:r>
          </a:p>
          <a:p>
            <a:pPr>
              <a:buFont typeface="Wingdings" pitchFamily="2" charset="2"/>
              <a:buChar char="Ø"/>
            </a:pPr>
            <a:r>
              <a:rPr lang="tr-TR" dirty="0" smtClean="0"/>
              <a:t>Hastalık sebeplerini çevre sağlığı bakımından zararsız hâle getirmek </a:t>
            </a:r>
          </a:p>
          <a:p>
            <a:pPr>
              <a:buFont typeface="Wingdings" pitchFamily="2" charset="2"/>
              <a:buChar char="Ø"/>
            </a:pPr>
            <a:r>
              <a:rPr lang="tr-TR" dirty="0" smtClean="0"/>
              <a:t>Hastalıkların yayılmasını önlemek </a:t>
            </a:r>
          </a:p>
          <a:p>
            <a:pPr>
              <a:buFont typeface="Wingdings" pitchFamily="2" charset="2"/>
              <a:buChar char="Ø"/>
            </a:pPr>
            <a:r>
              <a:rPr lang="tr-TR" dirty="0" smtClean="0"/>
              <a:t>Sağlık yönünden risk altında olan kişi, grup ya da kitlelerin eğitimi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33</a:t>
            </a:fld>
            <a:endParaRPr lang="tr-T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Hastalık etkenlerinin oluşumunu önlemek </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Hastalık etkenlerinin oluşumunu önlemek için aşağıdaki </a:t>
            </a:r>
            <a:r>
              <a:rPr lang="tr-TR" dirty="0" err="1" smtClean="0"/>
              <a:t>ugulamalar</a:t>
            </a:r>
            <a:r>
              <a:rPr lang="tr-TR" dirty="0" smtClean="0"/>
              <a:t> yapılmaktadır:  </a:t>
            </a:r>
          </a:p>
          <a:p>
            <a:r>
              <a:rPr lang="tr-TR" dirty="0" smtClean="0"/>
              <a:t> Kanser yapıcı maddeleri kontrol altına almak ve kullanılmasını önlemek (kanserojen maddelerin ülkeye kaçak yollarla sokulmasını önlemek, gıda denetimleriyle </a:t>
            </a:r>
            <a:r>
              <a:rPr lang="tr-TR" dirty="0" err="1" smtClean="0"/>
              <a:t>kontaminasyonlu</a:t>
            </a:r>
            <a:r>
              <a:rPr lang="tr-TR" dirty="0" smtClean="0"/>
              <a:t> gıdaların ve satış yapan işyerlerinin belirlenmesi vb.),</a:t>
            </a:r>
          </a:p>
          <a:p>
            <a:r>
              <a:rPr lang="tr-TR" dirty="0" smtClean="0"/>
              <a:t>Olumsuz fiziki etkenleri (dumansız hava sahası) en az düzeye indirmek,</a:t>
            </a:r>
          </a:p>
          <a:p>
            <a:r>
              <a:rPr lang="tr-TR" dirty="0" smtClean="0"/>
              <a:t>Sosyal çevrede olumsuz koşulları ortaya çıkarmak ve kontrol altına almaktır.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34</a:t>
            </a:fld>
            <a:endParaRPr lang="tr-T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Hastalık sebeplerini çevre sağlığı bakımından zararsız hâle getirmek </a:t>
            </a:r>
            <a:br>
              <a:rPr lang="tr-TR" dirty="0" smtClean="0"/>
            </a:b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Hastalık sebeplerini çevre sağlığı bakımından zararsız hâle getirmek için aşağıdaki işlemler uygulanmaktadır:  </a:t>
            </a:r>
          </a:p>
          <a:p>
            <a:r>
              <a:rPr lang="tr-TR" dirty="0" smtClean="0"/>
              <a:t>Hastalık sebeplerini çevre sağlığı bakımından zararsız hâle getirmek  </a:t>
            </a:r>
          </a:p>
          <a:p>
            <a:r>
              <a:rPr lang="tr-TR" dirty="0" smtClean="0"/>
              <a:t>Atıkların kontrolü yönünde gerekli her türlü tedbirlerin alınması,  Kanalizasyon sistemlerinin bütün konut alanlarını kapsaması, düzenli çalışması ve arıtma tesisleri ile sonlanması, </a:t>
            </a:r>
          </a:p>
          <a:p>
            <a:r>
              <a:rPr lang="tr-TR" dirty="0" smtClean="0"/>
              <a:t>Çöplerin uygun biçimde toplanması, uygun alanlarda depolanması ve yok  edilmesi,  </a:t>
            </a:r>
          </a:p>
          <a:p>
            <a:r>
              <a:rPr lang="tr-TR" dirty="0" smtClean="0"/>
              <a:t>Endüstriyel atıklar için toplama-arıtma tesislerin kurulmasıdır.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35</a:t>
            </a:fld>
            <a:endParaRPr lang="tr-T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Hastalıkların yayılmasını önlemek </a:t>
            </a:r>
          </a:p>
        </p:txBody>
      </p:sp>
      <p:sp>
        <p:nvSpPr>
          <p:cNvPr id="3" name="2 İçerik Yer Tutucusu"/>
          <p:cNvSpPr>
            <a:spLocks noGrp="1"/>
          </p:cNvSpPr>
          <p:nvPr>
            <p:ph idx="1"/>
          </p:nvPr>
        </p:nvSpPr>
        <p:spPr/>
        <p:txBody>
          <a:bodyPr/>
          <a:lstStyle/>
          <a:p>
            <a:pPr>
              <a:buNone/>
            </a:pPr>
            <a:r>
              <a:rPr lang="tr-TR" dirty="0" smtClean="0"/>
              <a:t>Hastalıkların yayılmasını önlemek için yapılan işlemler şunlardır: </a:t>
            </a:r>
          </a:p>
          <a:p>
            <a:r>
              <a:rPr lang="tr-TR" dirty="0" smtClean="0"/>
              <a:t>Kirli suların arıtılması, dezenfeksiyonu,</a:t>
            </a:r>
          </a:p>
          <a:p>
            <a:r>
              <a:rPr lang="tr-TR" dirty="0" smtClean="0"/>
              <a:t>Besinlerin sanitasyonu, </a:t>
            </a:r>
          </a:p>
          <a:p>
            <a:r>
              <a:rPr lang="tr-TR" dirty="0" smtClean="0"/>
              <a:t>Hastalık taşıyıcı haşerelerle mücadele, </a:t>
            </a:r>
          </a:p>
          <a:p>
            <a:r>
              <a:rPr lang="tr-TR" dirty="0" smtClean="0"/>
              <a:t>Hastalık aracı olan hayvanlar ile mücadele edilmesidir.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36</a:t>
            </a:fld>
            <a:endParaRPr lang="tr-T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Sağlık yönünden risk altında olan kişi, grup ya da kitlelerin eğitimi </a:t>
            </a:r>
            <a:br>
              <a:rPr lang="tr-TR" dirty="0" smtClean="0"/>
            </a:br>
            <a:endParaRPr lang="tr-TR" dirty="0"/>
          </a:p>
        </p:txBody>
      </p:sp>
      <p:sp>
        <p:nvSpPr>
          <p:cNvPr id="3" name="2 İçerik Yer Tutucusu"/>
          <p:cNvSpPr>
            <a:spLocks noGrp="1"/>
          </p:cNvSpPr>
          <p:nvPr>
            <p:ph idx="1"/>
          </p:nvPr>
        </p:nvSpPr>
        <p:spPr/>
        <p:txBody>
          <a:bodyPr/>
          <a:lstStyle/>
          <a:p>
            <a:pPr>
              <a:buNone/>
            </a:pPr>
            <a:r>
              <a:rPr lang="tr-TR" dirty="0" smtClean="0"/>
              <a:t>Hızlı kentleşmeyle birlikte, artan kentli nüfusun birinci basamak sağlık hizmeti talebini karşılayacak, etkin bir model geliştirilerek sağlık sistemi kurulmalıdır.   Çevresel risk faktörlerinin azaltılması için sektörler arasında iş birliği programları geliştirilmeli, yerel ve merkezi yönetimler tarafından, çevre sağlığı hizmetleri yeterince güçlendirilmelidir.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37</a:t>
            </a:fld>
            <a:endParaRPr lang="tr-T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556792"/>
            <a:ext cx="8229600" cy="2880321"/>
          </a:xfrm>
        </p:spPr>
        <p:txBody>
          <a:bodyPr/>
          <a:lstStyle/>
          <a:p>
            <a:pPr>
              <a:buNone/>
            </a:pPr>
            <a:r>
              <a:rPr lang="tr-TR" dirty="0" smtClean="0"/>
              <a:t>Unutmayalım ki;</a:t>
            </a:r>
          </a:p>
          <a:p>
            <a:pPr>
              <a:buNone/>
            </a:pPr>
            <a:endParaRPr lang="tr-TR" dirty="0" smtClean="0"/>
          </a:p>
          <a:p>
            <a:pPr algn="ctr">
              <a:buNone/>
            </a:pPr>
            <a:r>
              <a:rPr lang="tr-TR" b="1" dirty="0" smtClean="0"/>
              <a:t>“Biz doğayı korudukça doğa da bizi korur,</a:t>
            </a:r>
          </a:p>
          <a:p>
            <a:pPr algn="ctr">
              <a:buNone/>
            </a:pPr>
            <a:r>
              <a:rPr lang="tr-TR" b="1" dirty="0" smtClean="0"/>
              <a:t>Sağlıklı yaşam, sağlıklı çevre ile olur”</a:t>
            </a:r>
          </a:p>
          <a:p>
            <a:pPr>
              <a:buNone/>
            </a:pPr>
            <a:endParaRPr lang="tr-TR" dirty="0" smtClean="0"/>
          </a:p>
          <a:p>
            <a:pPr>
              <a:buNone/>
            </a:pPr>
            <a:endParaRPr lang="tr-TR" dirty="0" smtClean="0"/>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38</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Kişeye</a:t>
            </a:r>
            <a:r>
              <a:rPr lang="tr-TR" dirty="0" smtClean="0"/>
              <a:t> Yönelik Koruyucu Sağlık Hizmetleri</a:t>
            </a:r>
            <a:endParaRPr lang="tr-TR" dirty="0"/>
          </a:p>
        </p:txBody>
      </p:sp>
      <p:sp>
        <p:nvSpPr>
          <p:cNvPr id="3" name="2 İçerik Yer Tutucusu"/>
          <p:cNvSpPr>
            <a:spLocks noGrp="1"/>
          </p:cNvSpPr>
          <p:nvPr>
            <p:ph idx="1"/>
          </p:nvPr>
        </p:nvSpPr>
        <p:spPr/>
        <p:txBody>
          <a:bodyPr>
            <a:normAutofit/>
          </a:bodyPr>
          <a:lstStyle/>
          <a:p>
            <a:pPr>
              <a:buNone/>
            </a:pPr>
            <a:r>
              <a:rPr lang="tr-TR" dirty="0" smtClean="0"/>
              <a:t>Kişiye yönelik hizmetler </a:t>
            </a:r>
            <a:r>
              <a:rPr lang="tr-TR" dirty="0" err="1" smtClean="0"/>
              <a:t>bağışıklama</a:t>
            </a:r>
            <a:r>
              <a:rPr lang="tr-TR" dirty="0" smtClean="0"/>
              <a:t>, hastalıkların erken tanı ve tedavisi, ilaçla koruma, beslenmeyi düzenleme, sağlık düzeyini yükseltme, sağlık eğitimi ve aile planlaması hizmetlerinden oluşur. Bu hizmetleri, eğitimli sağlık personeli yürütür.</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Çevreye Yönelik Koruyucu Sağlık Hizmetleri</a:t>
            </a:r>
            <a:endParaRPr lang="tr-TR" dirty="0"/>
          </a:p>
        </p:txBody>
      </p:sp>
      <p:sp>
        <p:nvSpPr>
          <p:cNvPr id="3" name="2 İçerik Yer Tutucusu"/>
          <p:cNvSpPr>
            <a:spLocks noGrp="1"/>
          </p:cNvSpPr>
          <p:nvPr>
            <p:ph idx="1"/>
          </p:nvPr>
        </p:nvSpPr>
        <p:spPr/>
        <p:txBody>
          <a:bodyPr/>
          <a:lstStyle/>
          <a:p>
            <a:pPr>
              <a:buNone/>
            </a:pPr>
            <a:r>
              <a:rPr lang="tr-TR" dirty="0" smtClean="0"/>
              <a:t>Çevreye yönelik sağlık hizmetleri ise çevrede sağlığı olumsuz yönde etkileyen etmenleri yok ederek ya da zararsız hâle getirerek çevreyi daha sağlıklı hâle getirmeyi amaçlamaktadır. Çevre sağlığı ve besin kontrolü çalışmaları, bu tür hizmetlerdir.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Türkiye’de Sağlık Hizmetlerinin Örgütlenmesi</a:t>
            </a:r>
            <a:endParaRPr lang="tr-TR" dirty="0"/>
          </a:p>
        </p:txBody>
      </p:sp>
      <p:sp>
        <p:nvSpPr>
          <p:cNvPr id="3" name="2 İçerik Yer Tutucusu"/>
          <p:cNvSpPr>
            <a:spLocks noGrp="1"/>
          </p:cNvSpPr>
          <p:nvPr>
            <p:ph idx="1"/>
          </p:nvPr>
        </p:nvSpPr>
        <p:spPr>
          <a:xfrm>
            <a:off x="457200" y="1600200"/>
            <a:ext cx="8229600" cy="4853136"/>
          </a:xfrm>
        </p:spPr>
        <p:txBody>
          <a:bodyPr>
            <a:normAutofit fontScale="70000" lnSpcReduction="20000"/>
          </a:bodyPr>
          <a:lstStyle/>
          <a:p>
            <a:pPr>
              <a:buNone/>
            </a:pPr>
            <a:r>
              <a:rPr lang="tr-TR" dirty="0" smtClean="0"/>
              <a:t>Çevreye yönelik olan koruyucu sağlık hizmetleri başta Sağlık Bakanlığı olmak üzere birçok meslek grubu ve birçok değişik kurum aracılığı ile verilir.  </a:t>
            </a:r>
          </a:p>
          <a:p>
            <a:pPr>
              <a:buNone/>
            </a:pPr>
            <a:endParaRPr lang="tr-TR" dirty="0" smtClean="0"/>
          </a:p>
          <a:p>
            <a:pPr>
              <a:buNone/>
            </a:pPr>
            <a:r>
              <a:rPr lang="tr-TR" dirty="0" smtClean="0"/>
              <a:t>Bu kurumların başında Sağlık Bakanlığı, Çevre ve Orman Bakanlığı, Gıda Tarım ve Hayvancılık Bakanlığı, yerel yönetimler (belediyeler), il özel idareleri gelmektedir.  </a:t>
            </a:r>
          </a:p>
          <a:p>
            <a:pPr>
              <a:buNone/>
            </a:pPr>
            <a:endParaRPr lang="tr-TR" dirty="0" smtClean="0"/>
          </a:p>
          <a:p>
            <a:pPr>
              <a:buNone/>
            </a:pPr>
            <a:r>
              <a:rPr lang="tr-TR" dirty="0" smtClean="0"/>
              <a:t>1930 yılında çıkarılan 1593 sayılı Umumi Hıfzıssıhha Kanunu ile sağlık hizmetlerinin politikasının esasları belirlenmiştir. 1936 yılında ise 3017 sayılı 	“Sağlık ve Sosyal Yardım Bakanlığı Teşkilat ve Memurin Yasası” çıkarılmış, sağlık örgütünün temel çatısı kurulmuştur.  </a:t>
            </a:r>
          </a:p>
          <a:p>
            <a:pPr>
              <a:buNone/>
            </a:pPr>
            <a:endParaRPr lang="tr-TR" dirty="0" smtClean="0"/>
          </a:p>
          <a:p>
            <a:pPr>
              <a:buNone/>
            </a:pPr>
            <a:r>
              <a:rPr lang="tr-TR" dirty="0" smtClean="0"/>
              <a:t>Sağlık hizmetleri il içinde bir bütündür ve sağlık hizmetlerinin ildeki amiri validir. İl sağlık müdürü, vali adına hizmeti yürütür.  İl içindeki bütün sağlık kuruluşları, il sağlık müdürlüğüne bağlıdır</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buNone/>
            </a:pPr>
            <a:r>
              <a:rPr lang="tr-TR" dirty="0" smtClean="0"/>
              <a:t>Çevre ve halk sağlığı hizmetleri;</a:t>
            </a:r>
          </a:p>
          <a:p>
            <a:pPr>
              <a:buNone/>
            </a:pPr>
            <a:endParaRPr lang="tr-TR" dirty="0" smtClean="0"/>
          </a:p>
          <a:p>
            <a:pPr>
              <a:buNone/>
            </a:pPr>
            <a:r>
              <a:rPr lang="tr-TR" dirty="0" smtClean="0"/>
              <a:t>Merkezi olarak Türkiye Halk Sağlığı Kurumu tarafından yürütülmektedir. </a:t>
            </a:r>
          </a:p>
          <a:p>
            <a:pPr>
              <a:buNone/>
            </a:pPr>
            <a:r>
              <a:rPr lang="tr-TR" dirty="0" smtClean="0"/>
              <a:t>İllerde ise Valiye bağlı olarak il sağlık müdürlüklerinde bulunan halk sağlığı hizmetleri başkanlıkları ve bu başkanlığa bağlı çevre sağlığı birimlerince </a:t>
            </a:r>
            <a:r>
              <a:rPr lang="tr-TR" dirty="0" err="1" smtClean="0"/>
              <a:t>yürtülür</a:t>
            </a:r>
            <a:r>
              <a:rPr lang="tr-TR" dirty="0" smtClean="0"/>
              <a:t>.</a:t>
            </a:r>
          </a:p>
          <a:p>
            <a:pPr>
              <a:buNone/>
            </a:pPr>
            <a:r>
              <a:rPr lang="tr-TR" dirty="0" smtClean="0"/>
              <a:t>İlçelerde ise Kaymakamlık ve sağlık grup başkanlığına bağlı olarak hastane ve sağlık ocaklarındaki ilgili birimlerce yürütülür.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halk_teskilat.jpg"/>
          <p:cNvPicPr>
            <a:picLocks noGrp="1" noChangeAspect="1"/>
          </p:cNvPicPr>
          <p:nvPr>
            <p:ph idx="1"/>
          </p:nvPr>
        </p:nvPicPr>
        <p:blipFill>
          <a:blip r:embed="rId2" cstate="print"/>
          <a:stretch>
            <a:fillRect/>
          </a:stretch>
        </p:blipFill>
        <p:spPr>
          <a:xfrm>
            <a:off x="179512" y="0"/>
            <a:ext cx="8964488" cy="6904974"/>
          </a:xfrm>
        </p:spPr>
      </p:pic>
      <p:sp>
        <p:nvSpPr>
          <p:cNvPr id="5" name="4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8229600" cy="1143000"/>
          </a:xfrm>
        </p:spPr>
        <p:txBody>
          <a:bodyPr/>
          <a:lstStyle/>
          <a:p>
            <a:r>
              <a:rPr lang="tr-TR" dirty="0" smtClean="0"/>
              <a:t>Çevre Sağlığı Teknisyenleri</a:t>
            </a:r>
            <a:endParaRPr lang="tr-TR" dirty="0"/>
          </a:p>
        </p:txBody>
      </p:sp>
      <p:sp>
        <p:nvSpPr>
          <p:cNvPr id="3" name="2 İçerik Yer Tutucusu"/>
          <p:cNvSpPr>
            <a:spLocks noGrp="1"/>
          </p:cNvSpPr>
          <p:nvPr>
            <p:ph idx="1"/>
          </p:nvPr>
        </p:nvSpPr>
        <p:spPr>
          <a:xfrm>
            <a:off x="467544" y="1025352"/>
            <a:ext cx="8229600" cy="5832648"/>
          </a:xfrm>
        </p:spPr>
        <p:txBody>
          <a:bodyPr>
            <a:normAutofit fontScale="70000" lnSpcReduction="20000"/>
          </a:bodyPr>
          <a:lstStyle/>
          <a:p>
            <a:pPr>
              <a:buNone/>
            </a:pPr>
            <a:r>
              <a:rPr lang="tr-TR" dirty="0" smtClean="0"/>
              <a:t>Çevre sağlığı teknisyenleri koruyucu çevre sağlığı hizmeti veren sağlık personeldir. </a:t>
            </a:r>
          </a:p>
          <a:p>
            <a:pPr>
              <a:buNone/>
            </a:pPr>
            <a:r>
              <a:rPr lang="tr-TR" dirty="0" smtClean="0"/>
              <a:t>Bu hizmetleri, mevzuat, kamu kaynakları, toplumun sağlık göstergeleri, toplumun özellikleri gibi birçok faktörü dikkate alarak gerçekleştirirler. Verilen bu hizmetlerin verimli olması için iyi bir planlama yapılması gerekir. Bu planlama, sağlık </a:t>
            </a:r>
            <a:r>
              <a:rPr lang="tr-TR" dirty="0" err="1" smtClean="0"/>
              <a:t>problemlemini</a:t>
            </a:r>
            <a:r>
              <a:rPr lang="tr-TR" dirty="0" smtClean="0"/>
              <a:t>, problemin analizi, problemlerin giderilmesi için çalışma programının hazırlanması, öncelikler gibi çalışmaları ortaya çıkarır. Söz konusu çalışmalar illerde ve ilçe merkezlerinde çoğunlukla ilgili müdürlüklere bağlı çevre birimlerindeki çevre sağlığı teknisyenleri ile yürütülür.</a:t>
            </a:r>
          </a:p>
          <a:p>
            <a:pPr>
              <a:buNone/>
            </a:pPr>
            <a:endParaRPr lang="tr-TR" dirty="0" smtClean="0"/>
          </a:p>
          <a:p>
            <a:pPr>
              <a:buNone/>
            </a:pPr>
            <a:r>
              <a:rPr lang="tr-TR" dirty="0" smtClean="0"/>
              <a:t>Çevre sağlığı teknisyenleri başta Sağlık Bakanlığı olmak üzere belediye başkanlıkları, Gıda Tarım ve Hayvancılık Bakanlığı ve diğer bazı kurum ve kuruluşlarda istihdam edilir. </a:t>
            </a:r>
          </a:p>
          <a:p>
            <a:pPr>
              <a:buNone/>
            </a:pPr>
            <a:endParaRPr lang="tr-TR" dirty="0" smtClean="0"/>
          </a:p>
          <a:p>
            <a:pPr>
              <a:buNone/>
            </a:pPr>
            <a:r>
              <a:rPr lang="tr-TR" dirty="0" smtClean="0"/>
              <a:t>Sağlık Bakanlığında istihdam edilen çevre sağlığı teknisyenleri başta bakanlık merkez teşkilatı, il sağlık müdürlüğü, </a:t>
            </a:r>
            <a:r>
              <a:rPr lang="tr-TR" b="1" dirty="0" smtClean="0">
                <a:solidFill>
                  <a:srgbClr val="FF0000"/>
                </a:solidFill>
              </a:rPr>
              <a:t>gıda ve çevre kontrol şube müdürlüğü</a:t>
            </a:r>
            <a:r>
              <a:rPr lang="tr-TR" dirty="0" smtClean="0"/>
              <a:t>, sağlık grup başkanlıkları ve sağlık ocaklarında görev alır.</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3075</Words>
  <Application>Microsoft Office PowerPoint</Application>
  <PresentationFormat>Ekran Gösterisi (4:3)</PresentationFormat>
  <Paragraphs>215</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Ofis Teması</vt:lpstr>
      <vt:lpstr>Çevre Sağlık Hizmetleri  ve Halk Sağlığı</vt:lpstr>
      <vt:lpstr>Sağlık Hizmetlerinin Sınflandırılması</vt:lpstr>
      <vt:lpstr>Koruyucu Sağlık Hizmetleri</vt:lpstr>
      <vt:lpstr>Kişeye Yönelik Koruyucu Sağlık Hizmetleri</vt:lpstr>
      <vt:lpstr>Çevreye Yönelik Koruyucu Sağlık Hizmetleri</vt:lpstr>
      <vt:lpstr>Türkiye’de Sağlık Hizmetlerinin Örgütlenmesi</vt:lpstr>
      <vt:lpstr>Slayt 7</vt:lpstr>
      <vt:lpstr>Slayt 8</vt:lpstr>
      <vt:lpstr>Çevre Sağlığı Teknisyenleri</vt:lpstr>
      <vt:lpstr>Çevre Sağlığı Teknisyeninin Başlıca Görevleri</vt:lpstr>
      <vt:lpstr>Slayt 11</vt:lpstr>
      <vt:lpstr>Gıda ve Çevre Kontrol Şubesi Müdürlüğünün Görev, Yetki ve Sorumlulukları </vt:lpstr>
      <vt:lpstr>Gıda ve Çevre Kontrol Şubesi Müdürlüğünün Görevleri</vt:lpstr>
      <vt:lpstr>Slayt 14</vt:lpstr>
      <vt:lpstr>Slayt 15</vt:lpstr>
      <vt:lpstr>Slayt 16</vt:lpstr>
      <vt:lpstr>Slayt 17</vt:lpstr>
      <vt:lpstr>Slayt 18</vt:lpstr>
      <vt:lpstr>Slayt 19</vt:lpstr>
      <vt:lpstr>Slayt 20</vt:lpstr>
      <vt:lpstr>Slayt 21</vt:lpstr>
      <vt:lpstr>Slayt 22</vt:lpstr>
      <vt:lpstr>Çevre Sağlığı ile İlgili Kurullar</vt:lpstr>
      <vt:lpstr>Hıfzıssıhha Kurulu </vt:lpstr>
      <vt:lpstr>Mahalli Çevre Kurulu </vt:lpstr>
      <vt:lpstr>Mahalli Çevre Kurulunun Görevleri </vt:lpstr>
      <vt:lpstr>Slayt 27</vt:lpstr>
      <vt:lpstr>Gayrisıhhi İşletmelerle İlgili İnceleme Kurulları </vt:lpstr>
      <vt:lpstr>İçme-Kullanma Suları ile İlgili Kurullar </vt:lpstr>
      <vt:lpstr>İçme-Kullanma Suları ile İlgili Kurullar İnceleme Kurulu</vt:lpstr>
      <vt:lpstr>İçme-Kullanma Suları ile İlgili Kurullar İşletme ve Tesis İzin kurulu</vt:lpstr>
      <vt:lpstr>İçme-Kullanma Suları ile İlgili Kurullar İçme/Kullanma Suyu Değerlendirme Kurulu</vt:lpstr>
      <vt:lpstr>Çevre ve Halk Sağlığı </vt:lpstr>
      <vt:lpstr>Hastalık etkenlerinin oluşumunu önlemek  </vt:lpstr>
      <vt:lpstr>Hastalık sebeplerini çevre sağlığı bakımından zararsız hâle getirmek  </vt:lpstr>
      <vt:lpstr>Hastalıkların yayılmasını önlemek </vt:lpstr>
      <vt:lpstr>Sağlık yönünden risk altında olan kişi, grup ya da kitlelerin eğitimi  </vt:lpstr>
      <vt:lpstr>Slayt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 Sağlık Hizmetleri  ve Halk Sağlığı</dc:title>
  <dc:creator>win7</dc:creator>
  <cp:lastModifiedBy>win7</cp:lastModifiedBy>
  <cp:revision>44</cp:revision>
  <dcterms:created xsi:type="dcterms:W3CDTF">2018-05-02T07:46:40Z</dcterms:created>
  <dcterms:modified xsi:type="dcterms:W3CDTF">2018-05-18T13:11:15Z</dcterms:modified>
</cp:coreProperties>
</file>