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6" r:id="rId10"/>
    <p:sldId id="283" r:id="rId11"/>
    <p:sldId id="284" r:id="rId12"/>
    <p:sldId id="285" r:id="rId13"/>
    <p:sldId id="286" r:id="rId14"/>
    <p:sldId id="287" r:id="rId15"/>
    <p:sldId id="288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B47A-C357-4260-BABA-8FC7600DBBE6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5CCD8-6E14-49B4-A188-B3E6BF320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9182DE-A47E-439A-9AD4-EA4F2A74A62A}" type="datetimeFigureOut">
              <a:rPr lang="tr-TR" smtClean="0"/>
              <a:pPr/>
              <a:t>29.12.2016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6000" y="980728"/>
            <a:ext cx="6172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Arial Black" pitchFamily="34" charset="0"/>
              </a:rPr>
              <a:t>LABORATUVAR GÜVENLİĞİ </a:t>
            </a:r>
            <a:br>
              <a:rPr lang="tr-TR" dirty="0" smtClean="0">
                <a:latin typeface="Arial Black" pitchFamily="34" charset="0"/>
              </a:rPr>
            </a:br>
            <a:r>
              <a:rPr lang="tr-TR" dirty="0" smtClean="0">
                <a:latin typeface="Arial Black" pitchFamily="34" charset="0"/>
              </a:rPr>
              <a:t>ve</a:t>
            </a:r>
            <a:br>
              <a:rPr lang="tr-TR" dirty="0" smtClean="0">
                <a:latin typeface="Arial Black" pitchFamily="34" charset="0"/>
              </a:rPr>
            </a:br>
            <a:r>
              <a:rPr lang="tr-TR" dirty="0" smtClean="0">
                <a:latin typeface="Arial Black" pitchFamily="34" charset="0"/>
              </a:rPr>
              <a:t>çevre </a:t>
            </a:r>
            <a:r>
              <a:rPr lang="tr-TR" dirty="0" err="1" smtClean="0">
                <a:latin typeface="Arial Black" pitchFamily="34" charset="0"/>
              </a:rPr>
              <a:t>sağlIğI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86000" y="1988840"/>
            <a:ext cx="6172200" cy="4386082"/>
          </a:xfrm>
        </p:spPr>
        <p:txBody>
          <a:bodyPr/>
          <a:lstStyle/>
          <a:p>
            <a:r>
              <a:rPr lang="tr-TR" dirty="0" smtClean="0"/>
              <a:t>      Kimyasal Riskler ve Diğer Acil Durumlar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57606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63888" y="486916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Kimya Bölümü </a:t>
            </a:r>
          </a:p>
          <a:p>
            <a:pPr algn="ctr"/>
            <a:r>
              <a:rPr lang="tr-TR" dirty="0" smtClean="0"/>
              <a:t>Alan Dışı Ders Notları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0"/>
            <a:ext cx="7241232" cy="764704"/>
          </a:xfrm>
        </p:spPr>
        <p:txBody>
          <a:bodyPr/>
          <a:lstStyle/>
          <a:p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KİMYASALLARIN DEPOLANMASI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3754760" cy="5349208"/>
          </a:xfrm>
        </p:spPr>
        <p:txBody>
          <a:bodyPr>
            <a:normAutofit/>
          </a:bodyPr>
          <a:lstStyle/>
          <a:p>
            <a:r>
              <a:rPr lang="tr-TR" dirty="0" smtClean="0"/>
              <a:t>Sadece belirlenen alanlarda maddeleri saklayın!</a:t>
            </a:r>
          </a:p>
          <a:p>
            <a:pPr>
              <a:buNone/>
            </a:pPr>
            <a:r>
              <a:rPr lang="tr-TR" dirty="0" smtClean="0"/>
              <a:t>-Zeminde ve kabinlerin tepesinde maddeleri saklamayın!</a:t>
            </a:r>
          </a:p>
          <a:p>
            <a:pPr>
              <a:buNone/>
            </a:pPr>
            <a:r>
              <a:rPr lang="tr-TR" dirty="0" smtClean="0"/>
              <a:t>-Dolap içinde olsa bile koridorlarda maddeleri bırakmayın!</a:t>
            </a:r>
          </a:p>
          <a:p>
            <a:pPr>
              <a:buNone/>
            </a:pPr>
            <a:r>
              <a:rPr lang="tr-TR" dirty="0" smtClean="0"/>
              <a:t>-Dolap içinde saklayın!</a:t>
            </a:r>
          </a:p>
          <a:p>
            <a:pPr>
              <a:buNone/>
            </a:pPr>
            <a:r>
              <a:rPr lang="tr-TR" dirty="0" smtClean="0"/>
              <a:t>-Dolapların içinde            </a:t>
            </a:r>
          </a:p>
          <a:p>
            <a:pPr>
              <a:buNone/>
            </a:pPr>
            <a:r>
              <a:rPr lang="tr-TR" dirty="0" smtClean="0"/>
              <a:t>maddeleri saklamak</a:t>
            </a:r>
          </a:p>
          <a:p>
            <a:pPr>
              <a:buNone/>
            </a:pPr>
            <a:r>
              <a:rPr lang="tr-TR" dirty="0" smtClean="0"/>
              <a:t>için bölmeleri kullanın!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32403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16835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653136"/>
            <a:ext cx="316835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490066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tx1"/>
                </a:solidFill>
              </a:rPr>
              <a:t>Laboratuvar güvenliği-kimyasal depolama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147248" cy="609329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r-TR" dirty="0" smtClean="0"/>
              <a:t>Maddeleri uygun sınıflandırma  ile ayırın!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Düzenli olarak maddelerin son  kullanım tarihlerini kontrol edin!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Sadece ihtiyacınız kadar maddeyi  saklayın!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Maddeleri  etiketleri okunacak  şekilde raflara </a:t>
            </a:r>
          </a:p>
          <a:p>
            <a:pPr>
              <a:buNone/>
            </a:pPr>
            <a:r>
              <a:rPr lang="tr-TR" dirty="0" smtClean="0"/>
              <a:t>    yerleştirin!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Çeker ocak </a:t>
            </a:r>
            <a:r>
              <a:rPr lang="tr-TR" dirty="0" err="1" smtClean="0"/>
              <a:t>volatil</a:t>
            </a:r>
            <a:r>
              <a:rPr lang="tr-TR" dirty="0" smtClean="0"/>
              <a:t> maddeleri  saklamak için kullanıl </a:t>
            </a:r>
            <a:r>
              <a:rPr lang="tr-TR" dirty="0" err="1" smtClean="0"/>
              <a:t>mıyor</a:t>
            </a:r>
            <a:r>
              <a:rPr lang="tr-TR" dirty="0" smtClean="0"/>
              <a:t> ise asla kimyasalları çeker ocakta  saklamayın!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Günü geçen kimyasalları imha edin!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Ciddi bir izleme sistemi kurun!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Özellikle YANICILAR için özel olarak tasarlanan buzdolaplarını kullanın!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Kimyasalların saklandığı  buzdolaplarında ASLA       yiyecekleri  saklamayın!</a:t>
            </a:r>
          </a:p>
          <a:p>
            <a:pPr>
              <a:buFont typeface="Courier New" pitchFamily="49" charset="0"/>
              <a:buChar char="o"/>
            </a:pPr>
            <a:endParaRPr lang="tr-TR" dirty="0" smtClean="0"/>
          </a:p>
          <a:p>
            <a:pPr>
              <a:buFont typeface="Courier New" pitchFamily="49" charset="0"/>
              <a:buChar char="o"/>
            </a:pP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KİMYASALLARIN ETİKETLENMESİ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186808" cy="54212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İkincil kimyasal kapları</a:t>
            </a:r>
          </a:p>
          <a:p>
            <a:pPr>
              <a:buNone/>
            </a:pPr>
            <a:r>
              <a:rPr lang="tr-TR" dirty="0" smtClean="0"/>
              <a:t>  (Reaktifi orijinal </a:t>
            </a:r>
            <a:r>
              <a:rPr lang="tr-TR" dirty="0" err="1" smtClean="0"/>
              <a:t>şisesinden</a:t>
            </a:r>
            <a:r>
              <a:rPr lang="tr-TR" dirty="0" smtClean="0"/>
              <a:t> ikinci bir şişeye transfer ederken) </a:t>
            </a:r>
          </a:p>
          <a:p>
            <a:pPr>
              <a:buNone/>
            </a:pPr>
            <a:r>
              <a:rPr lang="tr-TR" b="1" u="sng" dirty="0" smtClean="0"/>
              <a:t>etiketin üstüne;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Adı( kısaltmasız)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Tehlike sınıfı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Zarar vereceği hedef organ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Tarihi (eğer perokside olabilen bir materyal ise)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5052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70609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GAZ SİLİNDİRLERİN GÜVENİRLİĞİ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1" y="1052737"/>
            <a:ext cx="7477125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39552" y="544522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Gaz silindirleri her zaman zincir ile sabitlenmeli ve kullanılmadığı   zaman kapakları  kapatılmalıdır.</a:t>
            </a:r>
            <a:endParaRPr lang="tr-T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      LABORATUVAR GÜVENLİĞİ İLE İLGİLİ       </a:t>
            </a:r>
            <a:br>
              <a:rPr lang="tr-TR" sz="2400" b="1" dirty="0" smtClean="0"/>
            </a:br>
            <a:r>
              <a:rPr lang="tr-TR" sz="2400" b="1" dirty="0" smtClean="0"/>
              <a:t>                     ORGANİZASYONLAR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859216" cy="53492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b="1" u="sng" dirty="0" smtClean="0"/>
              <a:t>Uluslar arası organizasyonlar:</a:t>
            </a:r>
          </a:p>
          <a:p>
            <a:pPr>
              <a:buNone/>
            </a:pPr>
            <a:r>
              <a:rPr lang="tr-TR" dirty="0" smtClean="0"/>
              <a:t>-CDC</a:t>
            </a:r>
          </a:p>
          <a:p>
            <a:pPr>
              <a:buNone/>
            </a:pPr>
            <a:r>
              <a:rPr lang="en-US" dirty="0" smtClean="0"/>
              <a:t>(Center for Disease Control and Prevention )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-</a:t>
            </a:r>
            <a:r>
              <a:rPr lang="en-US" dirty="0" smtClean="0"/>
              <a:t>OSHA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(Occupational Safety and Health Administration)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tr-TR" dirty="0" smtClean="0"/>
              <a:t>-</a:t>
            </a:r>
            <a:r>
              <a:rPr lang="en-US" dirty="0" smtClean="0"/>
              <a:t>EPA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Enviromental</a:t>
            </a:r>
            <a:r>
              <a:rPr lang="tr-TR" dirty="0" smtClean="0"/>
              <a:t> </a:t>
            </a:r>
            <a:r>
              <a:rPr lang="en-US" dirty="0" smtClean="0"/>
              <a:t>Protection</a:t>
            </a:r>
            <a:r>
              <a:rPr lang="tr-TR" dirty="0" smtClean="0"/>
              <a:t> </a:t>
            </a:r>
            <a:r>
              <a:rPr lang="en-US" dirty="0" smtClean="0"/>
              <a:t>Agency)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en-US" b="1" u="sng" dirty="0" err="1" smtClean="0"/>
              <a:t>İl</a:t>
            </a:r>
            <a:r>
              <a:rPr lang="tr-TR" b="1" u="sng" dirty="0" err="1" smtClean="0"/>
              <a:t>ler</a:t>
            </a:r>
            <a:r>
              <a:rPr lang="en-US" b="1" u="sng" dirty="0" err="1" smtClean="0"/>
              <a:t>deki</a:t>
            </a:r>
            <a:r>
              <a:rPr lang="tr-TR" b="1" u="sng" dirty="0" smtClean="0"/>
              <a:t> </a:t>
            </a:r>
            <a:r>
              <a:rPr lang="en-US" b="1" u="sng" dirty="0" err="1" smtClean="0"/>
              <a:t>organizasyon</a:t>
            </a:r>
            <a:r>
              <a:rPr lang="en-US" b="1" u="sng" dirty="0" smtClean="0"/>
              <a:t>: </a:t>
            </a:r>
            <a:endParaRPr lang="tr-TR" b="1" u="sng" dirty="0" smtClean="0"/>
          </a:p>
          <a:p>
            <a:pPr>
              <a:buNone/>
            </a:pPr>
            <a:r>
              <a:rPr lang="tr-TR" dirty="0" smtClean="0"/>
              <a:t> Valiliklere bağlı Çevre ve Orman İl müdürlüğü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634082"/>
          </a:xfrm>
        </p:spPr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Osha</a:t>
            </a:r>
            <a:r>
              <a:rPr lang="tr-TR" b="1" dirty="0" smtClean="0">
                <a:solidFill>
                  <a:schemeClr val="tx1"/>
                </a:solidFill>
              </a:rPr>
              <a:t> laboratuvar </a:t>
            </a:r>
            <a:r>
              <a:rPr lang="tr-TR" b="1" dirty="0" err="1" smtClean="0">
                <a:solidFill>
                  <a:schemeClr val="tx1"/>
                </a:solidFill>
              </a:rPr>
              <a:t>standartI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40960" cy="5493224"/>
          </a:xfrm>
        </p:spPr>
        <p:txBody>
          <a:bodyPr/>
          <a:lstStyle/>
          <a:p>
            <a:r>
              <a:rPr lang="tr-TR" dirty="0" smtClean="0"/>
              <a:t>Kimyasal hijyen planı bulunmalı</a:t>
            </a:r>
          </a:p>
          <a:p>
            <a:pPr>
              <a:buNone/>
            </a:pPr>
            <a:r>
              <a:rPr lang="tr-TR" dirty="0" smtClean="0"/>
              <a:t>-Çevresel Güvenlik Servisi ile bağlantı kurulmalı </a:t>
            </a:r>
          </a:p>
          <a:p>
            <a:pPr>
              <a:buNone/>
            </a:pPr>
            <a:r>
              <a:rPr lang="tr-TR" dirty="0" smtClean="0"/>
              <a:t>-Plan yıllık olarak yenilenmeli</a:t>
            </a:r>
          </a:p>
          <a:p>
            <a:pPr>
              <a:buNone/>
            </a:pPr>
            <a:r>
              <a:rPr lang="tr-TR" dirty="0" smtClean="0"/>
              <a:t>-Toksik ajanlara maruz kalmayı önleyecek veya en</a:t>
            </a:r>
          </a:p>
          <a:p>
            <a:pPr>
              <a:buNone/>
            </a:pPr>
            <a:r>
              <a:rPr lang="tr-TR" dirty="0" smtClean="0"/>
              <a:t>azından  azaltacak önlemler yürürlüğe konmalı</a:t>
            </a:r>
          </a:p>
          <a:p>
            <a:pPr>
              <a:buNone/>
            </a:pPr>
            <a:r>
              <a:rPr lang="tr-TR" dirty="0" smtClean="0"/>
              <a:t>-Tespit edilen limitlerin üstünde maddelere maruz </a:t>
            </a:r>
          </a:p>
          <a:p>
            <a:pPr>
              <a:buNone/>
            </a:pPr>
            <a:r>
              <a:rPr lang="tr-TR" dirty="0" smtClean="0"/>
              <a:t>kalman  durumunda tıbbi olarak çalışan belli bir süre </a:t>
            </a:r>
          </a:p>
          <a:p>
            <a:pPr>
              <a:buNone/>
            </a:pPr>
            <a:r>
              <a:rPr lang="tr-TR" dirty="0" smtClean="0"/>
              <a:t>karantina  altında tutulmalı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Kimyasal çeker ocaklar sertifikalanmalı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Biyolojik güvenlik kabinleri sertifikalanmalı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Acil göz yıkama, yangın söndürme tüplerinin </a:t>
            </a:r>
          </a:p>
          <a:p>
            <a:pPr>
              <a:buNone/>
            </a:pPr>
            <a:r>
              <a:rPr lang="tr-TR" dirty="0" smtClean="0"/>
              <a:t> etiketleri aylık olarak kontrol edilmeli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Kullanılmayan ve fazlalık kimyasallar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3610744" cy="513318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smtClean="0"/>
              <a:t>Genel olarak gözden  geçirilmesi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Etiketleme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Maddeleri tehlike       sınıfına göre ayırma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Tehlikeli kimyasallar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Taşıyıcılar  ile ilgili gereklilikler</a:t>
            </a:r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İstenilmeyen </a:t>
            </a:r>
            <a:r>
              <a:rPr lang="tr-TR" dirty="0" err="1" smtClean="0">
                <a:solidFill>
                  <a:schemeClr val="tx1"/>
                </a:solidFill>
              </a:rPr>
              <a:t>zararlI</a:t>
            </a:r>
            <a:r>
              <a:rPr lang="tr-TR" dirty="0" smtClean="0">
                <a:solidFill>
                  <a:schemeClr val="tx1"/>
                </a:solidFill>
              </a:rPr>
              <a:t> kimyasal atıklar</a:t>
            </a:r>
            <a:br>
              <a:rPr lang="tr-TR" dirty="0" smtClean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Kullanılmış maddeleri uygun taşıyıcılarda</a:t>
            </a:r>
          </a:p>
          <a:p>
            <a:pPr>
              <a:buNone/>
            </a:pPr>
            <a:r>
              <a:rPr lang="tr-TR" dirty="0" smtClean="0"/>
              <a:t>    toplayın! 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Taşıyıcıları uygun şekilde etiketleyin.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Atık madde kapları dolduğu zaman, gerekli formu doldurup atık toplama ünitesine bildirin.</a:t>
            </a:r>
          </a:p>
          <a:p>
            <a:pPr>
              <a:buNone/>
            </a:pPr>
            <a:r>
              <a:rPr lang="tr-TR" dirty="0" smtClean="0"/>
              <a:t>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/>
          <a:lstStyle/>
          <a:p>
            <a:r>
              <a:rPr lang="tr-TR" dirty="0" smtClean="0"/>
              <a:t>ATIKLAR İLE İLGİLİ DÜZENLEMELER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920880" cy="5133184"/>
          </a:xfrm>
        </p:spPr>
        <p:txBody>
          <a:bodyPr>
            <a:normAutofit/>
          </a:bodyPr>
          <a:lstStyle/>
          <a:p>
            <a:r>
              <a:rPr lang="tr-TR" dirty="0" smtClean="0"/>
              <a:t>Tıbbi Atıkların Kontrolü Yönetmeliği 20.05.1993      tarih ve  21586 sayılı Resmi gazetede yayımlanarak yürürlüğe  girmiştir.</a:t>
            </a:r>
          </a:p>
          <a:p>
            <a:endParaRPr lang="tr-TR" dirty="0" smtClean="0"/>
          </a:p>
          <a:p>
            <a:r>
              <a:rPr lang="tr-TR" dirty="0" smtClean="0"/>
              <a:t>Tıbbi atıkların geçici atık depolarında veya </a:t>
            </a:r>
            <a:r>
              <a:rPr lang="tr-TR" dirty="0" err="1" smtClean="0"/>
              <a:t>kontey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nerlerden</a:t>
            </a:r>
            <a:r>
              <a:rPr lang="tr-TR" dirty="0" smtClean="0"/>
              <a:t>  alınarak taşınması, nihai depolanması        işlemleri Belediyelerin  sorumluluğu altındadır.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Radyoaktif atıkların bertarafıse9/7/1982 tarih ve     2690  </a:t>
            </a:r>
            <a:r>
              <a:rPr lang="tr-TR" dirty="0" err="1" smtClean="0"/>
              <a:t>sayılıTürkiye</a:t>
            </a:r>
            <a:r>
              <a:rPr lang="tr-TR" dirty="0" smtClean="0"/>
              <a:t> Atom Enerjisi Kurumu Kanunu’na ilişkin tüzük  hükümler </a:t>
            </a:r>
            <a:r>
              <a:rPr lang="tr-TR" dirty="0" err="1" smtClean="0"/>
              <a:t>çercevesinde</a:t>
            </a:r>
            <a:r>
              <a:rPr lang="tr-TR" dirty="0" smtClean="0"/>
              <a:t> yapılır.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35552" cy="8640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ATIKLAR İLE İLGİLİ DÜZENLEMELER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tr-TR" dirty="0" smtClean="0"/>
              <a:t>Katı Atıkların Kontrolü Yönetmeliği: 14/3/1991   tarihli ve  20814 sayılı Resmi Gazetede                yayımlanan yönetmeliği </a:t>
            </a:r>
          </a:p>
          <a:p>
            <a:endParaRPr lang="tr-TR" dirty="0" smtClean="0"/>
          </a:p>
          <a:p>
            <a:r>
              <a:rPr lang="tr-TR" dirty="0" smtClean="0"/>
              <a:t>Tehlikeli Atıkların Kontrolü Yönetmeliği:            14/3/2005 tarihli ve  25755 sayılı Resmi Gazetede yayımlanan yönetmeliği </a:t>
            </a:r>
          </a:p>
          <a:p>
            <a:endParaRPr lang="tr-TR" dirty="0" smtClean="0"/>
          </a:p>
          <a:p>
            <a:r>
              <a:rPr lang="tr-TR" dirty="0" smtClean="0"/>
              <a:t>Ambalaj ve Ambalaj Atıklarının kontrolü            Yönetmeliği:  3077/2004 tarihli ve 25538 sayılı    Resmi Gazetede yayımlanan  yönetmeliği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Artan eğilimler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Düzenleyici kontrol mekanizmaları (EPA,OSHA,CDC,DOT)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Güvenlikle ilgilenmek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İhlallerin cezalandırılması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Yerel kuruluşların sorumluluğu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827584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     ÇEVRE SAĞLIĞI VE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GÜVENLİK KONUSUNDA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GÜNÜMÜZDEKİ EĞİLİMLER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232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95592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KİMYASAL ATIKLARIN MALİYETİ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2913818"/>
            <a:ext cx="1944216" cy="18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19907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53136"/>
            <a:ext cx="2016224" cy="175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5220072" y="2276872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Atıklar ile ilgili  oluşan maliyetin hangi  kurumlar,bölümler tarafından  </a:t>
            </a:r>
          </a:p>
          <a:p>
            <a:r>
              <a:rPr lang="tr-TR" sz="2400" dirty="0" smtClean="0"/>
              <a:t>karşılanacağı     belirlenmelidir! </a:t>
            </a:r>
            <a:endParaRPr lang="tr-T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720080"/>
          </a:xfrm>
        </p:spPr>
        <p:txBody>
          <a:bodyPr>
            <a:noAutofit/>
          </a:bodyPr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Konteynerler</a:t>
            </a:r>
            <a:r>
              <a:rPr lang="tr-TR" sz="3600" b="1" dirty="0" smtClean="0">
                <a:solidFill>
                  <a:schemeClr val="tx1"/>
                </a:solidFill>
              </a:rPr>
              <a:t> ve Etiketler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787208" cy="4917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HER ATIK KABINI HER ZAMAN ETİKETLEYİN, kimyasalı ve miktarını belirtin!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Atık kabında birbiri ile uyumlu kimyasalların         bulunmasına dikkat edin!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Madde ekleme ve çıkarılması dışında bu  kapları her zaman kapalı tutun!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09184" cy="778098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ZARARLI ATIKLARA ÖRNEKLER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643192" cy="542121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smtClean="0"/>
              <a:t> Tutuşabilen ve tutuşmayan uçucular</a:t>
            </a:r>
          </a:p>
          <a:p>
            <a:pPr>
              <a:buFont typeface="Wingdings" pitchFamily="2" charset="2"/>
              <a:buChar char="q"/>
            </a:pPr>
            <a:r>
              <a:rPr lang="tr-TR" dirty="0" err="1" smtClean="0"/>
              <a:t>Koroziv</a:t>
            </a:r>
            <a:r>
              <a:rPr lang="tr-TR" dirty="0" smtClean="0"/>
              <a:t>(aşındırıcı) maddeler, asid ve bazlar 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Okside ediciler;nitrik asid, nitratlar, hidrojen        peroksit,  </a:t>
            </a:r>
            <a:r>
              <a:rPr lang="tr-TR" dirty="0" err="1" smtClean="0"/>
              <a:t>sülfirik</a:t>
            </a:r>
            <a:r>
              <a:rPr lang="tr-TR" dirty="0" smtClean="0"/>
              <a:t> asid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Reaktifler‐</a:t>
            </a:r>
            <a:r>
              <a:rPr lang="tr-TR" dirty="0" err="1" smtClean="0"/>
              <a:t>hidridler</a:t>
            </a:r>
            <a:r>
              <a:rPr lang="tr-TR" dirty="0" smtClean="0"/>
              <a:t>,</a:t>
            </a:r>
            <a:r>
              <a:rPr lang="tr-TR" dirty="0" err="1" smtClean="0"/>
              <a:t>azidler</a:t>
            </a:r>
            <a:r>
              <a:rPr lang="tr-TR" dirty="0" smtClean="0"/>
              <a:t>,</a:t>
            </a:r>
            <a:r>
              <a:rPr lang="tr-TR" dirty="0" err="1" smtClean="0"/>
              <a:t>pikrikasid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Toksik ajanlar‐zehirler, </a:t>
            </a:r>
            <a:r>
              <a:rPr lang="tr-TR" dirty="0" err="1" smtClean="0"/>
              <a:t>mutajenler</a:t>
            </a:r>
            <a:r>
              <a:rPr lang="tr-TR" dirty="0" smtClean="0"/>
              <a:t>, </a:t>
            </a:r>
            <a:r>
              <a:rPr lang="tr-TR" dirty="0" err="1" smtClean="0"/>
              <a:t>karsinojenler</a:t>
            </a:r>
            <a:r>
              <a:rPr lang="tr-TR" dirty="0" smtClean="0"/>
              <a:t>, kontrole  tabii ajanlar, boyalar, cıva ve diğer ağır metaller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UV </a:t>
            </a:r>
            <a:r>
              <a:rPr lang="tr-TR" dirty="0" err="1" smtClean="0"/>
              <a:t>germisidal</a:t>
            </a:r>
            <a:r>
              <a:rPr lang="tr-TR" dirty="0" smtClean="0"/>
              <a:t> lambalar 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Atıkları temizlemede kullanılan kağıt ve bez         parçaları 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Fotoğraf banyo malzemeleri, x‐ışını filmleri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778098"/>
          </a:xfrm>
        </p:spPr>
        <p:txBody>
          <a:bodyPr/>
          <a:lstStyle/>
          <a:p>
            <a:r>
              <a:rPr lang="tr-TR" dirty="0" err="1" smtClean="0"/>
              <a:t>ZararlI</a:t>
            </a:r>
            <a:r>
              <a:rPr lang="tr-TR" dirty="0" smtClean="0"/>
              <a:t>  Atıklara  Örnekler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tr-TR" dirty="0" err="1" smtClean="0"/>
              <a:t>Kapasitörler</a:t>
            </a:r>
            <a:endParaRPr lang="tr-TR" dirty="0" smtClean="0"/>
          </a:p>
          <a:p>
            <a:r>
              <a:rPr lang="tr-TR" dirty="0" err="1" smtClean="0"/>
              <a:t>Fluoresans</a:t>
            </a:r>
            <a:r>
              <a:rPr lang="tr-TR" dirty="0" smtClean="0"/>
              <a:t> ve HID lambaları </a:t>
            </a:r>
          </a:p>
          <a:p>
            <a:r>
              <a:rPr lang="tr-TR" dirty="0" smtClean="0"/>
              <a:t>Piller: </a:t>
            </a:r>
            <a:r>
              <a:rPr lang="tr-TR" dirty="0" err="1" smtClean="0"/>
              <a:t>Ni</a:t>
            </a:r>
            <a:r>
              <a:rPr lang="tr-TR" dirty="0" smtClean="0"/>
              <a:t>‐</a:t>
            </a:r>
            <a:r>
              <a:rPr lang="tr-TR" dirty="0" err="1" smtClean="0"/>
              <a:t>Cd</a:t>
            </a:r>
            <a:r>
              <a:rPr lang="tr-TR" dirty="0" smtClean="0"/>
              <a:t>, kurşun‐asid </a:t>
            </a:r>
          </a:p>
          <a:p>
            <a:r>
              <a:rPr lang="tr-TR" dirty="0" smtClean="0"/>
              <a:t>Bilgisayar devreleri ve monitörler </a:t>
            </a:r>
          </a:p>
          <a:p>
            <a:r>
              <a:rPr lang="tr-TR" dirty="0" smtClean="0"/>
              <a:t>Vakum pompası yağları </a:t>
            </a:r>
          </a:p>
          <a:p>
            <a:r>
              <a:rPr lang="tr-TR" dirty="0" smtClean="0"/>
              <a:t>Bazı boyalar </a:t>
            </a:r>
          </a:p>
          <a:p>
            <a:r>
              <a:rPr lang="tr-TR" dirty="0" smtClean="0"/>
              <a:t>Cıvalı termometreler</a:t>
            </a:r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8162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161112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Zararlı Kimyasal Atıklar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11960" y="2060848"/>
            <a:ext cx="4392488" cy="4413104"/>
          </a:xfrm>
        </p:spPr>
        <p:txBody>
          <a:bodyPr/>
          <a:lstStyle/>
          <a:p>
            <a:r>
              <a:rPr lang="tr-TR" dirty="0" smtClean="0"/>
              <a:t>Eğer içindeki madde  bilinmiyorsa, kapağı güvenli     bir şekilde kapatılmamışsa, </a:t>
            </a:r>
          </a:p>
          <a:p>
            <a:endParaRPr lang="tr-TR" dirty="0" smtClean="0"/>
          </a:p>
          <a:p>
            <a:r>
              <a:rPr lang="tr-TR" dirty="0" smtClean="0"/>
              <a:t>Uygun olmayan şekilde       imha edilmişse  bu durum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CEZALANDIRILMALIDIR!</a:t>
            </a:r>
          </a:p>
          <a:p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5147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778098"/>
          </a:xfrm>
        </p:spPr>
        <p:txBody>
          <a:bodyPr/>
          <a:lstStyle/>
          <a:p>
            <a:r>
              <a:rPr lang="tr-TR" dirty="0" smtClean="0"/>
              <a:t>Problemli  Tehlikeli  Atıklar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4546848" cy="520519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Gaz silindirleri, </a:t>
            </a:r>
            <a:r>
              <a:rPr lang="tr-TR" dirty="0" err="1" smtClean="0"/>
              <a:t>aeresol</a:t>
            </a:r>
            <a:r>
              <a:rPr lang="tr-TR" dirty="0" smtClean="0"/>
              <a:t> tüpleri</a:t>
            </a:r>
          </a:p>
          <a:p>
            <a:pPr>
              <a:buNone/>
            </a:pPr>
            <a:r>
              <a:rPr lang="tr-TR" dirty="0" smtClean="0"/>
              <a:t>*Atıkların hangi firma tarafından toplanacağı belli olmalıdır.                           </a:t>
            </a:r>
          </a:p>
          <a:p>
            <a:pPr>
              <a:buNone/>
            </a:pPr>
            <a:r>
              <a:rPr lang="tr-TR" dirty="0" smtClean="0"/>
              <a:t>    Şok-</a:t>
            </a:r>
            <a:r>
              <a:rPr lang="tr-TR" dirty="0" err="1" smtClean="0"/>
              <a:t>sensitif</a:t>
            </a:r>
            <a:r>
              <a:rPr lang="tr-TR" dirty="0" smtClean="0"/>
              <a:t> materyal</a:t>
            </a:r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 err="1" smtClean="0"/>
              <a:t>Persokside</a:t>
            </a:r>
            <a:r>
              <a:rPr lang="tr-TR" dirty="0" smtClean="0"/>
              <a:t> eterler,pikrik asit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Doğal olarak oluşan radyoaktif ajanlar</a:t>
            </a:r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 err="1" smtClean="0"/>
              <a:t>uranil</a:t>
            </a:r>
            <a:r>
              <a:rPr lang="tr-TR" dirty="0" smtClean="0"/>
              <a:t> nitrat, toryum nitrat </a:t>
            </a:r>
            <a:r>
              <a:rPr lang="tr-TR" dirty="0" err="1" smtClean="0"/>
              <a:t>vd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   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İkizkenar Üçgen"/>
          <p:cNvSpPr/>
          <p:nvPr/>
        </p:nvSpPr>
        <p:spPr>
          <a:xfrm>
            <a:off x="395536" y="1196752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İkizkenar Üçgen"/>
          <p:cNvSpPr/>
          <p:nvPr/>
        </p:nvSpPr>
        <p:spPr>
          <a:xfrm>
            <a:off x="395536" y="2996952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İkizkenar Üçgen"/>
          <p:cNvSpPr/>
          <p:nvPr/>
        </p:nvSpPr>
        <p:spPr>
          <a:xfrm>
            <a:off x="395536" y="4221088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2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17907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149080"/>
            <a:ext cx="1800200" cy="15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Problemli Tehlikeli Atıklar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4536504" cy="5133184"/>
          </a:xfrm>
        </p:spPr>
        <p:txBody>
          <a:bodyPr/>
          <a:lstStyle/>
          <a:p>
            <a:r>
              <a:rPr lang="tr-TR" dirty="0" smtClean="0"/>
              <a:t>Nötralize edilebilir!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Yeniden kazanılabilir!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Yakıt olarak kullanılabilir!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Yakılarak yok edilebilir!</a:t>
            </a:r>
            <a:endParaRPr lang="tr-T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0005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/>
          </a:bodyPr>
          <a:lstStyle/>
          <a:p>
            <a:r>
              <a:rPr lang="tr-TR" dirty="0" smtClean="0"/>
              <a:t>             Biyolojik  Atık  </a:t>
            </a:r>
            <a:r>
              <a:rPr lang="tr-TR" dirty="0" err="1" smtClean="0"/>
              <a:t>KaplarI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258816" cy="534920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Kesici ve delici atıklar için atık  kabı bulunmalıdır!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*Kırmızı renkli atık kapları iğne  uçları ve </a:t>
            </a:r>
            <a:r>
              <a:rPr lang="tr-TR" dirty="0" err="1" smtClean="0"/>
              <a:t>lansetler</a:t>
            </a:r>
            <a:r>
              <a:rPr lang="tr-TR" dirty="0" smtClean="0"/>
              <a:t>     için  kullanılmalıdır.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*Plastik atık torbaları          temin  edilmelidir.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*Atıkların toplanması belli bir  düzen altında organize  edilmelidir.</a:t>
            </a:r>
            <a:endParaRPr lang="tr-T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2736305" cy="23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           Biyolojik Atık </a:t>
            </a:r>
            <a:r>
              <a:rPr lang="tr-TR" dirty="0" err="1" smtClean="0">
                <a:solidFill>
                  <a:schemeClr val="tx1"/>
                </a:solidFill>
              </a:rPr>
              <a:t>KaplarI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114800" cy="5349208"/>
          </a:xfrm>
        </p:spPr>
        <p:txBody>
          <a:bodyPr/>
          <a:lstStyle/>
          <a:p>
            <a:r>
              <a:rPr lang="tr-TR" dirty="0" smtClean="0"/>
              <a:t>Biyolojik atıklar nereye </a:t>
            </a:r>
          </a:p>
          <a:p>
            <a:pPr>
              <a:buNone/>
            </a:pPr>
            <a:r>
              <a:rPr lang="tr-TR" dirty="0" smtClean="0"/>
              <a:t>gidiyor?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*Otoklav ile dezenfekte </a:t>
            </a:r>
          </a:p>
          <a:p>
            <a:pPr>
              <a:buNone/>
            </a:pPr>
            <a:r>
              <a:rPr lang="tr-TR" dirty="0" smtClean="0"/>
              <a:t>  edilip, çöplüğe dökülebilir.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VEYA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*Yakılabilir.</a:t>
            </a:r>
            <a:endParaRPr lang="tr-T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024336" cy="41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                      Kırık Cam Atıklar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4824536" cy="602128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Kırık cam malzeme normal  çöp  </a:t>
            </a:r>
          </a:p>
          <a:p>
            <a:pPr>
              <a:buNone/>
            </a:pPr>
            <a:r>
              <a:rPr lang="tr-TR" dirty="0" smtClean="0"/>
              <a:t>   kutularına konmamalı.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Sorumlu kişiler tarafından toplanan özel  etiketli kutular içine    konmalı.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Kutunun toplam ağırlığı 27 </a:t>
            </a:r>
            <a:r>
              <a:rPr lang="tr-TR" dirty="0" err="1" smtClean="0"/>
              <a:t>kg’ı</a:t>
            </a:r>
            <a:r>
              <a:rPr lang="tr-TR" dirty="0" smtClean="0"/>
              <a:t>  geçmemelidir.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Kapağı kapatılabilmelidir.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Tüm kırılmış veya çatlamış </a:t>
            </a:r>
            <a:r>
              <a:rPr lang="tr-TR" dirty="0" err="1" smtClean="0"/>
              <a:t>kontaminant</a:t>
            </a:r>
            <a:r>
              <a:rPr lang="tr-TR" dirty="0" smtClean="0"/>
              <a:t>  içermeyen en az 3 kere   yıkanmış cam malzeme atılabilir.</a:t>
            </a:r>
          </a:p>
          <a:p>
            <a:pPr>
              <a:buFont typeface="Wingdings" pitchFamily="2" charset="2"/>
              <a:buChar char="§"/>
            </a:pPr>
            <a:r>
              <a:rPr lang="tr-TR" dirty="0" err="1" smtClean="0">
                <a:solidFill>
                  <a:srgbClr val="FF0000"/>
                </a:solidFill>
              </a:rPr>
              <a:t>Kontamine</a:t>
            </a:r>
            <a:r>
              <a:rPr lang="tr-TR" dirty="0" smtClean="0">
                <a:solidFill>
                  <a:srgbClr val="FF0000"/>
                </a:solidFill>
              </a:rPr>
              <a:t> madde içermeyen</a:t>
            </a:r>
            <a:r>
              <a:rPr lang="tr-TR" dirty="0" smtClean="0"/>
              <a:t>      </a:t>
            </a:r>
            <a:r>
              <a:rPr lang="tr-TR" dirty="0" err="1" smtClean="0"/>
              <a:t>Pasteur</a:t>
            </a:r>
            <a:r>
              <a:rPr lang="tr-TR" dirty="0" smtClean="0"/>
              <a:t>  pipetleri, </a:t>
            </a:r>
            <a:r>
              <a:rPr lang="tr-TR" dirty="0" err="1" smtClean="0"/>
              <a:t>serolojik</a:t>
            </a:r>
            <a:r>
              <a:rPr lang="tr-TR" dirty="0" smtClean="0"/>
              <a:t> cam  pipetler, </a:t>
            </a:r>
            <a:r>
              <a:rPr lang="tr-TR" dirty="0" err="1" smtClean="0"/>
              <a:t>Mohr</a:t>
            </a:r>
            <a:r>
              <a:rPr lang="tr-TR" dirty="0" smtClean="0"/>
              <a:t>  </a:t>
            </a:r>
            <a:r>
              <a:rPr lang="tr-TR" dirty="0" err="1" smtClean="0"/>
              <a:t>volümetrik</a:t>
            </a:r>
            <a:r>
              <a:rPr lang="tr-TR" dirty="0" smtClean="0"/>
              <a:t> ve transfer pipetleri,ince duvarlı test tüpleri.</a:t>
            </a:r>
            <a:endParaRPr lang="tr-T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457575" cy="46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tr-TR" dirty="0" smtClean="0"/>
              <a:t>Laboratuvar Güvenliği ile ilgili eğitimler  </a:t>
            </a:r>
            <a:r>
              <a:rPr lang="tr-TR" dirty="0" err="1" smtClean="0"/>
              <a:t>dlk</a:t>
            </a:r>
            <a:r>
              <a:rPr lang="tr-TR" dirty="0" smtClean="0"/>
              <a:t> </a:t>
            </a:r>
            <a:r>
              <a:rPr lang="tr-TR" dirty="0" err="1" smtClean="0"/>
              <a:t>hlkll</a:t>
            </a:r>
            <a:r>
              <a:rPr lang="tr-TR" dirty="0" smtClean="0"/>
              <a:t> d </a:t>
            </a:r>
            <a:r>
              <a:rPr lang="tr-TR" dirty="0" err="1" smtClean="0"/>
              <a:t>stan</a:t>
            </a:r>
            <a:r>
              <a:rPr lang="tr-TR" dirty="0" smtClean="0"/>
              <a:t> dart olarak her yıl tekrarlanmalıdır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VEYA</a:t>
            </a:r>
          </a:p>
          <a:p>
            <a:pPr>
              <a:buNone/>
            </a:pPr>
            <a:endParaRPr lang="tr-TR" dirty="0" smtClean="0"/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Eğitim slaytları internet üzerinde  çalışanların erişimine açık olmalıdır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971600" y="6206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Nasıl Gerekli Eğitim Alınmalı?</a:t>
            </a:r>
            <a:endParaRPr lang="tr-TR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Boşalan kimyasal madde şişeleri</a:t>
            </a:r>
            <a:br>
              <a:rPr lang="tr-TR" b="1" dirty="0" smtClean="0">
                <a:solidFill>
                  <a:schemeClr val="tx1"/>
                </a:solidFill>
              </a:rPr>
            </a:b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Kapağını açıp, çeker ocak altında uçucu  maddelerden tamamen arınmasını sağlamak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3 kez musluk suyundan geçirdikten sonra                kurutmak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Etiketini uzaklaştırmak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İçine öteberi (çöp) koymak için bir yere  bırakmak (eğer ihtiyaç varsa)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778098"/>
          </a:xfrm>
        </p:spPr>
        <p:txBody>
          <a:bodyPr/>
          <a:lstStyle/>
          <a:p>
            <a:r>
              <a:rPr lang="tr-TR" dirty="0" smtClean="0"/>
              <a:t>  </a:t>
            </a:r>
            <a:r>
              <a:rPr lang="tr-TR" dirty="0" smtClean="0">
                <a:solidFill>
                  <a:schemeClr val="tx1"/>
                </a:solidFill>
              </a:rPr>
              <a:t>PİPET VE PİPET UÇLARI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3898776" cy="5205192"/>
          </a:xfrm>
        </p:spPr>
        <p:txBody>
          <a:bodyPr/>
          <a:lstStyle/>
          <a:p>
            <a:r>
              <a:rPr lang="tr-TR" dirty="0" err="1" smtClean="0"/>
              <a:t>Kontamine</a:t>
            </a:r>
            <a:r>
              <a:rPr lang="tr-TR" dirty="0" smtClean="0"/>
              <a:t> olmayan     plastik ve  cam </a:t>
            </a:r>
            <a:r>
              <a:rPr lang="tr-TR" dirty="0" err="1" smtClean="0"/>
              <a:t>pipetlerive</a:t>
            </a:r>
            <a:r>
              <a:rPr lang="tr-TR" dirty="0" smtClean="0"/>
              <a:t> pipet uçlarını  kırık  cam toplama kabına      koyabilirsiniz.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Atık toplama servisi      eğer bu atıklar normal  çöpe dökülmüş ise          toplama yapmamalıdır!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6766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67240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                       İhlaller !!!!!.....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87208" cy="5349208"/>
          </a:xfrm>
        </p:spPr>
        <p:txBody>
          <a:bodyPr/>
          <a:lstStyle/>
          <a:p>
            <a:r>
              <a:rPr lang="tr-TR" dirty="0" smtClean="0"/>
              <a:t>Kapağı açık </a:t>
            </a:r>
            <a:r>
              <a:rPr lang="tr-TR" dirty="0" err="1" smtClean="0"/>
              <a:t>sişeler</a:t>
            </a:r>
            <a:r>
              <a:rPr lang="tr-TR" dirty="0" smtClean="0"/>
              <a:t> en sık rastlanan ihlal </a:t>
            </a:r>
            <a:r>
              <a:rPr lang="tr-TR" dirty="0" err="1" smtClean="0"/>
              <a:t>çeşitidir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84076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971600" y="573325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Gün içinde tespit edilen her açık  kap için ceza  verilmelidir.</a:t>
            </a:r>
            <a:endParaRPr lang="tr-T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75856" y="274638"/>
            <a:ext cx="4648944" cy="63408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Soru?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859216" cy="5349208"/>
          </a:xfrm>
        </p:spPr>
        <p:txBody>
          <a:bodyPr/>
          <a:lstStyle/>
          <a:p>
            <a:r>
              <a:rPr lang="tr-TR" dirty="0" smtClean="0"/>
              <a:t>Çalışma alanınızı, kliniğinizi veya </a:t>
            </a:r>
            <a:r>
              <a:rPr lang="tr-TR" dirty="0" err="1" smtClean="0"/>
              <a:t>laboratuvarınızı</a:t>
            </a:r>
            <a:r>
              <a:rPr lang="tr-TR" dirty="0" smtClean="0"/>
              <a:t>  daha güvenli bir ortam haline getirmek için danışa- bileceğiniz Çevresel Güvenlik Bölümünüz  var  mı?</a:t>
            </a:r>
            <a:endParaRPr lang="tr-T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225008" cy="706090"/>
          </a:xfrm>
        </p:spPr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Karsinojenler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3682752" cy="52051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err="1" smtClean="0"/>
              <a:t>Karsinojenlerin</a:t>
            </a:r>
            <a:r>
              <a:rPr lang="tr-TR" dirty="0" smtClean="0"/>
              <a:t>          kullanımı  için             standart kullanım       işlemleri bulunmalıdır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Kayıtlar ve çalışmalar belgelenmelidir.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Eğitim, laboratuvar    sorumlusu tarafından sağlanmalıdır.  </a:t>
            </a:r>
            <a:endParaRPr lang="tr-T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168352" cy="210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99412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Klinik ve </a:t>
            </a:r>
            <a:r>
              <a:rPr lang="tr-TR" dirty="0" err="1" smtClean="0">
                <a:solidFill>
                  <a:schemeClr val="tx1"/>
                </a:solidFill>
              </a:rPr>
              <a:t>Laboratuvarlarda</a:t>
            </a:r>
            <a:r>
              <a:rPr lang="tr-TR" dirty="0" smtClean="0">
                <a:solidFill>
                  <a:schemeClr val="tx1"/>
                </a:solidFill>
              </a:rPr>
              <a:t> Yaygın Olarak              Kullanılan  </a:t>
            </a:r>
            <a:r>
              <a:rPr lang="tr-TR" dirty="0" err="1" smtClean="0">
                <a:solidFill>
                  <a:schemeClr val="tx1"/>
                </a:solidFill>
              </a:rPr>
              <a:t>Reprodüktif</a:t>
            </a:r>
            <a:r>
              <a:rPr lang="tr-TR" dirty="0" smtClean="0">
                <a:solidFill>
                  <a:schemeClr val="tx1"/>
                </a:solidFill>
              </a:rPr>
              <a:t> Ajanlar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Glutaraldehit</a:t>
            </a:r>
            <a:r>
              <a:rPr lang="tr-TR" dirty="0" smtClean="0"/>
              <a:t>(erkek üreme sistemi için zararlı)</a:t>
            </a:r>
          </a:p>
          <a:p>
            <a:pPr>
              <a:buNone/>
            </a:pPr>
            <a:r>
              <a:rPr lang="tr-TR" dirty="0" smtClean="0"/>
              <a:t>*Bu ajan aynı zamanda aşındırıcı ve </a:t>
            </a:r>
            <a:r>
              <a:rPr lang="tr-TR" dirty="0" err="1" smtClean="0"/>
              <a:t>toksiktir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*Bazı dezenfektanların içeriğinde bulunmaktadır.</a:t>
            </a:r>
          </a:p>
          <a:p>
            <a:r>
              <a:rPr lang="tr-TR" dirty="0" smtClean="0"/>
              <a:t>Formaldehit (erkek ve kadın)</a:t>
            </a:r>
          </a:p>
          <a:p>
            <a:pPr>
              <a:buNone/>
            </a:pPr>
            <a:r>
              <a:rPr lang="tr-TR" dirty="0" smtClean="0"/>
              <a:t> –Ayrıca </a:t>
            </a:r>
            <a:r>
              <a:rPr lang="tr-TR" dirty="0" err="1" smtClean="0"/>
              <a:t>karsinojen</a:t>
            </a:r>
            <a:r>
              <a:rPr lang="tr-TR" dirty="0" smtClean="0"/>
              <a:t>, </a:t>
            </a:r>
            <a:r>
              <a:rPr lang="tr-TR" dirty="0" err="1" smtClean="0"/>
              <a:t>mutajenveteratojendir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–Doku </a:t>
            </a:r>
            <a:r>
              <a:rPr lang="tr-TR" dirty="0" err="1" smtClean="0"/>
              <a:t>fiksatörü</a:t>
            </a:r>
            <a:r>
              <a:rPr lang="tr-TR" dirty="0" smtClean="0"/>
              <a:t> olarak kullanılır</a:t>
            </a:r>
          </a:p>
          <a:p>
            <a:r>
              <a:rPr lang="tr-TR" dirty="0" smtClean="0"/>
              <a:t>Radyoaktif materyaller ve kaynaklar </a:t>
            </a:r>
          </a:p>
          <a:p>
            <a:r>
              <a:rPr lang="tr-TR" dirty="0" err="1" smtClean="0"/>
              <a:t>Akrilamid</a:t>
            </a:r>
            <a:endParaRPr lang="tr-TR" dirty="0" smtClean="0"/>
          </a:p>
          <a:p>
            <a:r>
              <a:rPr lang="tr-TR" dirty="0" smtClean="0"/>
              <a:t>Kloroform </a:t>
            </a:r>
          </a:p>
          <a:p>
            <a:r>
              <a:rPr lang="tr-TR" dirty="0" smtClean="0"/>
              <a:t>Ve birçok diğer ajan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778098"/>
          </a:xfrm>
        </p:spPr>
        <p:txBody>
          <a:bodyPr/>
          <a:lstStyle/>
          <a:p>
            <a:r>
              <a:rPr lang="tr-TR" dirty="0" smtClean="0"/>
              <a:t>Bir Araştırma </a:t>
            </a:r>
            <a:r>
              <a:rPr lang="tr-TR" dirty="0" err="1" smtClean="0"/>
              <a:t>Laboratuvarına</a:t>
            </a:r>
            <a:r>
              <a:rPr lang="tr-TR" dirty="0" smtClean="0"/>
              <a:t>  Sanal Tur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344816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7467600" cy="4873752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r-TR" b="1" dirty="0" smtClean="0"/>
              <a:t>GÜNCEL GÜVENLİK GİRİŞİMLERİ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Üniversitelerde Biyolojik ,</a:t>
            </a:r>
          </a:p>
          <a:p>
            <a:pPr>
              <a:buNone/>
            </a:pPr>
            <a:r>
              <a:rPr lang="tr-TR" dirty="0" smtClean="0"/>
              <a:t>    Kimyasal ve Radyasyon </a:t>
            </a:r>
          </a:p>
          <a:p>
            <a:pPr>
              <a:buNone/>
            </a:pPr>
            <a:r>
              <a:rPr lang="tr-TR" dirty="0" smtClean="0"/>
              <a:t>   Güvenlik Komitesi kurulmalıdır.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Bu komitenin;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Biyolojik, Kimyasal ve Radyasyon</a:t>
            </a:r>
          </a:p>
          <a:p>
            <a:pPr>
              <a:buNone/>
            </a:pPr>
            <a:r>
              <a:rPr lang="tr-TR" dirty="0" smtClean="0"/>
              <a:t>   güvenliği  sorumluları tespit </a:t>
            </a:r>
          </a:p>
          <a:p>
            <a:pPr>
              <a:buNone/>
            </a:pPr>
            <a:r>
              <a:rPr lang="tr-TR" dirty="0" smtClean="0"/>
              <a:t>   edilmelidir.</a:t>
            </a: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6"/>
            <a:ext cx="2009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448272" cy="165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53136"/>
            <a:ext cx="2016224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tr-TR" dirty="0" smtClean="0"/>
              <a:t>                     Sanal turun sonu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1680" y="0"/>
            <a:ext cx="6233120" cy="908720"/>
          </a:xfrm>
        </p:spPr>
        <p:txBody>
          <a:bodyPr/>
          <a:lstStyle/>
          <a:p>
            <a:r>
              <a:rPr lang="tr-TR" dirty="0" smtClean="0"/>
              <a:t>Güvenlik ve  Yangın Eğitimi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3682752" cy="5349208"/>
          </a:xfrm>
        </p:spPr>
        <p:txBody>
          <a:bodyPr>
            <a:normAutofit/>
          </a:bodyPr>
          <a:lstStyle/>
          <a:p>
            <a:r>
              <a:rPr lang="tr-TR" dirty="0" smtClean="0"/>
              <a:t>Hastane güvenlik   koordinatör eğitim  sağlamalıdır:</a:t>
            </a:r>
          </a:p>
          <a:p>
            <a:r>
              <a:rPr lang="tr-TR" dirty="0" smtClean="0"/>
              <a:t> Mesleki güvenlik </a:t>
            </a:r>
          </a:p>
          <a:p>
            <a:r>
              <a:rPr lang="tr-TR" dirty="0" smtClean="0"/>
              <a:t>Ergonomi</a:t>
            </a:r>
          </a:p>
          <a:p>
            <a:r>
              <a:rPr lang="tr-TR" dirty="0" smtClean="0"/>
              <a:t>Yangın güvenliği </a:t>
            </a:r>
          </a:p>
          <a:p>
            <a:r>
              <a:rPr lang="tr-TR" dirty="0" smtClean="0"/>
              <a:t>Asansörlerin güvenliği</a:t>
            </a:r>
          </a:p>
          <a:p>
            <a:r>
              <a:rPr lang="tr-TR" dirty="0" smtClean="0"/>
              <a:t>Doğal afet hazırlıkları </a:t>
            </a:r>
          </a:p>
          <a:p>
            <a:r>
              <a:rPr lang="tr-TR" dirty="0" smtClean="0"/>
              <a:t>Kan yolu ile bulaşan  patojenler </a:t>
            </a:r>
          </a:p>
          <a:p>
            <a:r>
              <a:rPr lang="tr-TR" dirty="0" smtClean="0"/>
              <a:t>Yangın söndürücüler</a:t>
            </a:r>
            <a:endParaRPr lang="tr-T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635896" y="274638"/>
            <a:ext cx="4288904" cy="92211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Soru?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/>
          <a:lstStyle/>
          <a:p>
            <a:r>
              <a:rPr lang="tr-TR" dirty="0" smtClean="0"/>
              <a:t>Yangın, yaralanma, tehlikeli maddelere maruz   kalma gibi acil durumlarda görevlileriniz kimlerdir?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-571500"/>
            <a:ext cx="7467600" cy="1552228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/>
          <a:lstStyle/>
          <a:p>
            <a:r>
              <a:rPr lang="tr-TR" dirty="0" smtClean="0"/>
              <a:t>Serpinti/Yaralanma/Yangın/Patlama</a:t>
            </a:r>
          </a:p>
          <a:p>
            <a:endParaRPr lang="tr-TR" dirty="0" smtClean="0"/>
          </a:p>
          <a:p>
            <a:r>
              <a:rPr lang="tr-TR" dirty="0" smtClean="0"/>
              <a:t>Acil durumlarda acil servise kazazedeyi  nakledin!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Bölüm sorumlusuna haber verin!</a:t>
            </a:r>
          </a:p>
          <a:p>
            <a:endParaRPr lang="tr-TR" dirty="0" smtClean="0"/>
          </a:p>
          <a:p>
            <a:r>
              <a:rPr lang="tr-TR" dirty="0" smtClean="0"/>
              <a:t> Gerekli formları doldurun!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                  Yangın   Güvenliği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2962672" cy="5133184"/>
          </a:xfrm>
        </p:spPr>
        <p:txBody>
          <a:bodyPr/>
          <a:lstStyle/>
          <a:p>
            <a:r>
              <a:rPr lang="tr-TR" dirty="0" smtClean="0"/>
              <a:t>Yangın üçgeni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*HAVA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*ATEŞ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*YAKIT</a:t>
            </a:r>
            <a:endParaRPr lang="tr-T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77809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Yangın  Güvenliği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4186808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Bunzen</a:t>
            </a:r>
            <a:r>
              <a:rPr lang="tr-TR" dirty="0" smtClean="0"/>
              <a:t> bekleri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Kontrolsüz kimyasalların  reaksiyonları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Elektrikli ısıtıcılar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Arızalı cihazlar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Elektriksel devrelere aşırı yüklenme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148064" y="234888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LABORATUVAR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                               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  YANGINLARI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6" name="5 Oval Belirtme Çizgisi"/>
          <p:cNvSpPr/>
          <p:nvPr/>
        </p:nvSpPr>
        <p:spPr>
          <a:xfrm>
            <a:off x="4644008" y="2060848"/>
            <a:ext cx="3960440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LABORATUVAR </a:t>
            </a:r>
          </a:p>
          <a:p>
            <a:pPr algn="ctr"/>
            <a:r>
              <a:rPr lang="tr-TR" sz="2400" b="1" dirty="0" smtClean="0"/>
              <a:t>YANGINLARI</a:t>
            </a:r>
            <a:endParaRPr lang="tr-TR"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Autofit/>
          </a:bodyPr>
          <a:lstStyle/>
          <a:p>
            <a:r>
              <a:rPr lang="tr-TR" sz="3200" dirty="0" smtClean="0"/>
              <a:t>LABORATUVARDA PATLAYICILAR      </a:t>
            </a:r>
            <a:br>
              <a:rPr lang="tr-TR" sz="3200" dirty="0" smtClean="0"/>
            </a:br>
            <a:r>
              <a:rPr lang="tr-TR" sz="3200" dirty="0" smtClean="0"/>
              <a:t>                       VE YANGIN</a:t>
            </a:r>
            <a:endParaRPr lang="tr-TR" sz="32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58466"/>
            <a:ext cx="3528392" cy="199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3528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tr-TR" b="1" dirty="0" smtClean="0"/>
              <a:t>Laboratuvar güvenlik girişimleri</a:t>
            </a:r>
            <a:endParaRPr lang="tr-T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24744"/>
            <a:ext cx="316835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024336" cy="231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851920" y="1196752"/>
            <a:ext cx="4392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Lab</a:t>
            </a:r>
            <a:r>
              <a:rPr lang="tr-TR" sz="2400" dirty="0" smtClean="0"/>
              <a:t>. sağlığı için teşkil eden ajanların kaydı ve izlenmesi gereklidir.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Çok tehlikeli madde sınıfındaki  ajanların </a:t>
            </a:r>
            <a:r>
              <a:rPr lang="tr-TR" sz="2400" dirty="0" err="1" smtClean="0"/>
              <a:t>laboratuvarda</a:t>
            </a:r>
            <a:r>
              <a:rPr lang="tr-TR" sz="2400" dirty="0" smtClean="0"/>
              <a:t> kilit  altında muhafazası gereklidir.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Laboratuvarda</a:t>
            </a:r>
            <a:r>
              <a:rPr lang="tr-TR" sz="2400" dirty="0" smtClean="0"/>
              <a:t> kimse çalışmadığı  zaman kilitlenmelidir.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Bu maddelere erişim kontrol  altında tutulmalıdır.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Yabancılara geliş sebebi sorulmalı  ve rapor edilmelidir.</a:t>
            </a:r>
            <a:endParaRPr lang="tr-TR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99412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Küçük Yangınlarda </a:t>
            </a:r>
            <a:r>
              <a:rPr lang="tr-TR" dirty="0" err="1" smtClean="0"/>
              <a:t>UyulmasI</a:t>
            </a:r>
            <a:r>
              <a:rPr lang="tr-TR" dirty="0" smtClean="0"/>
              <a:t>                 Gereken  Kurallar          </a:t>
            </a:r>
            <a:endParaRPr lang="tr-TR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9523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635896" y="1556793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400" dirty="0" smtClean="0"/>
              <a:t>İtfaiye aranmalı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En yakın alarm aktive edilmeli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 Tahliye alanına gidilmeli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 Kapıları kapatılmalı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Asansörler yerine  sadece merdivenler kullanılmalı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Olay yerine varan polis veya itfaiyecilere yardım edilmeli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Yangın söndürücüleri  kullanılmalı </a:t>
            </a:r>
            <a:endParaRPr lang="tr-TR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BÜYÜK YANGINLARDA UYULMASI   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             GEREKEN KURALLAR    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680520" cy="4421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Yangını müdahale etmeyin!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Alarmları aktive edin!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İtfaiyeyi arayın!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Güvenli bölgeye tahliye  olun!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Kapıları kapatın !(duman ve  alevlerin yayılmasını              önlemek için)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Merdivenleri kullanın, asla   asansörü kullanmayın!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29523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70609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YANGIN GÜVENLİĞİ İÇİN ÖNLEMLER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4474840" cy="5277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 Acil yangın çıkışları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Yangın söndürücüleri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Engelli kişilerin yerini </a:t>
            </a:r>
            <a:r>
              <a:rPr lang="tr-TR" dirty="0" smtClean="0">
                <a:solidFill>
                  <a:srgbClr val="FF0000"/>
                </a:solidFill>
              </a:rPr>
              <a:t>ÖĞRENİN!!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Birincil ve ikincil öncelikli     tahliye  rotalarını,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Alarmların nerelerde             bulunduğunu,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Acil malzeme kullanımını,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Engelli şahısları nasıl ortamdan  tahliye  edeceğinizi    </a:t>
            </a:r>
            <a:r>
              <a:rPr lang="tr-TR" dirty="0" smtClean="0">
                <a:solidFill>
                  <a:srgbClr val="FF0000"/>
                </a:solidFill>
              </a:rPr>
              <a:t>BİLİN!!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654" y="1556791"/>
            <a:ext cx="2732722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2592288" cy="161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464496" cy="706090"/>
          </a:xfrm>
        </p:spPr>
        <p:txBody>
          <a:bodyPr/>
          <a:lstStyle/>
          <a:p>
            <a:r>
              <a:rPr lang="tr-TR" dirty="0" smtClean="0"/>
              <a:t>YANGIN GÜVENLİĞİ  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5112568" cy="542121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Koridor ve merdiven  boşlukları güvenli bölgeler olarak düzenlenmeli!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*Bu bölgeler herhangi bir depolanma  için kullanılmamalı</a:t>
            </a:r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*Patlayıcı madde, cihaz ve     kimyasallar  uzaklaştırılmalı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*Kapılar kapatılmalı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*Kimyasalların listesi bilinmeli</a:t>
            </a:r>
            <a:endParaRPr lang="tr-T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27363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513040" cy="706090"/>
          </a:xfrm>
        </p:spPr>
        <p:txBody>
          <a:bodyPr/>
          <a:lstStyle/>
          <a:p>
            <a:r>
              <a:rPr lang="tr-TR" dirty="0" smtClean="0"/>
              <a:t>YANGIN GÜVENLİĞİ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571184" cy="51845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NFPA (ulusal yangın koruma birliği) </a:t>
            </a:r>
          </a:p>
          <a:p>
            <a:pPr>
              <a:buNone/>
            </a:pPr>
            <a:r>
              <a:rPr lang="tr-TR" u="sng" dirty="0" smtClean="0"/>
              <a:t>Yananın türüne göre yangınları 4 sınıfa ayırmıştır.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Sınıf A yangınlar;</a:t>
            </a:r>
            <a:r>
              <a:rPr lang="tr-TR" dirty="0" smtClean="0"/>
              <a:t> kağıt, tahta, kumaş, kauçuk ve</a:t>
            </a:r>
          </a:p>
          <a:p>
            <a:pPr>
              <a:buNone/>
            </a:pPr>
            <a:r>
              <a:rPr lang="tr-TR" dirty="0" smtClean="0"/>
              <a:t> plastiklerin çoğunu kapsar.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Sınıf B yangınlar;</a:t>
            </a:r>
            <a:r>
              <a:rPr lang="tr-TR" dirty="0" smtClean="0"/>
              <a:t> benzin, yağlar, boyalar, solventler.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Sınıf C yangınlar;</a:t>
            </a:r>
            <a:r>
              <a:rPr lang="tr-TR" dirty="0" smtClean="0"/>
              <a:t>elektriksel kaynaklı sigorta </a:t>
            </a:r>
          </a:p>
          <a:p>
            <a:pPr>
              <a:buNone/>
            </a:pPr>
            <a:r>
              <a:rPr lang="tr-TR" dirty="0" smtClean="0"/>
              <a:t>kutuları,  elektrik tesisatı, elektrik motorları gibi.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 Sınıf D yangınlar;</a:t>
            </a:r>
            <a:r>
              <a:rPr lang="tr-TR" dirty="0" smtClean="0"/>
              <a:t> fosfor ve Na, K, Mg gibi yanabilir</a:t>
            </a:r>
          </a:p>
          <a:p>
            <a:pPr>
              <a:buNone/>
            </a:pPr>
            <a:r>
              <a:rPr lang="tr-TR" dirty="0" smtClean="0"/>
              <a:t>metaller.</a:t>
            </a:r>
            <a:endParaRPr lang="tr-TR" u="sng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YANGIN ÇEŞİTLERİ VE BUNLARA        </a:t>
            </a:r>
            <a:br>
              <a:rPr lang="tr-TR" dirty="0" smtClean="0"/>
            </a:br>
            <a:r>
              <a:rPr lang="tr-TR" dirty="0" smtClean="0"/>
              <a:t>      UYGUN SÖNDÜRÜCÜLER    </a:t>
            </a:r>
            <a:endParaRPr lang="tr-TR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48872" cy="41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56207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YANGIN SÖNDÜRÜCÜLERİN KULLANILMASI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54" y="1268760"/>
            <a:ext cx="355897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499992" y="1844824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smtClean="0"/>
              <a:t>  Pimi çekin! 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/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Mekanizmayı eliniz  ile  bastırarak çalıştırın! 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/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Hortumun ucunu  yangının merkezine  doğru         tutun!</a:t>
            </a:r>
            <a:endParaRPr lang="tr-TR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88832" cy="706090"/>
          </a:xfrm>
        </p:spPr>
        <p:txBody>
          <a:bodyPr/>
          <a:lstStyle/>
          <a:p>
            <a:r>
              <a:rPr lang="tr-TR" dirty="0" smtClean="0"/>
              <a:t>TEHLİKENİN ÖNÜNE GEÇMEK İÇİN</a:t>
            </a:r>
            <a:endParaRPr lang="tr-TR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5922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51520" y="908720"/>
            <a:ext cx="4968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•Aşağıdaki durumları  </a:t>
            </a:r>
            <a:r>
              <a:rPr lang="tr-TR" sz="2400" dirty="0" smtClean="0">
                <a:solidFill>
                  <a:srgbClr val="FF0000"/>
                </a:solidFill>
              </a:rPr>
              <a:t>yöneticiye rapor edin:</a:t>
            </a:r>
          </a:p>
          <a:p>
            <a:endParaRPr lang="tr-TR" sz="2400" dirty="0" smtClean="0"/>
          </a:p>
          <a:p>
            <a:r>
              <a:rPr lang="tr-TR" sz="2400" dirty="0" smtClean="0"/>
              <a:t>-Düzenli olmayan merdiven boşlukları ve koridorlar</a:t>
            </a:r>
          </a:p>
          <a:p>
            <a:endParaRPr lang="tr-TR" sz="2400" dirty="0" smtClean="0"/>
          </a:p>
          <a:p>
            <a:r>
              <a:rPr lang="tr-TR" sz="2400" dirty="0" smtClean="0"/>
              <a:t>-Loş merdivenler ve koridorlar</a:t>
            </a:r>
          </a:p>
          <a:p>
            <a:endParaRPr lang="tr-TR" sz="2400" dirty="0" smtClean="0"/>
          </a:p>
          <a:p>
            <a:r>
              <a:rPr lang="tr-TR" sz="2400" dirty="0" smtClean="0"/>
              <a:t>-Çalışmayan yangın söndürücüler</a:t>
            </a:r>
          </a:p>
          <a:p>
            <a:endParaRPr lang="tr-TR" sz="2400" dirty="0" smtClean="0"/>
          </a:p>
          <a:p>
            <a:r>
              <a:rPr lang="tr-TR" sz="2400" dirty="0" smtClean="0"/>
              <a:t>-Uygun olmayan </a:t>
            </a:r>
            <a:r>
              <a:rPr lang="tr-TR" sz="2400" dirty="0" smtClean="0">
                <a:solidFill>
                  <a:srgbClr val="FF0000"/>
                </a:solidFill>
              </a:rPr>
              <a:t>çalışma koşulları</a:t>
            </a:r>
          </a:p>
          <a:p>
            <a:endParaRPr lang="tr-TR" sz="2400" dirty="0" smtClean="0"/>
          </a:p>
          <a:p>
            <a:r>
              <a:rPr lang="tr-TR" sz="2400" dirty="0" smtClean="0"/>
              <a:t>-Uygun olmayan </a:t>
            </a:r>
            <a:r>
              <a:rPr lang="tr-TR" sz="2400" dirty="0" smtClean="0">
                <a:solidFill>
                  <a:srgbClr val="FF0000"/>
                </a:solidFill>
              </a:rPr>
              <a:t>depolama ve kullanım koşulları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Doğal Afetlerde Alınan Önlemler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4114800" cy="52772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Doğal afetlere hazırlık    komitesi</a:t>
            </a:r>
          </a:p>
          <a:p>
            <a:r>
              <a:rPr lang="tr-TR" dirty="0" smtClean="0"/>
              <a:t>Bölüm sorumlusunu        belirleyin</a:t>
            </a:r>
          </a:p>
          <a:p>
            <a:r>
              <a:rPr lang="tr-TR" dirty="0" smtClean="0"/>
              <a:t>Sorumluluklarınızı bilin</a:t>
            </a:r>
          </a:p>
          <a:p>
            <a:r>
              <a:rPr lang="tr-TR" dirty="0" smtClean="0"/>
              <a:t>Eğitim için planlar yapın</a:t>
            </a:r>
          </a:p>
          <a:p>
            <a:r>
              <a:rPr lang="tr-TR" dirty="0" err="1" smtClean="0"/>
              <a:t>Laboratuvarı</a:t>
            </a:r>
            <a:r>
              <a:rPr lang="tr-TR" dirty="0" smtClean="0"/>
              <a:t>, sınıfları ve ofisleri kapama planı      yapın</a:t>
            </a:r>
          </a:p>
          <a:p>
            <a:r>
              <a:rPr lang="tr-TR" dirty="0" smtClean="0"/>
              <a:t>Eğitimleri güvenlik         koordinatörü ile organize edin </a:t>
            </a:r>
          </a:p>
          <a:p>
            <a:r>
              <a:rPr lang="tr-TR" dirty="0" smtClean="0"/>
              <a:t>Yıllık provalar yapın</a:t>
            </a:r>
            <a:endParaRPr lang="tr-T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23762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237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37112"/>
            <a:ext cx="2520280" cy="13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850106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DEPREM ÖNCESİ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4546848" cy="5277200"/>
          </a:xfrm>
        </p:spPr>
        <p:txBody>
          <a:bodyPr/>
          <a:lstStyle/>
          <a:p>
            <a:r>
              <a:rPr lang="tr-TR" dirty="0" smtClean="0"/>
              <a:t>Devrilebilen objeler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Depreme güvenli raflar  </a:t>
            </a:r>
          </a:p>
          <a:p>
            <a:endParaRPr lang="tr-TR" dirty="0" smtClean="0"/>
          </a:p>
          <a:p>
            <a:r>
              <a:rPr lang="tr-TR" dirty="0" smtClean="0"/>
              <a:t>Güvenli araç‐gereç </a:t>
            </a:r>
          </a:p>
          <a:p>
            <a:endParaRPr lang="tr-TR" dirty="0" smtClean="0"/>
          </a:p>
          <a:p>
            <a:r>
              <a:rPr lang="tr-TR" dirty="0" smtClean="0"/>
              <a:t>Güvenli sığınak seçimi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Kaçış yolunun belirlenmesi</a:t>
            </a:r>
            <a:endParaRPr lang="tr-T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0963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Acil irtibat için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715200" cy="549322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Hastalık veya hasar olduğunda,</a:t>
            </a:r>
          </a:p>
          <a:p>
            <a:endParaRPr lang="tr-TR" dirty="0" smtClean="0"/>
          </a:p>
          <a:p>
            <a:r>
              <a:rPr lang="tr-TR" dirty="0" smtClean="0"/>
              <a:t>Hastane acil servis ambulansı</a:t>
            </a:r>
          </a:p>
          <a:p>
            <a:endParaRPr lang="tr-TR" dirty="0" smtClean="0"/>
          </a:p>
          <a:p>
            <a:r>
              <a:rPr lang="tr-TR" dirty="0" smtClean="0"/>
              <a:t>Halk Sağlığı</a:t>
            </a:r>
          </a:p>
          <a:p>
            <a:endParaRPr lang="tr-TR" dirty="0" smtClean="0"/>
          </a:p>
          <a:p>
            <a:r>
              <a:rPr lang="tr-TR" dirty="0" smtClean="0"/>
              <a:t>Nükleer bilimler enstitüsü (kim. Tehlikeli, </a:t>
            </a:r>
            <a:r>
              <a:rPr lang="tr-TR" dirty="0" err="1" smtClean="0"/>
              <a:t>enf</a:t>
            </a:r>
            <a:r>
              <a:rPr lang="tr-TR" dirty="0" smtClean="0"/>
              <a:t> ve radyasyon içeren maddelerin dökülme </a:t>
            </a:r>
            <a:r>
              <a:rPr lang="tr-TR" dirty="0" err="1" smtClean="0"/>
              <a:t>durumuda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</a:p>
          <a:p>
            <a:endParaRPr lang="tr-TR" dirty="0" smtClean="0"/>
          </a:p>
          <a:p>
            <a:r>
              <a:rPr lang="tr-TR" dirty="0" smtClean="0"/>
              <a:t>Yangın 110 veya diğer acil durumlar için </a:t>
            </a:r>
            <a:r>
              <a:rPr lang="tr-TR" dirty="0" err="1" smtClean="0"/>
              <a:t>kampüs</a:t>
            </a:r>
            <a:r>
              <a:rPr lang="tr-TR" dirty="0" smtClean="0"/>
              <a:t> güvenliğine acil ulaşılabilecek telefon numaraları bilinmeli ……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729064" cy="778098"/>
          </a:xfrm>
        </p:spPr>
        <p:txBody>
          <a:bodyPr/>
          <a:lstStyle/>
          <a:p>
            <a:r>
              <a:rPr lang="tr-TR" dirty="0" smtClean="0"/>
              <a:t>DEPREM ESNASINDA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63888" y="1268760"/>
            <a:ext cx="5040560" cy="475252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Sallantı başladığında  bulundu </a:t>
            </a:r>
            <a:r>
              <a:rPr lang="tr-TR" dirty="0" err="1" smtClean="0"/>
              <a:t>ğunuz</a:t>
            </a:r>
            <a:r>
              <a:rPr lang="tr-TR" dirty="0" smtClean="0"/>
              <a:t> yerde  kalın! </a:t>
            </a:r>
          </a:p>
          <a:p>
            <a:endParaRPr lang="tr-TR" dirty="0" smtClean="0"/>
          </a:p>
          <a:p>
            <a:r>
              <a:rPr lang="tr-TR" dirty="0" smtClean="0"/>
              <a:t>Sağlam bir platformun  altına    sığının! </a:t>
            </a:r>
          </a:p>
          <a:p>
            <a:endParaRPr lang="tr-TR" dirty="0" smtClean="0"/>
          </a:p>
          <a:p>
            <a:r>
              <a:rPr lang="tr-TR" dirty="0" smtClean="0"/>
              <a:t>Başınızı ve vücudunuzu örtün!</a:t>
            </a:r>
          </a:p>
          <a:p>
            <a:endParaRPr lang="tr-TR" dirty="0" smtClean="0"/>
          </a:p>
          <a:p>
            <a:r>
              <a:rPr lang="tr-TR" dirty="0" smtClean="0"/>
              <a:t>Asansörü kullanmayın! </a:t>
            </a:r>
          </a:p>
          <a:p>
            <a:endParaRPr lang="tr-TR" dirty="0" smtClean="0"/>
          </a:p>
          <a:p>
            <a:r>
              <a:rPr lang="tr-TR" dirty="0" smtClean="0"/>
              <a:t>Üstünüze düşebilecek  herhangi bir şeyden  uzakta durun! </a:t>
            </a:r>
            <a:endParaRPr lang="tr-T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9523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634082"/>
          </a:xfrm>
        </p:spPr>
        <p:txBody>
          <a:bodyPr/>
          <a:lstStyle/>
          <a:p>
            <a:r>
              <a:rPr lang="tr-TR" dirty="0" smtClean="0"/>
              <a:t>DEPREM SONRASINDA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4114800" cy="57812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Yaralanmaları kontrol    edin!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İlk yardım uygulayın       fakat  hayati tehlike        varsa  yaralıyı hareket    ettirmeyin!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Güvenli bölgeye gidin!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Gerekli güvenlik izni verilmeden binaya geri   dönmeyin!</a:t>
            </a:r>
            <a:endParaRPr lang="tr-T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2403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513040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Elektrik  </a:t>
            </a:r>
            <a:r>
              <a:rPr lang="tr-TR" dirty="0" err="1" smtClean="0">
                <a:solidFill>
                  <a:schemeClr val="tx1"/>
                </a:solidFill>
              </a:rPr>
              <a:t>kazalarI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tr-TR" dirty="0" smtClean="0"/>
              <a:t>Elektrik kabloları ve bağlantılarının olduğu her  yerde </a:t>
            </a:r>
            <a:r>
              <a:rPr lang="tr-TR" dirty="0" smtClean="0">
                <a:solidFill>
                  <a:srgbClr val="FF0000"/>
                </a:solidFill>
              </a:rPr>
              <a:t>elektrik çarpması</a:t>
            </a:r>
            <a:r>
              <a:rPr lang="tr-TR" dirty="0" smtClean="0"/>
              <a:t>  veya  </a:t>
            </a:r>
            <a:r>
              <a:rPr lang="tr-TR" dirty="0" smtClean="0">
                <a:solidFill>
                  <a:srgbClr val="FF0000"/>
                </a:solidFill>
              </a:rPr>
              <a:t>yangın tehlikesi </a:t>
            </a:r>
            <a:r>
              <a:rPr lang="tr-TR" dirty="0" smtClean="0"/>
              <a:t>vardır.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1845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ELEKTRİK KAZALARINA KARŞI ÖNLEMLER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5698976" cy="5277200"/>
          </a:xfrm>
        </p:spPr>
        <p:txBody>
          <a:bodyPr/>
          <a:lstStyle/>
          <a:p>
            <a:r>
              <a:rPr lang="tr-TR" dirty="0" smtClean="0"/>
              <a:t>Elektrikli aletlerin çıplak kabloları  derhal  değiştirilmeli</a:t>
            </a:r>
          </a:p>
          <a:p>
            <a:r>
              <a:rPr lang="tr-TR" dirty="0" smtClean="0"/>
              <a:t>Elektrikli cihazların tümü                 topraklanmalı</a:t>
            </a:r>
          </a:p>
          <a:p>
            <a:r>
              <a:rPr lang="tr-TR" dirty="0" smtClean="0"/>
              <a:t>Üç kutuplu fiş yerine iki kutbu         birleştirilmiş cihazlara izin               verilmemeli</a:t>
            </a:r>
          </a:p>
          <a:p>
            <a:r>
              <a:rPr lang="tr-TR" dirty="0" smtClean="0"/>
              <a:t>Uzatma kablolarına izin </a:t>
            </a:r>
            <a:r>
              <a:rPr lang="tr-TR" dirty="0" err="1" smtClean="0"/>
              <a:t>verilmemeliAncak</a:t>
            </a:r>
            <a:r>
              <a:rPr lang="tr-TR" dirty="0" smtClean="0"/>
              <a:t> bazı durumlarda kablonun boyu 12 </a:t>
            </a:r>
            <a:r>
              <a:rPr lang="tr-TR" dirty="0" err="1" smtClean="0"/>
              <a:t>feet’ten</a:t>
            </a:r>
            <a:r>
              <a:rPr lang="tr-TR" dirty="0" smtClean="0"/>
              <a:t> daha uzun olmamak şartıyla kullanılabilir.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7060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ELEKTRİK KAZALARINA KARŞI ÖNLEMLER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tr-TR" dirty="0" smtClean="0"/>
              <a:t>Uzatma kablosunun uçuna birden fazla priz         takılacaksa bir grup halinde yapılarak üzerine     özel bir sigorta takılmalıdır. Masa seviyesinden  en az 7.5 cm yükseklikte olmalıdır. </a:t>
            </a:r>
          </a:p>
          <a:p>
            <a:r>
              <a:rPr lang="tr-TR" dirty="0" smtClean="0"/>
              <a:t>Elektrik kablolarındaki aşırı voltajı, yüksek direnci  ölçebilen cihazlar bulundurulmalıdır.</a:t>
            </a:r>
            <a:endParaRPr lang="tr-T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4638"/>
            <a:ext cx="7992888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ELEKTRİK KAZALARINA KARŞI ÖNLEMLER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tr-TR" dirty="0" smtClean="0"/>
              <a:t>Elektrikli cihazlar ve bağlantıları ıslak elle  tutulmamalıdır. </a:t>
            </a:r>
          </a:p>
          <a:p>
            <a:r>
              <a:rPr lang="tr-TR" dirty="0" smtClean="0"/>
              <a:t>Üzerine sıvı dökülmüş cihazlar  kullanılmamalıdır .</a:t>
            </a:r>
          </a:p>
          <a:p>
            <a:r>
              <a:rPr lang="tr-TR" dirty="0" smtClean="0"/>
              <a:t>Cihaz derhal kapatılmalı, fişi  prizden çekilmeli,      saç kurutma </a:t>
            </a:r>
            <a:r>
              <a:rPr lang="tr-TR" dirty="0" err="1" smtClean="0"/>
              <a:t>makinası</a:t>
            </a:r>
            <a:r>
              <a:rPr lang="tr-TR" dirty="0" smtClean="0"/>
              <a:t> gibi cihazlarla kurutulmalıdır</a:t>
            </a:r>
          </a:p>
          <a:p>
            <a:r>
              <a:rPr lang="tr-TR" dirty="0" smtClean="0"/>
              <a:t>Cihazın üzerine bir  NOT bırakılmalıdır.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9160"/>
            <a:ext cx="4104456" cy="14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LABORATUVAR HAVALANDIRMASI         </a:t>
            </a:r>
            <a:br>
              <a:rPr lang="tr-TR" dirty="0" smtClean="0"/>
            </a:br>
            <a:r>
              <a:rPr lang="tr-TR" dirty="0" smtClean="0"/>
              <a:t>            VE ÇEKER OCAKLAR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Genel Havalandırma             Sistemi</a:t>
            </a:r>
          </a:p>
          <a:p>
            <a:r>
              <a:rPr lang="tr-TR" dirty="0" smtClean="0"/>
              <a:t>Isıtma, havalandırma  ve soğutma sistemi,</a:t>
            </a:r>
          </a:p>
          <a:p>
            <a:endParaRPr lang="tr-TR" dirty="0" smtClean="0"/>
          </a:p>
          <a:p>
            <a:r>
              <a:rPr lang="tr-TR" dirty="0" smtClean="0"/>
              <a:t>Eski yapılarda  açılıp kapanabilen pencereler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004048" y="1916832"/>
            <a:ext cx="36724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Lokal Havalandırma          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           Araçları</a:t>
            </a:r>
          </a:p>
          <a:p>
            <a:pPr>
              <a:buFont typeface="Courier New" pitchFamily="49" charset="0"/>
              <a:buChar char="o"/>
            </a:pPr>
            <a:r>
              <a:rPr lang="tr-TR" sz="2400" dirty="0" smtClean="0"/>
              <a:t>Kimyasal çeker ocaklar</a:t>
            </a:r>
          </a:p>
          <a:p>
            <a:pPr>
              <a:buFont typeface="Courier New" pitchFamily="49" charset="0"/>
              <a:buChar char="o"/>
            </a:pPr>
            <a:endParaRPr lang="tr-TR" sz="2400" dirty="0" smtClean="0"/>
          </a:p>
          <a:p>
            <a:pPr>
              <a:buFont typeface="Courier New" pitchFamily="49" charset="0"/>
              <a:buChar char="o"/>
            </a:pPr>
            <a:r>
              <a:rPr lang="tr-TR" sz="2400" dirty="0" smtClean="0"/>
              <a:t>Davlumbazlar</a:t>
            </a:r>
          </a:p>
          <a:p>
            <a:pPr>
              <a:buFont typeface="Courier New" pitchFamily="49" charset="0"/>
              <a:buChar char="o"/>
            </a:pPr>
            <a:endParaRPr lang="tr-TR" sz="2400" dirty="0" smtClean="0"/>
          </a:p>
          <a:p>
            <a:pPr>
              <a:buFont typeface="Courier New" pitchFamily="49" charset="0"/>
              <a:buChar char="o"/>
            </a:pPr>
            <a:r>
              <a:rPr lang="tr-TR" sz="2400" dirty="0" err="1" smtClean="0"/>
              <a:t>Laminar</a:t>
            </a:r>
            <a:r>
              <a:rPr lang="tr-TR" sz="2400" dirty="0" smtClean="0"/>
              <a:t>  </a:t>
            </a:r>
            <a:r>
              <a:rPr lang="tr-TR" sz="2400" dirty="0" err="1" smtClean="0"/>
              <a:t>flowlar</a:t>
            </a:r>
            <a:endParaRPr lang="tr-TR" sz="2400" dirty="0" smtClean="0"/>
          </a:p>
          <a:p>
            <a:pPr>
              <a:buFont typeface="Courier New" pitchFamily="49" charset="0"/>
              <a:buChar char="o"/>
            </a:pPr>
            <a:endParaRPr lang="tr-TR" sz="2400" dirty="0" smtClean="0"/>
          </a:p>
          <a:p>
            <a:pPr>
              <a:buFont typeface="Courier New" pitchFamily="49" charset="0"/>
              <a:buChar char="o"/>
            </a:pPr>
            <a:r>
              <a:rPr lang="tr-TR" sz="2400" dirty="0" smtClean="0"/>
              <a:t>Biyolojik güvenlik kabini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706090"/>
          </a:xfrm>
        </p:spPr>
        <p:txBody>
          <a:bodyPr/>
          <a:lstStyle/>
          <a:p>
            <a:r>
              <a:rPr lang="tr-TR" dirty="0" smtClean="0"/>
              <a:t>GÜVENLİĞİNİZ SİZİN ELİNİZDE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978896" cy="5421216"/>
          </a:xfrm>
        </p:spPr>
        <p:txBody>
          <a:bodyPr>
            <a:normAutofit/>
          </a:bodyPr>
          <a:lstStyle/>
          <a:p>
            <a:r>
              <a:rPr lang="tr-TR" dirty="0" smtClean="0"/>
              <a:t> Gözünüzü koruyun! </a:t>
            </a:r>
          </a:p>
          <a:p>
            <a:r>
              <a:rPr lang="tr-TR" dirty="0" smtClean="0"/>
              <a:t>Uygun </a:t>
            </a:r>
            <a:r>
              <a:rPr lang="tr-TR" dirty="0" err="1" smtClean="0"/>
              <a:t>lab</a:t>
            </a:r>
            <a:r>
              <a:rPr lang="tr-TR" dirty="0" smtClean="0"/>
              <a:t> önlüğü giyin ve        eldiven takın!</a:t>
            </a:r>
          </a:p>
          <a:p>
            <a:r>
              <a:rPr lang="tr-TR" dirty="0" smtClean="0"/>
              <a:t>İğne uçlarının ve kırık camların atıldığı atık kaplarını aşırı       doldurmayın ve çeker ocaklara aşırı  madde koymayın!</a:t>
            </a:r>
          </a:p>
          <a:p>
            <a:r>
              <a:rPr lang="tr-TR" dirty="0" smtClean="0"/>
              <a:t>Bölümünüzdeki diğer kişiler ile acil  güvenlik işlemlerini          gözden geçirin!</a:t>
            </a:r>
          </a:p>
          <a:p>
            <a:r>
              <a:rPr lang="tr-TR" dirty="0" smtClean="0"/>
              <a:t>Tüm bilgileri  kolayca                 ulaşılabilir </a:t>
            </a:r>
            <a:r>
              <a:rPr lang="tr-TR" dirty="0" err="1" smtClean="0"/>
              <a:t>dökümanlar</a:t>
            </a:r>
            <a:r>
              <a:rPr lang="tr-TR" dirty="0" smtClean="0"/>
              <a:t> halinde saklayın!</a:t>
            </a:r>
            <a:endParaRPr lang="tr-T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68760"/>
            <a:ext cx="21621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297016" cy="936104"/>
          </a:xfrm>
        </p:spPr>
        <p:txBody>
          <a:bodyPr/>
          <a:lstStyle/>
          <a:p>
            <a:r>
              <a:rPr lang="tr-TR" dirty="0" smtClean="0"/>
              <a:t>Sorular ve Katkılar? </a:t>
            </a:r>
            <a:endParaRPr lang="tr-TR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024335" cy="39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TEHLİKELİ MADDELERİN TAŞINMASI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2"/>
            <a:ext cx="2664295" cy="49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923928" y="1268760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Tehlikeli ajanların taşınmasında izlenecek olan uluslar arası ve ulusal kurallar </a:t>
            </a:r>
            <a:r>
              <a:rPr lang="tr-TR" sz="2400" dirty="0" smtClean="0">
                <a:solidFill>
                  <a:srgbClr val="FF0000"/>
                </a:solidFill>
              </a:rPr>
              <a:t>(RID,ADR,IMDG,IATA-DGR, ICAO-TI)</a:t>
            </a:r>
            <a:r>
              <a:rPr lang="tr-TR" sz="2400" dirty="0" smtClean="0"/>
              <a:t> eğitimi gereklidir.</a:t>
            </a:r>
            <a:endParaRPr lang="tr-TR" sz="2400" dirty="0"/>
          </a:p>
        </p:txBody>
      </p:sp>
      <p:sp>
        <p:nvSpPr>
          <p:cNvPr id="7" name="6 Sağ Ok"/>
          <p:cNvSpPr/>
          <p:nvPr/>
        </p:nvSpPr>
        <p:spPr>
          <a:xfrm>
            <a:off x="3419872" y="1340768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3491880" y="3356992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995936" y="342900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Eğitim için eğitim bölümü ile iletişime geçin…</a:t>
            </a:r>
            <a:endParaRPr lang="tr-T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KANALİZASYON SİSTEMİ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3466728" cy="4968552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672408" cy="577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51520" y="1124744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 Zararlı kimyasallar asla </a:t>
            </a:r>
            <a:r>
              <a:rPr lang="tr-TR" sz="2400" dirty="0" smtClean="0">
                <a:solidFill>
                  <a:srgbClr val="FF0000"/>
                </a:solidFill>
              </a:rPr>
              <a:t>lavabolara dökülmemelidir.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Bu kimyasallar önce nötralizasyona tabi tutulmalı daha sonra  atık şebekesine  dökülmelidir.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İlgili kuruluş gün içinde herhangi bir saatte kontrol  için örnek alabilmelidir.</a:t>
            </a:r>
            <a:endParaRPr lang="tr-T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70609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SPESİFİK LABORATUVAR DİZAYNI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3682752" cy="5277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Kapıların otomatik veya </a:t>
            </a:r>
            <a:r>
              <a:rPr lang="tr-TR" dirty="0" err="1" smtClean="0"/>
              <a:t>manuel</a:t>
            </a:r>
            <a:r>
              <a:rPr lang="tr-TR" dirty="0" smtClean="0"/>
              <a:t> kapanması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Depreme karşı korunma (bariyerli raf sistemi)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Vakum sisteminin korunması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168352" cy="225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5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1549</TotalTime>
  <Words>531</Words>
  <Application>Microsoft Office PowerPoint</Application>
  <PresentationFormat>Ekran Gösterisi (4:3)</PresentationFormat>
  <Paragraphs>464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69" baseType="lpstr">
      <vt:lpstr>Cumba</vt:lpstr>
      <vt:lpstr>LABORATUVAR GÜVENLİĞİ  ve çevre sağlIğI</vt:lpstr>
      <vt:lpstr> </vt:lpstr>
      <vt:lpstr>  </vt:lpstr>
      <vt:lpstr>GÜNCEL GÜVENLİK GİRİŞİMLERİ</vt:lpstr>
      <vt:lpstr>Laboratuvar güvenlik girişimleri</vt:lpstr>
      <vt:lpstr>Acil irtibat için</vt:lpstr>
      <vt:lpstr>TEHLİKELİ MADDELERİN TAŞINMASI</vt:lpstr>
      <vt:lpstr>KANALİZASYON SİSTEMİ</vt:lpstr>
      <vt:lpstr>SPESİFİK LABORATUVAR DİZAYNI</vt:lpstr>
      <vt:lpstr>KİMYASALLARIN DEPOLANMASI</vt:lpstr>
      <vt:lpstr>Laboratuvar güvenliği-kimyasal depolama</vt:lpstr>
      <vt:lpstr>KİMYASALLARIN ETİKETLENMESİ</vt:lpstr>
      <vt:lpstr>GAZ SİLİNDİRLERİN GÜVENİRLİĞİ</vt:lpstr>
      <vt:lpstr>      LABORATUVAR GÜVENLİĞİ İLE İLGİLİ                             ORGANİZASYONLAR</vt:lpstr>
      <vt:lpstr>Osha laboratuvar standartI</vt:lpstr>
      <vt:lpstr>Kullanılmayan ve fazlalık kimyasallar </vt:lpstr>
      <vt:lpstr>İstenilmeyen zararlI kimyasal atıklar </vt:lpstr>
      <vt:lpstr>ATIKLAR İLE İLGİLİ DÜZENLEMELER</vt:lpstr>
      <vt:lpstr>ATIKLAR İLE İLGİLİ DÜZENLEMELER </vt:lpstr>
      <vt:lpstr>KİMYASAL ATIKLARIN MALİYETİ </vt:lpstr>
      <vt:lpstr>Konteynerler ve Etiketler</vt:lpstr>
      <vt:lpstr>ZARARLI ATIKLARA ÖRNEKLER</vt:lpstr>
      <vt:lpstr>ZararlI  Atıklara  Örnekler</vt:lpstr>
      <vt:lpstr>Zararlı Kimyasal Atıklar </vt:lpstr>
      <vt:lpstr>Problemli  Tehlikeli  Atıklar</vt:lpstr>
      <vt:lpstr>Problemli Tehlikeli Atıklar </vt:lpstr>
      <vt:lpstr>             Biyolojik  Atık  KaplarI </vt:lpstr>
      <vt:lpstr>           Biyolojik Atık KaplarI </vt:lpstr>
      <vt:lpstr>                      Kırık Cam Atıklar</vt:lpstr>
      <vt:lpstr>Boşalan kimyasal madde şişeleri </vt:lpstr>
      <vt:lpstr>  PİPET VE PİPET UÇLARI</vt:lpstr>
      <vt:lpstr>                       İhlaller !!!!!.....</vt:lpstr>
      <vt:lpstr>Soru?</vt:lpstr>
      <vt:lpstr>Karsinojenler</vt:lpstr>
      <vt:lpstr>Klinik ve Laboratuvarlarda Yaygın Olarak              Kullanılan  Reprodüktif Ajanlar</vt:lpstr>
      <vt:lpstr>Bir Araştırma Laboratuvarına  Sanal Tur</vt:lpstr>
      <vt:lpstr>Slayt 37</vt:lpstr>
      <vt:lpstr>Slayt 38</vt:lpstr>
      <vt:lpstr>Slayt 39</vt:lpstr>
      <vt:lpstr>Slayt 40</vt:lpstr>
      <vt:lpstr>Slayt 41</vt:lpstr>
      <vt:lpstr>Slayt 42</vt:lpstr>
      <vt:lpstr>                     Sanal turun sonu</vt:lpstr>
      <vt:lpstr>Güvenlik ve  Yangın Eğitimi</vt:lpstr>
      <vt:lpstr>Soru?</vt:lpstr>
      <vt:lpstr> </vt:lpstr>
      <vt:lpstr>                  Yangın   Güvenliği</vt:lpstr>
      <vt:lpstr>Yangın  Güvenliği</vt:lpstr>
      <vt:lpstr>LABORATUVARDA PATLAYICILAR                              VE YANGIN</vt:lpstr>
      <vt:lpstr>           Küçük Yangınlarda UyulmasI                 Gereken  Kurallar          </vt:lpstr>
      <vt:lpstr>BÜYÜK YANGINLARDA UYULMASI                  GEREKEN KURALLAR     </vt:lpstr>
      <vt:lpstr>YANGIN GÜVENLİĞİ İÇİN ÖNLEMLER </vt:lpstr>
      <vt:lpstr>YANGIN GÜVENLİĞİ    </vt:lpstr>
      <vt:lpstr>YANGIN GÜVENLİĞİ</vt:lpstr>
      <vt:lpstr>YANGIN ÇEŞİTLERİ VE BUNLARA               UYGUN SÖNDÜRÜCÜLER    </vt:lpstr>
      <vt:lpstr>YANGIN SÖNDÜRÜCÜLERİN KULLANILMASI</vt:lpstr>
      <vt:lpstr>TEHLİKENİN ÖNÜNE GEÇMEK İÇİN</vt:lpstr>
      <vt:lpstr>Doğal Afetlerde Alınan Önlemler  </vt:lpstr>
      <vt:lpstr>DEPREM ÖNCESİ</vt:lpstr>
      <vt:lpstr>DEPREM ESNASINDA</vt:lpstr>
      <vt:lpstr>DEPREM SONRASINDA</vt:lpstr>
      <vt:lpstr>Elektrik  kazalarI </vt:lpstr>
      <vt:lpstr>ELEKTRİK KAZALARINA KARŞI ÖNLEMLER</vt:lpstr>
      <vt:lpstr>ELEKTRİK KAZALARINA KARŞI ÖNLEMLER</vt:lpstr>
      <vt:lpstr>ELEKTRİK KAZALARINA KARŞI ÖNLEMLER</vt:lpstr>
      <vt:lpstr>LABORATUVAR HAVALANDIRMASI                      VE ÇEKER OCAKLAR</vt:lpstr>
      <vt:lpstr>GÜVENLİĞİNİZ SİZİN ELİNİZDE</vt:lpstr>
      <vt:lpstr>Sorular ve Katkılar?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LABORATUVAR GÜVENLİĞİ</dc:title>
  <dc:creator>USER</dc:creator>
  <cp:lastModifiedBy>win7</cp:lastModifiedBy>
  <cp:revision>7</cp:revision>
  <dcterms:created xsi:type="dcterms:W3CDTF">2016-10-25T18:28:11Z</dcterms:created>
  <dcterms:modified xsi:type="dcterms:W3CDTF">2016-12-29T12:04:56Z</dcterms:modified>
</cp:coreProperties>
</file>