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31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62" r:id="rId20"/>
    <p:sldId id="274" r:id="rId21"/>
    <p:sldId id="275" r:id="rId22"/>
    <p:sldId id="276" r:id="rId23"/>
    <p:sldId id="278" r:id="rId24"/>
    <p:sldId id="279" r:id="rId25"/>
    <p:sldId id="280" r:id="rId26"/>
    <p:sldId id="281" r:id="rId27"/>
    <p:sldId id="282" r:id="rId28"/>
    <p:sldId id="283" r:id="rId29"/>
    <p:sldId id="284" r:id="rId30"/>
    <p:sldId id="285"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403" r:id="rId55"/>
    <p:sldId id="404" r:id="rId56"/>
    <p:sldId id="337" r:id="rId57"/>
    <p:sldId id="338" r:id="rId58"/>
    <p:sldId id="339" r:id="rId59"/>
    <p:sldId id="340" r:id="rId60"/>
    <p:sldId id="341" r:id="rId61"/>
    <p:sldId id="376"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402" r:id="rId79"/>
    <p:sldId id="377" r:id="rId80"/>
    <p:sldId id="378" r:id="rId81"/>
    <p:sldId id="379" r:id="rId82"/>
    <p:sldId id="380" r:id="rId83"/>
    <p:sldId id="381" r:id="rId84"/>
    <p:sldId id="382" r:id="rId85"/>
    <p:sldId id="383" r:id="rId86"/>
    <p:sldId id="384" r:id="rId87"/>
    <p:sldId id="385" r:id="rId88"/>
    <p:sldId id="400" r:id="rId89"/>
    <p:sldId id="405" r:id="rId90"/>
    <p:sldId id="386" r:id="rId91"/>
    <p:sldId id="387" r:id="rId92"/>
    <p:sldId id="388" r:id="rId93"/>
    <p:sldId id="389" r:id="rId94"/>
    <p:sldId id="390" r:id="rId95"/>
    <p:sldId id="391" r:id="rId96"/>
    <p:sldId id="392" r:id="rId97"/>
    <p:sldId id="393" r:id="rId98"/>
    <p:sldId id="394" r:id="rId99"/>
    <p:sldId id="395" r:id="rId100"/>
    <p:sldId id="397" r:id="rId101"/>
    <p:sldId id="398" r:id="rId102"/>
    <p:sldId id="399" r:id="rId103"/>
    <p:sldId id="359" r:id="rId104"/>
    <p:sldId id="367" r:id="rId10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207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30816-D2EE-4575-89DA-D82C9068768E}" type="datetimeFigureOut">
              <a:rPr lang="tr-TR" smtClean="0"/>
              <a:pPr/>
              <a:t>19.12.2025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440C2-B264-4585-8264-1C4CD516DD1C}" type="slidenum">
              <a:rPr lang="tr-TR" smtClean="0"/>
              <a:pPr/>
              <a:t>‹#›</a:t>
            </a:fld>
            <a:endParaRPr lang="tr-TR"/>
          </a:p>
        </p:txBody>
      </p:sp>
    </p:spTree>
    <p:extLst>
      <p:ext uri="{BB962C8B-B14F-4D97-AF65-F5344CB8AC3E}">
        <p14:creationId xmlns:p14="http://schemas.microsoft.com/office/powerpoint/2010/main" val="80295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427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B7AF91-9942-4E96-9CE0-F4D8BA27AAC4}" type="slidenum">
              <a:rPr lang="tr-TR" smtClean="0"/>
              <a:pPr fontAlgn="base">
                <a:spcBef>
                  <a:spcPct val="0"/>
                </a:spcBef>
                <a:spcAft>
                  <a:spcPct val="0"/>
                </a:spcAft>
                <a:defRPr/>
              </a:pPr>
              <a:t>31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120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53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85C32-362C-446E-8F0C-926D4C524D67}" type="slidenum">
              <a:rPr lang="tr-TR" smtClean="0"/>
              <a:pPr fontAlgn="base">
                <a:spcBef>
                  <a:spcPct val="0"/>
                </a:spcBef>
                <a:spcAft>
                  <a:spcPct val="0"/>
                </a:spcAft>
                <a:defRPr/>
              </a:pPr>
              <a:t>71</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222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53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B44A56-E90B-46D2-AEBE-BD4740861A99}" type="slidenum">
              <a:rPr lang="tr-TR" smtClean="0"/>
              <a:pPr fontAlgn="base">
                <a:spcBef>
                  <a:spcPct val="0"/>
                </a:spcBef>
                <a:spcAft>
                  <a:spcPct val="0"/>
                </a:spcAft>
                <a:defRPr/>
              </a:pPr>
              <a:t>73</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7138DB8-DDB2-486B-9024-0F66022DC1E5}" type="datetime1">
              <a:rPr lang="tr-TR" smtClean="0"/>
              <a:pPr/>
              <a:t>19.12.2025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19719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89C9BE0-4BFA-43BB-B12B-74D9CD4E3DCF}" type="datetime1">
              <a:rPr lang="tr-TR" smtClean="0"/>
              <a:pPr/>
              <a:t>19.12.2025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298073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ABB548-1262-4D71-B514-A9BE4EAD44C1}" type="datetime1">
              <a:rPr lang="tr-TR" smtClean="0"/>
              <a:pPr/>
              <a:t>19.12.2025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124860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9C1458-FBA7-4BEA-B875-AF825F5FFD75}" type="datetime1">
              <a:rPr lang="tr-TR" smtClean="0"/>
              <a:pPr/>
              <a:t>19.12.2025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263768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3095EB8-B312-4030-8B53-20E0C5697053}" type="datetime1">
              <a:rPr lang="tr-TR" smtClean="0"/>
              <a:pPr/>
              <a:t>19.12.2025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388039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FBB09D7-B616-4BD5-A51B-3334B2E4D864}" type="datetime1">
              <a:rPr lang="tr-TR" smtClean="0"/>
              <a:pPr/>
              <a:t>19.12.2025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262462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9C8D2A2-C159-4512-B1B3-AEBC6C547C6A}" type="datetime1">
              <a:rPr lang="tr-TR" smtClean="0"/>
              <a:pPr/>
              <a:t>19.12.2025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421889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7EA637-B377-4BD4-A72B-68B1A1C9ECF2}" type="datetime1">
              <a:rPr lang="tr-TR" smtClean="0"/>
              <a:pPr/>
              <a:t>19.12.2025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16031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103AD87-A108-43F1-891F-63ED3C11B02A}" type="datetime1">
              <a:rPr lang="tr-TR" smtClean="0"/>
              <a:pPr/>
              <a:t>19.12.2025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336348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3D6C75B-DF90-405A-83D8-44CD089D03CA}" type="datetime1">
              <a:rPr lang="tr-TR" smtClean="0"/>
              <a:pPr/>
              <a:t>19.12.2025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403550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E2E9EE5-B07B-4EDB-99DE-9355B1AF0C8E}" type="datetime1">
              <a:rPr lang="tr-TR" smtClean="0"/>
              <a:pPr/>
              <a:t>19.12.2025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p14="http://schemas.microsoft.com/office/powerpoint/2010/main" val="353900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0C75B-8B21-4E7E-ABF8-0C462292AC88}" type="datetime1">
              <a:rPr lang="tr-TR" smtClean="0"/>
              <a:pPr/>
              <a:t>19.12.2025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63ADA-30EF-40F4-9BD7-C877AEFDD299}" type="slidenum">
              <a:rPr lang="tr-TR" smtClean="0"/>
              <a:pPr/>
              <a:t>‹#›</a:t>
            </a:fld>
            <a:endParaRPr lang="tr-TR"/>
          </a:p>
        </p:txBody>
      </p:sp>
    </p:spTree>
    <p:extLst>
      <p:ext uri="{BB962C8B-B14F-4D97-AF65-F5344CB8AC3E}">
        <p14:creationId xmlns:p14="http://schemas.microsoft.com/office/powerpoint/2010/main" val="401355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biyoloji.org/nesne-ambari/item/proteinler-konusu-slayt"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hyperlink" Target="https://halukunalp.com/en/besin-piramidi/" TargetMode="External"/><Relationship Id="rId3" Type="http://schemas.openxmlformats.org/officeDocument/2006/relationships/hyperlink" Target="https://www.acibademhayat.com/posali-yiyecekler-sagliga-daha-yararli" TargetMode="External"/><Relationship Id="rId7" Type="http://schemas.openxmlformats.org/officeDocument/2006/relationships/hyperlink" Target="https://www.drozdogan.com/probiyotikler-zayiflamaya-ve-karin-yaglarini-eritmeye-yardimci-mi/" TargetMode="External"/><Relationship Id="rId12" Type="http://schemas.openxmlformats.org/officeDocument/2006/relationships/hyperlink" Target="https://nblturkiye.com/insan-vucudunun-ikinci-beyni-bagirsak-psikolojimizi-nasil-etkiliyor/" TargetMode="External"/><Relationship Id="rId2" Type="http://schemas.openxmlformats.org/officeDocument/2006/relationships/hyperlink" Target="http://www.ebiyoloji.org/nesne-ambari/item/proteinler-konusu-slayt" TargetMode="External"/><Relationship Id="rId1" Type="http://schemas.openxmlformats.org/officeDocument/2006/relationships/slideLayout" Target="../slideLayouts/slideLayout2.xml"/><Relationship Id="rId6" Type="http://schemas.openxmlformats.org/officeDocument/2006/relationships/hyperlink" Target="https://www.taylankumeli.com/corona-viruse-karsi-bagisikligi-guclendiren-beslenme-onerileri-probiyotikler" TargetMode="External"/><Relationship Id="rId11" Type="http://schemas.openxmlformats.org/officeDocument/2006/relationships/hyperlink" Target="https://diyetisyenemreuzun.com/besinlerdeki-demir-emilimini-nasil-artiririz/" TargetMode="External"/><Relationship Id="rId5" Type="http://schemas.openxmlformats.org/officeDocument/2006/relationships/hyperlink" Target="https://www.diatek.com.tr/Makale-Yontem/Gida-Hijyeni-ve-Guvenligi/Probiyotik-ve-Prebiyotiklerle-Zenginlestirilmis-Meyve-Sulari_3520.htm" TargetMode="External"/><Relationship Id="rId10" Type="http://schemas.openxmlformats.org/officeDocument/2006/relationships/hyperlink" Target="https://www.bilgiustam.com/kalori-protein-karbonhidrat-yag-ne-kadarina-ihtiyac-duymaktayim/(01.01.2022)" TargetMode="External"/><Relationship Id="rId4" Type="http://schemas.openxmlformats.org/officeDocument/2006/relationships/hyperlink" Target="https://www.medikalakademi.com.tr/obezite-nedir-kimlere-morbid-obez-denebilir-tedavisi-mumkun-mu/" TargetMode="External"/><Relationship Id="rId9" Type="http://schemas.openxmlformats.org/officeDocument/2006/relationships/hyperlink" Target="https://www.google.com/imgres?imgurl=https://www.eprotein.com.tr/Uploads/Blog/1-Gram-Protein-Yag-ve-Karbonhidrat-Kac-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url?sa=i&amp;rct=j&amp;q=&amp;esrc=s&amp;frm=1&amp;source=images&amp;cd=&amp;cad=rja&amp;docid=RkSTbeVFh4-24M&amp;tbnid=iU3zHkNqv2KHWM:&amp;ved=0CAUQjRw&amp;url=http://tr.wikipedia.org/wiki/Paracelsus&amp;ei=g-M_UtD9OMnVswb6m4DgAw&amp;bvm=bv.52434380,d.Yms&amp;psig=AFQjCNFMoXL7jsBN6tqrw3ffiPUYFVfKrw&amp;ust=1380005106599460"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amp;esrc=s&amp;frm=1&amp;source=images&amp;cd=&amp;cad=rja&amp;docid=7tJZGH_lIE7pYM&amp;tbnid=qphykjsN5ZMHlM:&amp;ved=0CAUQjRw&amp;url=http://www.cicicee.com/cocuk-sayfa.aspx?menuId=31&amp;sayfaId=4877&amp;ei=zZdaUY-4EMfWPaLhgMAF&amp;bvm=bv.44697112,d.Yms&amp;psig=AFQjCNFVvT3V6R5GAlxiyGpa66fqvpxX5Q&amp;ust=136497796894014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url?sa=i&amp;rct=j&amp;q=&amp;esrc=s&amp;frm=1&amp;source=images&amp;cd=&amp;cad=rja&amp;docid=kDKYFkBBpp3v-M&amp;tbnid=AphZVuw6XT3ryM:&amp;ved=0CAUQjRw&amp;url=http://irmaktic.com/&amp;ei=DPaiUa_dAYOFONqMgMAG&amp;bvm=bv.47008514,d.ZWU&amp;psig=AFQjCNHMCBybhbmubeQ2ygVzDkF5GUd1rw&amp;ust=136972064209562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5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29.png"/><Relationship Id="rId9"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hyperlink" Target="http://sunheyday.com/wp-content/uploads/2011/07/gunes_koruyucu.jpg" TargetMode="External"/><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bilgiustam.com/kalp-nedir-nasil-calisir/"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nblturkiye.com/bagirsak-beyin-iliskisi-hakkinda-bilmeniz-gerekenler/" TargetMode="External"/><Relationship Id="rId2" Type="http://schemas.openxmlformats.org/officeDocument/2006/relationships/hyperlink" Target="https://nblturkiye.com/mikrobiyota-dengesizliginin-vucut-ve-zihinsel-iyiliginize-olan-8-etkisi/"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2940" y="764704"/>
            <a:ext cx="8712968" cy="7457426"/>
          </a:xfrm>
          <a:prstGeom prst="rect">
            <a:avLst/>
          </a:prstGeom>
        </p:spPr>
        <p:txBody>
          <a:bodyPr wrap="square">
            <a:spAutoFit/>
          </a:bodyPr>
          <a:lstStyle/>
          <a:p>
            <a:pPr algn="ctr">
              <a:lnSpc>
                <a:spcPct val="115000"/>
              </a:lnSpc>
              <a:spcAft>
                <a:spcPts val="1000"/>
              </a:spcAft>
            </a:pPr>
            <a:r>
              <a:rPr lang="tr-TR" sz="4800" b="1" dirty="0" smtClean="0">
                <a:solidFill>
                  <a:srgbClr val="FF0000"/>
                </a:solidFill>
                <a:latin typeface="Algerian" panose="04020705040A02060702" pitchFamily="82" charset="0"/>
                <a:ea typeface="Calibri"/>
                <a:cs typeface="Arial"/>
              </a:rPr>
              <a:t>Beslenme </a:t>
            </a:r>
            <a:r>
              <a:rPr lang="tr-TR" sz="4800" b="1" dirty="0" err="1" smtClean="0">
                <a:solidFill>
                  <a:srgbClr val="FF0000"/>
                </a:solidFill>
                <a:latin typeface="Algerian" panose="04020705040A02060702" pitchFamily="82" charset="0"/>
                <a:ea typeface="Calibri"/>
                <a:cs typeface="Arial"/>
              </a:rPr>
              <a:t>İlkelerİ</a:t>
            </a:r>
            <a:endParaRPr lang="tr-TR" sz="4800" b="1" dirty="0" smtClean="0">
              <a:solidFill>
                <a:srgbClr val="FF0000"/>
              </a:solidFill>
              <a:latin typeface="Algerian" panose="04020705040A02060702" pitchFamily="82" charset="0"/>
              <a:ea typeface="Calibri"/>
              <a:cs typeface="Arial"/>
            </a:endParaRPr>
          </a:p>
          <a:p>
            <a:pPr algn="ctr">
              <a:lnSpc>
                <a:spcPct val="115000"/>
              </a:lnSpc>
              <a:spcAft>
                <a:spcPts val="1000"/>
              </a:spcAft>
            </a:pPr>
            <a:endParaRPr lang="tr-TR" sz="4800" b="1" dirty="0" smtClean="0">
              <a:solidFill>
                <a:srgbClr val="FF0000"/>
              </a:solidFill>
              <a:latin typeface="Algerian" panose="04020705040A02060702" pitchFamily="82" charset="0"/>
              <a:ea typeface="Calibri"/>
              <a:cs typeface="Arial"/>
            </a:endParaRPr>
          </a:p>
          <a:p>
            <a:pPr algn="ctr">
              <a:lnSpc>
                <a:spcPct val="115000"/>
              </a:lnSpc>
              <a:spcAft>
                <a:spcPts val="1000"/>
              </a:spcAft>
            </a:pPr>
            <a:endParaRPr lang="tr-TR" b="1" dirty="0" smtClean="0">
              <a:solidFill>
                <a:srgbClr val="FF0000"/>
              </a:solidFill>
              <a:latin typeface="Algerian" panose="04020705040A02060702" pitchFamily="82" charset="0"/>
              <a:ea typeface="Calibri"/>
              <a:cs typeface="Arial"/>
            </a:endParaRPr>
          </a:p>
          <a:p>
            <a:pPr algn="ctr">
              <a:lnSpc>
                <a:spcPct val="115000"/>
              </a:lnSpc>
              <a:spcAft>
                <a:spcPts val="1000"/>
              </a:spcAft>
            </a:pPr>
            <a:endParaRPr lang="tr-TR" b="1" dirty="0" smtClean="0">
              <a:solidFill>
                <a:srgbClr val="FF0000"/>
              </a:solidFill>
              <a:latin typeface="Algerian" panose="04020705040A02060702" pitchFamily="82" charset="0"/>
              <a:ea typeface="Calibri"/>
              <a:cs typeface="Arial"/>
            </a:endParaRPr>
          </a:p>
          <a:p>
            <a:pPr algn="ctr">
              <a:lnSpc>
                <a:spcPct val="115000"/>
              </a:lnSpc>
              <a:spcAft>
                <a:spcPts val="1000"/>
              </a:spcAft>
            </a:pPr>
            <a:endParaRPr lang="tr-TR" b="1" dirty="0" smtClean="0">
              <a:solidFill>
                <a:srgbClr val="FF0000"/>
              </a:solidFill>
              <a:latin typeface="Algerian" panose="04020705040A02060702" pitchFamily="82" charset="0"/>
              <a:ea typeface="Calibri"/>
              <a:cs typeface="Arial"/>
            </a:endParaRPr>
          </a:p>
          <a:p>
            <a:pPr algn="just">
              <a:lnSpc>
                <a:spcPct val="115000"/>
              </a:lnSpc>
              <a:spcAft>
                <a:spcPts val="1000"/>
              </a:spcAft>
            </a:pPr>
            <a:r>
              <a:rPr lang="tr-TR" b="1" dirty="0" smtClean="0">
                <a:solidFill>
                  <a:srgbClr val="0070C0"/>
                </a:solidFill>
                <a:latin typeface="Algerian" panose="04020705040A02060702" pitchFamily="82" charset="0"/>
                <a:ea typeface="Calibri"/>
                <a:cs typeface="Arial"/>
              </a:rPr>
              <a:t>Bu slayt  Sakarya Üniversitesi Pamukova Meslek Yüksek Okulu Öğretim Üyesi</a:t>
            </a:r>
            <a:r>
              <a:rPr lang="tr-TR" b="1" dirty="0" smtClean="0">
                <a:solidFill>
                  <a:srgbClr val="FF0000"/>
                </a:solidFill>
                <a:latin typeface="Algerian" panose="04020705040A02060702" pitchFamily="82" charset="0"/>
                <a:ea typeface="Calibri"/>
                <a:cs typeface="Arial"/>
              </a:rPr>
              <a:t> </a:t>
            </a:r>
            <a:r>
              <a:rPr lang="tr-TR" b="1" dirty="0" err="1" smtClean="0">
                <a:solidFill>
                  <a:srgbClr val="0070C0"/>
                </a:solidFill>
                <a:latin typeface="Algerian" panose="04020705040A02060702" pitchFamily="82" charset="0"/>
                <a:ea typeface="Calibri"/>
                <a:cs typeface="Arial"/>
              </a:rPr>
              <a:t>Doç.Dr</a:t>
            </a:r>
            <a:r>
              <a:rPr lang="tr-TR" b="1" dirty="0" smtClean="0">
                <a:solidFill>
                  <a:srgbClr val="0070C0"/>
                </a:solidFill>
                <a:latin typeface="Algerian" panose="04020705040A02060702" pitchFamily="82" charset="0"/>
                <a:ea typeface="Calibri"/>
                <a:cs typeface="Arial"/>
              </a:rPr>
              <a:t>. Ömer </a:t>
            </a:r>
            <a:r>
              <a:rPr lang="tr-TR" b="1" dirty="0" err="1" smtClean="0">
                <a:solidFill>
                  <a:srgbClr val="0070C0"/>
                </a:solidFill>
                <a:latin typeface="Algerian" panose="04020705040A02060702" pitchFamily="82" charset="0"/>
                <a:ea typeface="Calibri"/>
                <a:cs typeface="Arial"/>
              </a:rPr>
              <a:t>BEYHAN’nın</a:t>
            </a:r>
            <a:r>
              <a:rPr lang="tr-TR" b="1" dirty="0" smtClean="0">
                <a:solidFill>
                  <a:srgbClr val="0070C0"/>
                </a:solidFill>
                <a:latin typeface="Algerian" panose="04020705040A02060702" pitchFamily="82" charset="0"/>
                <a:ea typeface="Calibri"/>
                <a:cs typeface="Arial"/>
              </a:rPr>
              <a:t> beslenme İlkeleri dersi için </a:t>
            </a:r>
            <a:r>
              <a:rPr lang="tr-TR" b="1" dirty="0" err="1" smtClean="0">
                <a:solidFill>
                  <a:srgbClr val="0070C0"/>
                </a:solidFill>
                <a:latin typeface="Algerian" panose="04020705040A02060702" pitchFamily="82" charset="0"/>
                <a:ea typeface="Calibri"/>
                <a:cs typeface="Arial"/>
              </a:rPr>
              <a:t>hazırladIĞI</a:t>
            </a:r>
            <a:r>
              <a:rPr lang="tr-TR" b="1" dirty="0" smtClean="0">
                <a:solidFill>
                  <a:srgbClr val="0070C0"/>
                </a:solidFill>
                <a:latin typeface="Algerian" panose="04020705040A02060702" pitchFamily="82" charset="0"/>
                <a:ea typeface="Calibri"/>
                <a:cs typeface="Arial"/>
              </a:rPr>
              <a:t> slayttan </a:t>
            </a:r>
            <a:r>
              <a:rPr lang="tr-TR" b="1" dirty="0" err="1" smtClean="0">
                <a:solidFill>
                  <a:srgbClr val="0070C0"/>
                </a:solidFill>
                <a:latin typeface="Algerian" panose="04020705040A02060702" pitchFamily="82" charset="0"/>
                <a:ea typeface="Calibri"/>
                <a:cs typeface="Arial"/>
              </a:rPr>
              <a:t>alınmıŞTIR</a:t>
            </a:r>
            <a:endParaRPr lang="tr-TR" b="1" dirty="0" smtClean="0">
              <a:solidFill>
                <a:srgbClr val="0070C0"/>
              </a:solidFill>
              <a:latin typeface="Algerian" panose="04020705040A02060702" pitchFamily="82" charset="0"/>
              <a:ea typeface="Calibri"/>
              <a:cs typeface="Arial"/>
            </a:endParaRPr>
          </a:p>
          <a:p>
            <a:pPr algn="just">
              <a:lnSpc>
                <a:spcPct val="115000"/>
              </a:lnSpc>
              <a:spcAft>
                <a:spcPts val="1000"/>
              </a:spcAft>
            </a:pPr>
            <a:endParaRPr lang="tr-TR" b="1" dirty="0" smtClean="0">
              <a:solidFill>
                <a:srgbClr val="0070C0"/>
              </a:solidFill>
              <a:latin typeface="Algerian" panose="04020705040A02060702" pitchFamily="82" charset="0"/>
              <a:ea typeface="Calibri"/>
              <a:cs typeface="Arial"/>
            </a:endParaRPr>
          </a:p>
          <a:p>
            <a:pPr lvl="0"/>
            <a:r>
              <a:rPr lang="tr-TR" b="1" dirty="0" smtClean="0">
                <a:solidFill>
                  <a:srgbClr val="0070C0"/>
                </a:solidFill>
                <a:latin typeface="Arial" pitchFamily="34" charset="0"/>
                <a:ea typeface="Calibri"/>
                <a:cs typeface="Arial" pitchFamily="34" charset="0"/>
              </a:rPr>
              <a:t>Kaynak:</a:t>
            </a:r>
            <a:r>
              <a:rPr lang="tr-TR" dirty="0" smtClean="0"/>
              <a:t> Ömer Beyhan, Beslenme İlkeleri Dersi, </a:t>
            </a:r>
            <a:r>
              <a:rPr lang="tr-TR" dirty="0" err="1" smtClean="0"/>
              <a:t>ppt</a:t>
            </a:r>
            <a:r>
              <a:rPr lang="tr-TR" dirty="0" smtClean="0"/>
              <a:t>, (</a:t>
            </a:r>
            <a:r>
              <a:rPr lang="tr-TR" i="1" dirty="0" smtClean="0"/>
              <a:t>sbf.beun.edu.tr/dosyalar/notlar/beslenme.ppsx), 16.10.2017 </a:t>
            </a:r>
            <a:endParaRPr lang="tr-TR" dirty="0" smtClean="0"/>
          </a:p>
          <a:p>
            <a:pPr lvl="0"/>
            <a:r>
              <a:rPr lang="tr-TR" i="1" u="sng" dirty="0" smtClean="0">
                <a:hlinkClick r:id="rId2"/>
              </a:rPr>
              <a:t>www.ebiyoloji.org/nesne-</a:t>
            </a:r>
            <a:r>
              <a:rPr lang="tr-TR" i="1" u="sng" dirty="0" err="1" smtClean="0">
                <a:hlinkClick r:id="rId2"/>
              </a:rPr>
              <a:t>ambari</a:t>
            </a:r>
            <a:r>
              <a:rPr lang="tr-TR" i="1" u="sng" dirty="0" smtClean="0">
                <a:hlinkClick r:id="rId2"/>
              </a:rPr>
              <a:t>/</a:t>
            </a:r>
            <a:r>
              <a:rPr lang="tr-TR" i="1" u="sng" dirty="0" err="1" smtClean="0">
                <a:hlinkClick r:id="rId2"/>
              </a:rPr>
              <a:t>item</a:t>
            </a:r>
            <a:r>
              <a:rPr lang="tr-TR" i="1" u="sng" dirty="0" smtClean="0">
                <a:hlinkClick r:id="rId2"/>
              </a:rPr>
              <a:t>/proteinler-konusu-slayt</a:t>
            </a:r>
            <a:r>
              <a:rPr lang="tr-TR" i="1" dirty="0" smtClean="0"/>
              <a:t>, 16.10.2017</a:t>
            </a:r>
            <a:endParaRPr lang="tr-TR" dirty="0" smtClean="0"/>
          </a:p>
          <a:p>
            <a:pPr algn="just">
              <a:lnSpc>
                <a:spcPct val="115000"/>
              </a:lnSpc>
              <a:spcAft>
                <a:spcPts val="1000"/>
              </a:spcAft>
            </a:pPr>
            <a:endParaRPr lang="tr-TR" b="1" dirty="0" smtClean="0">
              <a:solidFill>
                <a:srgbClr val="0070C0"/>
              </a:solidFill>
              <a:latin typeface="Arial" pitchFamily="34" charset="0"/>
              <a:ea typeface="Calibri"/>
              <a:cs typeface="Arial" pitchFamily="34" charset="0"/>
            </a:endParaRPr>
          </a:p>
          <a:p>
            <a:pPr algn="ctr">
              <a:lnSpc>
                <a:spcPct val="115000"/>
              </a:lnSpc>
              <a:spcAft>
                <a:spcPts val="1000"/>
              </a:spcAft>
            </a:pPr>
            <a:endParaRPr lang="tr-TR" sz="3200" b="1" dirty="0" smtClean="0">
              <a:solidFill>
                <a:srgbClr val="0070C0"/>
              </a:solidFill>
              <a:latin typeface="Algerian" panose="04020705040A02060702" pitchFamily="82" charset="0"/>
              <a:ea typeface="Calibri"/>
              <a:cs typeface="Arial"/>
            </a:endParaRPr>
          </a:p>
          <a:p>
            <a:pPr algn="ctr">
              <a:lnSpc>
                <a:spcPct val="115000"/>
              </a:lnSpc>
              <a:spcAft>
                <a:spcPts val="1000"/>
              </a:spcAft>
            </a:pPr>
            <a:endParaRPr lang="tr-TR" sz="3200" b="1" dirty="0">
              <a:solidFill>
                <a:srgbClr val="0070C0"/>
              </a:solidFill>
              <a:latin typeface="Algerian" panose="04020705040A02060702" pitchFamily="82" charset="0"/>
              <a:ea typeface="Calibri"/>
              <a:cs typeface="Arial"/>
            </a:endParaRP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a:t>
            </a:fld>
            <a:endParaRPr lang="tr-TR"/>
          </a:p>
        </p:txBody>
      </p:sp>
    </p:spTree>
    <p:extLst>
      <p:ext uri="{BB962C8B-B14F-4D97-AF65-F5344CB8AC3E}">
        <p14:creationId xmlns:p14="http://schemas.microsoft.com/office/powerpoint/2010/main" val="2407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24744"/>
            <a:ext cx="8424936" cy="5380640"/>
          </a:xfrm>
          <a:prstGeom prst="rect">
            <a:avLst/>
          </a:prstGeom>
        </p:spPr>
        <p:txBody>
          <a:bodyPr wrap="square">
            <a:spAutoFit/>
          </a:bodyPr>
          <a:lstStyle/>
          <a:p>
            <a:pPr algn="just">
              <a:lnSpc>
                <a:spcPct val="115000"/>
              </a:lnSpc>
              <a:spcAft>
                <a:spcPts val="1000"/>
              </a:spcAft>
            </a:pPr>
            <a:r>
              <a:rPr lang="tr-TR" sz="2400" b="1" dirty="0">
                <a:ea typeface="Calibri"/>
                <a:cs typeface="Arial"/>
              </a:rPr>
              <a:t>1.5.	Beslenme Bilimine Hizmet Eden Kurum ve Kuruluşlar</a:t>
            </a:r>
            <a:endParaRPr lang="tr-TR" sz="2400" dirty="0">
              <a:ea typeface="Calibri"/>
              <a:cs typeface="Arial"/>
            </a:endParaRPr>
          </a:p>
          <a:p>
            <a:pPr algn="just">
              <a:lnSpc>
                <a:spcPct val="115000"/>
              </a:lnSpc>
              <a:spcAft>
                <a:spcPts val="1000"/>
              </a:spcAft>
            </a:pPr>
            <a:r>
              <a:rPr lang="tr-TR" sz="2400" dirty="0">
                <a:ea typeface="Calibri"/>
                <a:cs typeface="Arial"/>
              </a:rPr>
              <a:t>Beslenme bilimine hizmet eden kurum ve kuruluşları ulusal, </a:t>
            </a:r>
            <a:r>
              <a:rPr lang="tr-TR" sz="2400" dirty="0" err="1">
                <a:ea typeface="Calibri"/>
                <a:cs typeface="Arial"/>
              </a:rPr>
              <a:t>uluslarası</a:t>
            </a:r>
            <a:r>
              <a:rPr lang="tr-TR" sz="2400" dirty="0">
                <a:ea typeface="Calibri"/>
                <a:cs typeface="Arial"/>
              </a:rPr>
              <a:t> olmak üzere iki kısımda incelenebilir.</a:t>
            </a:r>
          </a:p>
          <a:p>
            <a:pPr algn="just">
              <a:lnSpc>
                <a:spcPct val="115000"/>
              </a:lnSpc>
              <a:spcAft>
                <a:spcPts val="1000"/>
              </a:spcAft>
            </a:pPr>
            <a:r>
              <a:rPr lang="tr-TR" sz="2400" dirty="0">
                <a:ea typeface="Calibri"/>
                <a:cs typeface="Arial"/>
              </a:rPr>
              <a:t>1.5.1.	Ulusal Kurum ve Kuruluşlar</a:t>
            </a:r>
          </a:p>
          <a:p>
            <a:pPr algn="just">
              <a:lnSpc>
                <a:spcPct val="115000"/>
              </a:lnSpc>
              <a:spcAft>
                <a:spcPts val="1000"/>
              </a:spcAft>
            </a:pPr>
            <a:r>
              <a:rPr lang="tr-TR" sz="2400" b="1" dirty="0">
                <a:solidFill>
                  <a:srgbClr val="FF0000"/>
                </a:solidFill>
                <a:ea typeface="Calibri"/>
                <a:cs typeface="Arial"/>
              </a:rPr>
              <a:t>1.5.1.1.	</a:t>
            </a:r>
            <a:r>
              <a:rPr lang="tr-TR" sz="2400" b="1" dirty="0" smtClean="0">
                <a:solidFill>
                  <a:srgbClr val="FF0000"/>
                </a:solidFill>
                <a:ea typeface="Calibri"/>
                <a:cs typeface="Arial"/>
              </a:rPr>
              <a:t>Tarım, Gıda ve Hayvancılık </a:t>
            </a:r>
            <a:r>
              <a:rPr lang="tr-TR" sz="2400" b="1" dirty="0">
                <a:solidFill>
                  <a:srgbClr val="FF0000"/>
                </a:solidFill>
                <a:ea typeface="Calibri"/>
                <a:cs typeface="Arial"/>
              </a:rPr>
              <a:t>Bakanlığı</a:t>
            </a:r>
          </a:p>
          <a:p>
            <a:pPr algn="just">
              <a:lnSpc>
                <a:spcPct val="115000"/>
              </a:lnSpc>
              <a:spcAft>
                <a:spcPts val="1000"/>
              </a:spcAft>
            </a:pPr>
            <a:r>
              <a:rPr lang="tr-TR" sz="2400" dirty="0">
                <a:ea typeface="Calibri"/>
                <a:cs typeface="Arial"/>
              </a:rPr>
              <a:t>Tarım ve </a:t>
            </a:r>
            <a:r>
              <a:rPr lang="tr-TR" sz="2400" dirty="0" err="1">
                <a:ea typeface="Calibri"/>
                <a:cs typeface="Arial"/>
              </a:rPr>
              <a:t>Köyişleri</a:t>
            </a:r>
            <a:r>
              <a:rPr lang="tr-TR" sz="2400" dirty="0">
                <a:ea typeface="Calibri"/>
                <a:cs typeface="Arial"/>
              </a:rPr>
              <a:t> Bakanlığının kuruluşu ve görevlerini belirleyen 441 sayılı kanun hükmündeki kararname gereği bu kurum;</a:t>
            </a:r>
          </a:p>
          <a:p>
            <a:pPr algn="just">
              <a:lnSpc>
                <a:spcPct val="115000"/>
              </a:lnSpc>
              <a:spcAft>
                <a:spcPts val="1000"/>
              </a:spcAft>
            </a:pPr>
            <a:r>
              <a:rPr lang="tr-TR" sz="2400" dirty="0">
                <a:ea typeface="Calibri"/>
                <a:cs typeface="Arial"/>
              </a:rPr>
              <a:t>1.Halkın gereği gibi beslenmesini sağlamak ve tüketim taleplerini karşılamak için ihtiyaç duyulan çalışmaları yapmak, ihracat imkânlarını geliştirmek üzere bitkisel üretim ve hayvancılıkta verimliliği arttırıcı tedbirleri almak ve üretimi çeşitlendirmek;</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10</a:t>
            </a:fld>
            <a:endParaRPr lang="tr-TR"/>
          </a:p>
        </p:txBody>
      </p:sp>
    </p:spTree>
    <p:extLst>
      <p:ext uri="{BB962C8B-B14F-4D97-AF65-F5344CB8AC3E}">
        <p14:creationId xmlns:p14="http://schemas.microsoft.com/office/powerpoint/2010/main" val="24804494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Demir Emilimini </a:t>
            </a:r>
            <a:r>
              <a:rPr lang="tr-TR" dirty="0" smtClean="0"/>
              <a:t/>
            </a:r>
            <a:br>
              <a:rPr lang="tr-TR" dirty="0" smtClean="0"/>
            </a:br>
            <a:r>
              <a:rPr lang="tr-TR" dirty="0" smtClean="0"/>
              <a:t>Azaltan </a:t>
            </a:r>
            <a:r>
              <a:rPr lang="tr-TR" dirty="0"/>
              <a:t>ve Artıran Faktörler</a:t>
            </a:r>
          </a:p>
        </p:txBody>
      </p:sp>
      <p:sp>
        <p:nvSpPr>
          <p:cNvPr id="3" name="Metin Yer Tutucusu 2"/>
          <p:cNvSpPr>
            <a:spLocks noGrp="1"/>
          </p:cNvSpPr>
          <p:nvPr>
            <p:ph type="body" idx="1"/>
          </p:nvPr>
        </p:nvSpPr>
        <p:spPr/>
        <p:txBody>
          <a:bodyPr/>
          <a:lstStyle/>
          <a:p>
            <a:r>
              <a:rPr lang="tr-TR" dirty="0" smtClean="0"/>
              <a:t>Demir Emilimini artıranlar</a:t>
            </a:r>
            <a:endParaRPr lang="tr-TR" dirty="0"/>
          </a:p>
        </p:txBody>
      </p:sp>
      <p:sp>
        <p:nvSpPr>
          <p:cNvPr id="4" name="İçerik Yer Tutucusu 3"/>
          <p:cNvSpPr>
            <a:spLocks noGrp="1"/>
          </p:cNvSpPr>
          <p:nvPr>
            <p:ph sz="half" idx="2"/>
          </p:nvPr>
        </p:nvSpPr>
        <p:spPr/>
        <p:txBody>
          <a:bodyPr>
            <a:normAutofit fontScale="62500" lnSpcReduction="20000"/>
          </a:bodyPr>
          <a:lstStyle/>
          <a:p>
            <a:r>
              <a:rPr lang="tr-TR" dirty="0" smtClean="0"/>
              <a:t>Hayvansal kaynaklardan alınan demirin emilimi daha kolay fazladır. Bu nedenle hayvansal demir kaynağı olarak kırmızı et, yumurta, balık, tavuk, </a:t>
            </a:r>
            <a:r>
              <a:rPr lang="tr-TR" dirty="0" err="1" smtClean="0"/>
              <a:t>sakadat</a:t>
            </a:r>
            <a:r>
              <a:rPr lang="tr-TR" dirty="0" smtClean="0"/>
              <a:t> (karaciğer, dalak vb.) ürünlerine günlük diyette yeterince yer verilmelidir.</a:t>
            </a:r>
          </a:p>
          <a:p>
            <a:r>
              <a:rPr lang="tr-TR" dirty="0" smtClean="0"/>
              <a:t>Eğer et ve </a:t>
            </a:r>
            <a:r>
              <a:rPr lang="tr-TR" dirty="0" err="1" smtClean="0"/>
              <a:t>sakadat</a:t>
            </a:r>
            <a:r>
              <a:rPr lang="tr-TR" dirty="0" smtClean="0"/>
              <a:t> tüketimi yeterli değilse demir içeriği yüksek bitkisel kaynakların tüketim miktarı artırılmalıdır. Bu amaçla </a:t>
            </a:r>
            <a:r>
              <a:rPr lang="tr-TR" dirty="0"/>
              <a:t>Ispanak, pazı, marul, tere, roka, maydanoz, nane gibi yeşil yapraklı </a:t>
            </a:r>
            <a:r>
              <a:rPr lang="tr-TR" dirty="0" smtClean="0"/>
              <a:t>sebzeler, pekmez, </a:t>
            </a:r>
            <a:r>
              <a:rPr lang="tr-TR" dirty="0" err="1" smtClean="0"/>
              <a:t>kurubaklagiller</a:t>
            </a:r>
            <a:r>
              <a:rPr lang="tr-TR" dirty="0" smtClean="0"/>
              <a:t> gibi bitkisel gıdalar tüketilebilir.</a:t>
            </a:r>
          </a:p>
          <a:p>
            <a:r>
              <a:rPr lang="tr-TR" dirty="0" smtClean="0"/>
              <a:t>Bu gıdaların tüketilmesi sonucunda var olan demirden yeterince yararlanabilmemiz için, demir içerikli besinlerle birlikte içerisinde C ve A vitamini olan gıdalar tüketilmelidir.  </a:t>
            </a:r>
            <a:endParaRPr lang="tr-TR" dirty="0"/>
          </a:p>
        </p:txBody>
      </p:sp>
      <p:sp>
        <p:nvSpPr>
          <p:cNvPr id="5" name="Metin Yer Tutucusu 4"/>
          <p:cNvSpPr>
            <a:spLocks noGrp="1"/>
          </p:cNvSpPr>
          <p:nvPr>
            <p:ph type="body" sz="quarter" idx="3"/>
          </p:nvPr>
        </p:nvSpPr>
        <p:spPr/>
        <p:txBody>
          <a:bodyPr/>
          <a:lstStyle/>
          <a:p>
            <a:r>
              <a:rPr lang="tr-TR" dirty="0" smtClean="0"/>
              <a:t>Demir Emilimini azaltanlar</a:t>
            </a:r>
            <a:endParaRPr lang="tr-TR" dirty="0"/>
          </a:p>
        </p:txBody>
      </p:sp>
      <p:sp>
        <p:nvSpPr>
          <p:cNvPr id="6" name="İçerik Yer Tutucusu 5"/>
          <p:cNvSpPr>
            <a:spLocks noGrp="1"/>
          </p:cNvSpPr>
          <p:nvPr>
            <p:ph sz="quarter" idx="4"/>
          </p:nvPr>
        </p:nvSpPr>
        <p:spPr>
          <a:xfrm>
            <a:off x="4645025" y="2174874"/>
            <a:ext cx="4498975" cy="4350469"/>
          </a:xfrm>
        </p:spPr>
        <p:txBody>
          <a:bodyPr>
            <a:normAutofit fontScale="62500" lnSpcReduction="20000"/>
          </a:bodyPr>
          <a:lstStyle/>
          <a:p>
            <a:r>
              <a:rPr lang="tr-TR" dirty="0" smtClean="0"/>
              <a:t>Bazı çerezler, tam buğday ve kepekli ürünler, kahvaltılık gevrekler, soya </a:t>
            </a:r>
            <a:r>
              <a:rPr lang="tr-TR" dirty="0" err="1" smtClean="0"/>
              <a:t>fasülyesi</a:t>
            </a:r>
            <a:r>
              <a:rPr lang="tr-TR" dirty="0" smtClean="0"/>
              <a:t> gibi ürünlerde bulunan </a:t>
            </a:r>
            <a:r>
              <a:rPr lang="tr-TR" dirty="0" err="1" smtClean="0"/>
              <a:t>fitat</a:t>
            </a:r>
            <a:r>
              <a:rPr lang="tr-TR" dirty="0" smtClean="0"/>
              <a:t> ve </a:t>
            </a:r>
            <a:r>
              <a:rPr lang="tr-TR" dirty="0" err="1" smtClean="0"/>
              <a:t>fitik</a:t>
            </a:r>
            <a:r>
              <a:rPr lang="tr-TR" dirty="0" smtClean="0"/>
              <a:t> asit adı verilen bileşikler demir emilimini azaltabilir. Bu nedenle demir içerikli besinlerle birlikte bu gıdaların beraber tüketilmemesi önerilmektedir.</a:t>
            </a:r>
          </a:p>
          <a:p>
            <a:r>
              <a:rPr lang="tr-TR" dirty="0" smtClean="0"/>
              <a:t>Kalsiyum süt ürünlerinde bol miktarda bulunmaktadır. Fakat kalsiyumun kısa dönemde demir emilim oranlarını azalttığı belirlenmiştir. Bu sebeple demir </a:t>
            </a:r>
            <a:r>
              <a:rPr lang="tr-TR" dirty="0" err="1" smtClean="0"/>
              <a:t>içerkli</a:t>
            </a:r>
            <a:r>
              <a:rPr lang="tr-TR" dirty="0" smtClean="0"/>
              <a:t> besinler tüketilirken süt ve süt ürünlerinin tüketilmemesi önerilebilir. Süt ve süt ürünlerinin günde en az 2 porsiyon günlük diyette olması gerektiği düşünülürse, demir içerikli ürünler ile süt ürünleri farklı farklı ana/ara öğünlerde tüketilmelidir.</a:t>
            </a:r>
          </a:p>
          <a:p>
            <a:r>
              <a:rPr lang="tr-TR" dirty="0" smtClean="0"/>
              <a:t>Çay ve kahvede, bazı kahvaltılık gevreklerde ve bazı meyvelerde </a:t>
            </a:r>
            <a:r>
              <a:rPr lang="tr-TR" dirty="0" err="1" smtClean="0"/>
              <a:t>polifenol</a:t>
            </a:r>
            <a:r>
              <a:rPr lang="tr-TR" dirty="0" smtClean="0"/>
              <a:t> adı verilen antioksidan maddeler ile birlikte demir içerikli besinler birlikte tüketilirse demir emiliminin azaldığı belirlenmiştir. Bu nedenle demir içeren besinleri tüketirken veya tükettikten hemen sonra bu besinlerin alınması önerilmemektedir.</a:t>
            </a:r>
          </a:p>
          <a:p>
            <a:endParaRPr lang="tr-TR" dirty="0"/>
          </a:p>
        </p:txBody>
      </p:sp>
      <p:sp>
        <p:nvSpPr>
          <p:cNvPr id="7" name="Slayt Numarası Yer Tutucusu 6"/>
          <p:cNvSpPr>
            <a:spLocks noGrp="1"/>
          </p:cNvSpPr>
          <p:nvPr>
            <p:ph type="sldNum" sz="quarter" idx="12"/>
          </p:nvPr>
        </p:nvSpPr>
        <p:spPr/>
        <p:txBody>
          <a:bodyPr/>
          <a:lstStyle/>
          <a:p>
            <a:fld id="{1A563ADA-30EF-40F4-9BD7-C877AEFDD299}" type="slidenum">
              <a:rPr lang="tr-TR" smtClean="0"/>
              <a:pPr/>
              <a:t>100</a:t>
            </a:fld>
            <a:endParaRPr lang="tr-TR"/>
          </a:p>
        </p:txBody>
      </p:sp>
    </p:spTree>
    <p:extLst>
      <p:ext uri="{BB962C8B-B14F-4D97-AF65-F5344CB8AC3E}">
        <p14:creationId xmlns:p14="http://schemas.microsoft.com/office/powerpoint/2010/main" val="33156441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Yapılan araştırmalar, toplumumuzda demir içerikli besinlerin tüketiminin çoğunlukla yeterli düzeyde yapıldığını, buna rağmen demir eksikliğinin çoğu dünya toplumuna göre ülkemizde daha çok görüldüğüne işaret etmektedir. </a:t>
            </a:r>
          </a:p>
          <a:p>
            <a:r>
              <a:rPr lang="tr-TR" dirty="0" smtClean="0"/>
              <a:t>Neden olabilir düşünelim lütfen?</a:t>
            </a:r>
          </a:p>
          <a:p>
            <a:r>
              <a:rPr lang="tr-TR" dirty="0" smtClean="0"/>
              <a:t>Bunun cevabı toplumumuzun beslenme alışkanlıklarında gizli</a:t>
            </a:r>
            <a:r>
              <a:rPr lang="tr-TR" dirty="0" smtClean="0">
                <a:sym typeface="Wingdings" pitchFamily="2" charset="2"/>
              </a:rPr>
              <a:t></a:t>
            </a: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101</a:t>
            </a:fld>
            <a:endParaRPr lang="tr-TR"/>
          </a:p>
        </p:txBody>
      </p:sp>
    </p:spTree>
    <p:extLst>
      <p:ext uri="{BB962C8B-B14F-4D97-AF65-F5344CB8AC3E}">
        <p14:creationId xmlns:p14="http://schemas.microsoft.com/office/powerpoint/2010/main" val="1839174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smtClean="0"/>
              <a:t>Özellikle demir içeriği zengin ve emilim oranı daha fazla olan et ve </a:t>
            </a:r>
            <a:r>
              <a:rPr lang="tr-TR" dirty="0" err="1" smtClean="0"/>
              <a:t>sakadat</a:t>
            </a:r>
            <a:r>
              <a:rPr lang="tr-TR" dirty="0" smtClean="0"/>
              <a:t> yemekleri ile tüketilen ayran, yoğurt gibi ürünlerin demir emilimini olumsuz etkilediği unutulmamalı, mümkünse ayran yoğurt tüketimi demir içerikli besin tüketildikten 1,5-2 saat sonra ara öğün olarak tüketilmeli</a:t>
            </a:r>
          </a:p>
          <a:p>
            <a:r>
              <a:rPr lang="tr-TR" dirty="0" smtClean="0"/>
              <a:t>Demir içerikli besinler tüketilirken veya tüketildikten hemen sonra çay ve kahve içimi kültürümüzde oldukça yaygın, çay ve kahvenin içeriğinde olan </a:t>
            </a:r>
            <a:r>
              <a:rPr lang="tr-TR" dirty="0" err="1" smtClean="0"/>
              <a:t>polifenollerin</a:t>
            </a:r>
            <a:r>
              <a:rPr lang="tr-TR" dirty="0" smtClean="0"/>
              <a:t> demir emilimini azalttığı düşünülürse bu alışkanlıklar değiştirilmeli veya en aza indirilmeli</a:t>
            </a:r>
          </a:p>
          <a:p>
            <a:r>
              <a:rPr lang="tr-TR" dirty="0" smtClean="0"/>
              <a:t>İçeriğinde demir emilimi azaltan </a:t>
            </a:r>
            <a:r>
              <a:rPr lang="tr-TR" dirty="0" err="1" smtClean="0"/>
              <a:t>fitik</a:t>
            </a:r>
            <a:r>
              <a:rPr lang="tr-TR" dirty="0" smtClean="0"/>
              <a:t> asit ve </a:t>
            </a:r>
            <a:r>
              <a:rPr lang="tr-TR" dirty="0" err="1" smtClean="0"/>
              <a:t>fitat</a:t>
            </a:r>
            <a:r>
              <a:rPr lang="tr-TR" dirty="0" smtClean="0"/>
              <a:t> bulunduran gıdalara (tam </a:t>
            </a:r>
            <a:r>
              <a:rPr lang="tr-TR" dirty="0" err="1" smtClean="0"/>
              <a:t>bupday</a:t>
            </a:r>
            <a:r>
              <a:rPr lang="tr-TR" dirty="0" smtClean="0"/>
              <a:t> ürünleri, kepekli ürünler, fındık </a:t>
            </a:r>
            <a:r>
              <a:rPr lang="tr-TR" dirty="0" err="1" smtClean="0"/>
              <a:t>vb</a:t>
            </a:r>
            <a:r>
              <a:rPr lang="tr-TR" dirty="0" smtClean="0"/>
              <a:t>) demir içerikli besinlerin tüketildiği öğünlerde yer verilmemeli</a:t>
            </a:r>
          </a:p>
          <a:p>
            <a:r>
              <a:rPr lang="tr-TR" dirty="0" smtClean="0"/>
              <a:t>Bunların yerine demir emilimini artıran C ve A vitamini içeren gıdaların tüketimi demir içerikli gıdalarla birlikte tüketilmelidir.</a:t>
            </a:r>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102</a:t>
            </a:fld>
            <a:endParaRPr lang="tr-TR"/>
          </a:p>
        </p:txBody>
      </p:sp>
    </p:spTree>
    <p:extLst>
      <p:ext uri="{BB962C8B-B14F-4D97-AF65-F5344CB8AC3E}">
        <p14:creationId xmlns:p14="http://schemas.microsoft.com/office/powerpoint/2010/main" val="3928691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http://www.aydinliyiz.net/wp-content/uploads/saglik.jpg"/>
          <p:cNvPicPr>
            <a:picLocks noGrp="1" noChangeAspect="1" noChangeArrowheads="1"/>
          </p:cNvPicPr>
          <p:nvPr>
            <p:ph idx="1"/>
          </p:nvPr>
        </p:nvPicPr>
        <p:blipFill>
          <a:blip r:embed="rId2" cstate="print"/>
          <a:srcRect/>
          <a:stretch>
            <a:fillRect/>
          </a:stretch>
        </p:blipFill>
        <p:spPr>
          <a:xfrm>
            <a:off x="0" y="0"/>
            <a:ext cx="9144000" cy="4953000"/>
          </a:xfrm>
        </p:spPr>
      </p:pic>
      <p:sp>
        <p:nvSpPr>
          <p:cNvPr id="48131" name="Metin kutusu 5"/>
          <p:cNvSpPr txBox="1">
            <a:spLocks noChangeArrowheads="1"/>
          </p:cNvSpPr>
          <p:nvPr/>
        </p:nvSpPr>
        <p:spPr bwMode="auto">
          <a:xfrm flipH="1">
            <a:off x="95250" y="4734342"/>
            <a:ext cx="9048750" cy="2123658"/>
          </a:xfrm>
          <a:prstGeom prst="rect">
            <a:avLst/>
          </a:prstGeom>
          <a:solidFill>
            <a:schemeClr val="bg1"/>
          </a:solidFill>
          <a:ln w="9525">
            <a:noFill/>
            <a:miter lim="800000"/>
            <a:headEnd/>
            <a:tailEnd/>
          </a:ln>
        </p:spPr>
        <p:txBody>
          <a:bodyPr>
            <a:spAutoFit/>
          </a:bodyPr>
          <a:lstStyle/>
          <a:p>
            <a:pPr algn="ctr"/>
            <a:r>
              <a:rPr lang="tr-TR" sz="6600" b="1" dirty="0" smtClean="0">
                <a:solidFill>
                  <a:srgbClr val="C00000"/>
                </a:solidFill>
                <a:latin typeface="Calibri" pitchFamily="34" charset="0"/>
              </a:rPr>
              <a:t> </a:t>
            </a:r>
          </a:p>
          <a:p>
            <a:pPr algn="ctr"/>
            <a:r>
              <a:rPr lang="tr-TR" sz="6600" b="1" dirty="0" smtClean="0">
                <a:solidFill>
                  <a:srgbClr val="C00000"/>
                </a:solidFill>
                <a:latin typeface="Calibri" pitchFamily="34" charset="0"/>
              </a:rPr>
              <a:t>TEŞEKKÜRLER</a:t>
            </a:r>
            <a:r>
              <a:rPr lang="tr-TR" sz="6600" b="1" dirty="0">
                <a:solidFill>
                  <a:srgbClr val="C00000"/>
                </a:solidFill>
                <a:latin typeface="Calibri" pitchFamily="34" charset="0"/>
              </a:rPr>
              <a:t>…</a:t>
            </a:r>
          </a:p>
        </p:txBody>
      </p:sp>
      <p:sp>
        <p:nvSpPr>
          <p:cNvPr id="4" name="3 Slayt Numarası Yer Tutucusu"/>
          <p:cNvSpPr>
            <a:spLocks noGrp="1"/>
          </p:cNvSpPr>
          <p:nvPr>
            <p:ph type="sldNum" sz="quarter" idx="12"/>
          </p:nvPr>
        </p:nvSpPr>
        <p:spPr/>
        <p:txBody>
          <a:bodyPr/>
          <a:lstStyle/>
          <a:p>
            <a:fld id="{1A563ADA-30EF-40F4-9BD7-C877AEFDD299}" type="slidenum">
              <a:rPr lang="tr-TR" smtClean="0"/>
              <a:pPr/>
              <a:t>103</a:t>
            </a:fld>
            <a:endParaRPr lang="tr-T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fontScale="40000" lnSpcReduction="20000"/>
          </a:bodyPr>
          <a:lstStyle/>
          <a:p>
            <a:pPr lvl="0"/>
            <a:r>
              <a:rPr lang="tr-TR" dirty="0" smtClean="0"/>
              <a:t>Ayşe Baysal, Beslenme , 20. baskı , Hatiboğlu yayınları, 2020</a:t>
            </a:r>
          </a:p>
          <a:p>
            <a:pPr lvl="0"/>
            <a:r>
              <a:rPr lang="tr-TR" dirty="0" smtClean="0"/>
              <a:t>Figen </a:t>
            </a:r>
            <a:r>
              <a:rPr lang="tr-TR" dirty="0" err="1" smtClean="0"/>
              <a:t>Gürdöl</a:t>
            </a:r>
            <a:r>
              <a:rPr lang="tr-TR" dirty="0" smtClean="0"/>
              <a:t>, Beslenme Biyokimyası, 3. Baskı, Nobel Tıp yayınevi, 2020</a:t>
            </a:r>
          </a:p>
          <a:p>
            <a:pPr lvl="0"/>
            <a:r>
              <a:rPr lang="tr-TR" dirty="0" err="1" smtClean="0"/>
              <a:t>İlBilge</a:t>
            </a:r>
            <a:r>
              <a:rPr lang="tr-TR" dirty="0" smtClean="0"/>
              <a:t> </a:t>
            </a:r>
            <a:r>
              <a:rPr lang="tr-TR" dirty="0" err="1" smtClean="0"/>
              <a:t>Saldamlı</a:t>
            </a:r>
            <a:r>
              <a:rPr lang="tr-TR" dirty="0" smtClean="0"/>
              <a:t>, Gıda Kimyası, 7. Baskı, Hacettepe  Üniversitesi </a:t>
            </a:r>
            <a:r>
              <a:rPr lang="tr-TR" dirty="0" err="1" smtClean="0"/>
              <a:t>Yayınarı</a:t>
            </a:r>
            <a:r>
              <a:rPr lang="tr-TR" dirty="0" smtClean="0"/>
              <a:t>, 2021</a:t>
            </a:r>
          </a:p>
          <a:p>
            <a:pPr lvl="0"/>
            <a:r>
              <a:rPr lang="tr-TR" dirty="0" smtClean="0"/>
              <a:t>Meral Aksoy, Beslenme Biyokimyası, 5. baskı, Hatiboğlu yayınları,2016</a:t>
            </a:r>
            <a:endParaRPr lang="tr-TR" dirty="0"/>
          </a:p>
          <a:p>
            <a:pPr lvl="0"/>
            <a:r>
              <a:rPr lang="tr-TR" dirty="0" smtClean="0"/>
              <a:t>Ömer </a:t>
            </a:r>
            <a:r>
              <a:rPr lang="tr-TR" dirty="0"/>
              <a:t>Beyhan, Beslenme İlkeleri Dersi, </a:t>
            </a:r>
            <a:r>
              <a:rPr lang="tr-TR" dirty="0" err="1"/>
              <a:t>ppt</a:t>
            </a:r>
            <a:r>
              <a:rPr lang="tr-TR" dirty="0"/>
              <a:t>, (</a:t>
            </a:r>
            <a:r>
              <a:rPr lang="tr-TR" i="1" dirty="0"/>
              <a:t>sbf.beun.edu.tr/dosyalar/notlar/beslenme.ppsx), 16.10.2017 </a:t>
            </a:r>
            <a:endParaRPr lang="tr-TR" dirty="0"/>
          </a:p>
          <a:p>
            <a:pPr lvl="0"/>
            <a:r>
              <a:rPr lang="tr-TR" i="1" u="sng" dirty="0">
                <a:hlinkClick r:id="rId2"/>
              </a:rPr>
              <a:t>www.ebiyoloji.org/nesne-</a:t>
            </a:r>
            <a:r>
              <a:rPr lang="tr-TR" i="1" u="sng" dirty="0" err="1">
                <a:hlinkClick r:id="rId2"/>
              </a:rPr>
              <a:t>ambari</a:t>
            </a:r>
            <a:r>
              <a:rPr lang="tr-TR" i="1" u="sng" dirty="0">
                <a:hlinkClick r:id="rId2"/>
              </a:rPr>
              <a:t>/</a:t>
            </a:r>
            <a:r>
              <a:rPr lang="tr-TR" i="1" u="sng" dirty="0" err="1">
                <a:hlinkClick r:id="rId2"/>
              </a:rPr>
              <a:t>item</a:t>
            </a:r>
            <a:r>
              <a:rPr lang="tr-TR" i="1" u="sng" dirty="0">
                <a:hlinkClick r:id="rId2"/>
              </a:rPr>
              <a:t>/proteinler-konusu-slayt</a:t>
            </a:r>
            <a:r>
              <a:rPr lang="tr-TR" i="1" dirty="0"/>
              <a:t>, </a:t>
            </a:r>
            <a:r>
              <a:rPr lang="tr-TR" i="1" dirty="0" smtClean="0"/>
              <a:t>16.10.2017</a:t>
            </a:r>
          </a:p>
          <a:p>
            <a:r>
              <a:rPr lang="tr-TR" i="1" dirty="0"/>
              <a:t>Eskişehir Halk Sağlığı Müdürlüğü, Sağlıklı Beslenme Önerileri, </a:t>
            </a:r>
            <a:r>
              <a:rPr lang="tr-TR" i="1" dirty="0" err="1"/>
              <a:t>ppt</a:t>
            </a:r>
            <a:r>
              <a:rPr lang="tr-TR" i="1" dirty="0"/>
              <a:t>, (mebk12.meb.gov.tr/</a:t>
            </a:r>
            <a:r>
              <a:rPr lang="tr-TR" i="1" dirty="0" err="1"/>
              <a:t>meb_iys</a:t>
            </a:r>
            <a:r>
              <a:rPr lang="tr-TR" i="1" dirty="0"/>
              <a:t>.../26/.../19044746_beldeevbeslenmeetm20152.ppt), 15.10.2017 </a:t>
            </a:r>
            <a:endParaRPr lang="tr-TR" i="1" dirty="0" smtClean="0"/>
          </a:p>
          <a:p>
            <a:r>
              <a:rPr lang="tr-TR" dirty="0">
                <a:hlinkClick r:id="rId3"/>
              </a:rPr>
              <a:t>https://</a:t>
            </a:r>
            <a:r>
              <a:rPr lang="tr-TR" dirty="0" smtClean="0">
                <a:hlinkClick r:id="rId3"/>
              </a:rPr>
              <a:t>www.acibademhayat.com/posali-yiyecekler-sagliga-daha-yararli</a:t>
            </a:r>
            <a:r>
              <a:rPr lang="tr-TR" dirty="0" smtClean="0"/>
              <a:t> (24.12.2021) </a:t>
            </a:r>
          </a:p>
          <a:p>
            <a:r>
              <a:rPr lang="tr-TR" dirty="0">
                <a:hlinkClick r:id="rId4"/>
              </a:rPr>
              <a:t>https://www.medikalakademi.com.tr/obezite-nedir-kimlere-morbid-obez-denebilir-tedavisi-mumkun-mu</a:t>
            </a:r>
            <a:r>
              <a:rPr lang="tr-TR" dirty="0" smtClean="0">
                <a:hlinkClick r:id="rId4"/>
              </a:rPr>
              <a:t>/</a:t>
            </a:r>
            <a:r>
              <a:rPr lang="tr-TR" dirty="0" smtClean="0"/>
              <a:t> (24.12.2021)</a:t>
            </a:r>
            <a:endParaRPr lang="tr-TR" dirty="0"/>
          </a:p>
          <a:p>
            <a:r>
              <a:rPr lang="tr-TR" dirty="0" smtClean="0">
                <a:hlinkClick r:id="rId5"/>
              </a:rPr>
              <a:t>https</a:t>
            </a:r>
            <a:r>
              <a:rPr lang="tr-TR" dirty="0">
                <a:hlinkClick r:id="rId5"/>
              </a:rPr>
              <a:t>://</a:t>
            </a:r>
            <a:r>
              <a:rPr lang="tr-TR" dirty="0" smtClean="0">
                <a:hlinkClick r:id="rId5"/>
              </a:rPr>
              <a:t>www.diatek.com.tr/Makale-Yontem/Gida-Hijyeni-ve-Guvenligi/Probiyotik-ve-Prebiyotiklerle-Zenginlestirilmis-Meyve-Sulari_3520.htm</a:t>
            </a:r>
            <a:r>
              <a:rPr lang="tr-TR" dirty="0" smtClean="0"/>
              <a:t> (24.12.2021)</a:t>
            </a:r>
          </a:p>
          <a:p>
            <a:r>
              <a:rPr lang="tr-TR" dirty="0">
                <a:hlinkClick r:id="rId6"/>
              </a:rPr>
              <a:t>https://</a:t>
            </a:r>
            <a:r>
              <a:rPr lang="tr-TR" dirty="0" smtClean="0">
                <a:hlinkClick r:id="rId6"/>
              </a:rPr>
              <a:t>www.taylankumeli.com/corona-viruse-karsi-bagisikligi-guclendiren-beslenme-onerileri-probiyotikler</a:t>
            </a:r>
            <a:r>
              <a:rPr lang="tr-TR" dirty="0" smtClean="0"/>
              <a:t> (24.12.2021)</a:t>
            </a:r>
          </a:p>
          <a:p>
            <a:r>
              <a:rPr lang="tr-TR" dirty="0">
                <a:hlinkClick r:id="rId7"/>
              </a:rPr>
              <a:t>https://www.drozdogan.com/probiyotikler-zayiflamaya-ve-karin-yaglarini-eritmeye-yardimci-mi</a:t>
            </a:r>
            <a:r>
              <a:rPr lang="tr-TR" dirty="0" smtClean="0">
                <a:hlinkClick r:id="rId7"/>
              </a:rPr>
              <a:t>/</a:t>
            </a:r>
            <a:r>
              <a:rPr lang="tr-TR" dirty="0" smtClean="0"/>
              <a:t> (24.12.2021)</a:t>
            </a:r>
          </a:p>
          <a:p>
            <a:r>
              <a:rPr lang="tr-TR" dirty="0">
                <a:hlinkClick r:id="rId8"/>
              </a:rPr>
              <a:t>https://halukunalp.com/en/besin-piramidi</a:t>
            </a:r>
            <a:r>
              <a:rPr lang="tr-TR" dirty="0" smtClean="0">
                <a:hlinkClick r:id="rId8"/>
              </a:rPr>
              <a:t>/</a:t>
            </a:r>
            <a:r>
              <a:rPr lang="tr-TR" dirty="0" smtClean="0"/>
              <a:t> (01.01.2022)</a:t>
            </a:r>
          </a:p>
          <a:p>
            <a:r>
              <a:rPr lang="tr-TR" dirty="0">
                <a:hlinkClick r:id="rId9"/>
              </a:rPr>
              <a:t>https://</a:t>
            </a:r>
            <a:r>
              <a:rPr lang="tr-TR" dirty="0" smtClean="0">
                <a:hlinkClick r:id="rId9"/>
              </a:rPr>
              <a:t>www.google.com/imgres?imgurl=https%3A%2F%2Fwww.eprotein.com.tr%2FUploads%2FBlog%2F1-Gram-Protein-Yag-ve-Karbonhidrat-Kac-K-</a:t>
            </a:r>
            <a:r>
              <a:rPr lang="tr-TR" dirty="0" smtClean="0"/>
              <a:t> (01.01.2022)</a:t>
            </a:r>
          </a:p>
          <a:p>
            <a:r>
              <a:rPr lang="tr-TR" dirty="0">
                <a:hlinkClick r:id="rId10"/>
              </a:rPr>
              <a:t>https://www.bilgiustam.com/kalori-protein-karbonhidrat-yag-ne-kadarina-ihtiyac-duymaktayim</a:t>
            </a:r>
            <a:r>
              <a:rPr lang="tr-TR" dirty="0" smtClean="0">
                <a:hlinkClick r:id="rId10"/>
              </a:rPr>
              <a:t>/(01.01.2022)</a:t>
            </a:r>
            <a:endParaRPr lang="tr-TR" dirty="0" smtClean="0"/>
          </a:p>
          <a:p>
            <a:r>
              <a:rPr lang="tr-TR" dirty="0">
                <a:hlinkClick r:id="rId11"/>
              </a:rPr>
              <a:t>https://diyetisyenemreuzun.com/besinlerdeki-demir-emilimini-nasil-artiririz</a:t>
            </a:r>
            <a:r>
              <a:rPr lang="tr-TR" dirty="0" smtClean="0">
                <a:hlinkClick r:id="rId11"/>
              </a:rPr>
              <a:t>/</a:t>
            </a:r>
            <a:r>
              <a:rPr lang="tr-TR" dirty="0" smtClean="0"/>
              <a:t> (02.01.2022)</a:t>
            </a:r>
          </a:p>
          <a:p>
            <a:r>
              <a:rPr lang="tr-TR" dirty="0">
                <a:hlinkClick r:id="rId12"/>
              </a:rPr>
              <a:t>https://nblturkiye.com/insan-vucudunun-ikinci-beyni-bagirsak-psikolojimizi-nasil-etkiliyor</a:t>
            </a:r>
            <a:r>
              <a:rPr lang="tr-TR" dirty="0" smtClean="0">
                <a:hlinkClick r:id="rId12"/>
              </a:rPr>
              <a:t>/</a:t>
            </a:r>
            <a:r>
              <a:rPr lang="tr-TR" dirty="0" smtClean="0"/>
              <a:t> (02.01.2022)</a:t>
            </a:r>
          </a:p>
          <a:p>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104</a:t>
            </a:fld>
            <a:endParaRPr lang="tr-TR"/>
          </a:p>
        </p:txBody>
      </p:sp>
    </p:spTree>
    <p:extLst>
      <p:ext uri="{BB962C8B-B14F-4D97-AF65-F5344CB8AC3E}">
        <p14:creationId xmlns:p14="http://schemas.microsoft.com/office/powerpoint/2010/main" val="3864707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332656"/>
            <a:ext cx="8784976" cy="6719788"/>
          </a:xfrm>
          <a:prstGeom prst="rect">
            <a:avLst/>
          </a:prstGeom>
        </p:spPr>
        <p:txBody>
          <a:bodyPr wrap="square">
            <a:spAutoFit/>
          </a:bodyPr>
          <a:lstStyle/>
          <a:p>
            <a:pPr algn="just">
              <a:lnSpc>
                <a:spcPct val="115000"/>
              </a:lnSpc>
              <a:spcAft>
                <a:spcPts val="1000"/>
              </a:spcAft>
            </a:pPr>
            <a:r>
              <a:rPr lang="tr-TR" sz="2400" dirty="0">
                <a:ea typeface="Calibri"/>
                <a:cs typeface="Arial"/>
              </a:rPr>
              <a:t>2.Bitkisel, hayvansal ve su üretim kaynaklarının en iyi şekilde kullanılması, verimliliğinin arttırılması, ürünlerinin çeşitlendirilmesi, kalitenin iyileştirilmesi ile ilgili uygulama projesi hazırlamak gıda, tarım ve hayvancılık konularında araştırma yapmak görevlerini yürütmektedir</a:t>
            </a:r>
            <a:r>
              <a:rPr lang="tr-TR" sz="2400" dirty="0" smtClean="0">
                <a:ea typeface="Calibri"/>
                <a:cs typeface="Arial"/>
              </a:rPr>
              <a:t>.</a:t>
            </a:r>
            <a:r>
              <a:rPr lang="tr-TR" sz="2400" dirty="0">
                <a:ea typeface="Calibri"/>
                <a:cs typeface="Arial"/>
              </a:rPr>
              <a:t> </a:t>
            </a:r>
          </a:p>
          <a:p>
            <a:pPr algn="just">
              <a:lnSpc>
                <a:spcPct val="115000"/>
              </a:lnSpc>
              <a:spcAft>
                <a:spcPts val="1000"/>
              </a:spcAft>
            </a:pPr>
            <a:r>
              <a:rPr lang="tr-TR" sz="2400" dirty="0">
                <a:ea typeface="Calibri"/>
                <a:cs typeface="Arial"/>
              </a:rPr>
              <a:t>Aynı zamanda, tarımsal üretimi geliştirmek amacıyla kullanılan tüm girdiler ile gıda maddelerinin üretimi, işlenmesi, depolanması, dağıtımı ve değerlendirilmesi aşamalarında üretici, tüketici ve çevrenin korunması için gerekli düzenlemeleri yapmak ve bu amaçla kontrol sistemini kurmak, Tarım ve Köy işleri Bakanlığının görevleri arasında yer almaktadır.</a:t>
            </a:r>
          </a:p>
          <a:p>
            <a:pPr algn="just">
              <a:lnSpc>
                <a:spcPct val="115000"/>
              </a:lnSpc>
              <a:spcAft>
                <a:spcPts val="1000"/>
              </a:spcAft>
            </a:pPr>
            <a:r>
              <a:rPr lang="tr-TR" sz="2400" dirty="0">
                <a:ea typeface="Calibri"/>
                <a:cs typeface="Arial"/>
              </a:rPr>
              <a:t>Bakanlık; merkezde, Koruma ve Kontrol Genel Müdürlüğü ve ülke genelinde, 81İl Müdürlüğü ile 39 İl Kontrol Laboratuvarı ve bir Gıda Kontrol Araştırma Enstitüsü Müdürlüğü tarafından gıda kontrol hizmetlerini yürütmektedir.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11</a:t>
            </a:fld>
            <a:endParaRPr lang="tr-TR"/>
          </a:p>
        </p:txBody>
      </p:sp>
    </p:spTree>
    <p:extLst>
      <p:ext uri="{BB962C8B-B14F-4D97-AF65-F5344CB8AC3E}">
        <p14:creationId xmlns:p14="http://schemas.microsoft.com/office/powerpoint/2010/main" val="2314092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692696"/>
            <a:ext cx="8712968" cy="5958554"/>
          </a:xfrm>
          <a:prstGeom prst="rect">
            <a:avLst/>
          </a:prstGeom>
        </p:spPr>
        <p:txBody>
          <a:bodyPr wrap="square">
            <a:spAutoFit/>
          </a:bodyPr>
          <a:lstStyle/>
          <a:p>
            <a:pPr algn="just">
              <a:lnSpc>
                <a:spcPct val="115000"/>
              </a:lnSpc>
              <a:spcAft>
                <a:spcPts val="1000"/>
              </a:spcAft>
            </a:pPr>
            <a:r>
              <a:rPr lang="tr-TR" b="1" dirty="0">
                <a:ea typeface="Calibri"/>
                <a:cs typeface="Arial"/>
              </a:rPr>
              <a:t>1.5.1.2.	Sağlık Bakanlığı</a:t>
            </a:r>
            <a:endParaRPr lang="tr-TR" dirty="0">
              <a:ea typeface="Calibri"/>
              <a:cs typeface="Arial"/>
            </a:endParaRPr>
          </a:p>
          <a:p>
            <a:pPr algn="just">
              <a:lnSpc>
                <a:spcPct val="115000"/>
              </a:lnSpc>
              <a:spcAft>
                <a:spcPts val="1000"/>
              </a:spcAft>
            </a:pPr>
            <a:r>
              <a:rPr lang="tr-TR" dirty="0">
                <a:ea typeface="Calibri"/>
                <a:cs typeface="Arial"/>
              </a:rPr>
              <a:t>181 Sayılı "Sağlık Bakanlığının Teşkilat ve Görevleri Hakkında KHK" Madde 9 (d) bendi "Yenilecek ve içilecek tüm gıda maddeleri ile toplum sağlığını ilgilendiren eşya ve levazımın sağlık yönünden kontrol ve denetimlerini yapmak ve gerekli hallerde izin vermek" şeklinde olup bu görevi yerine getirirken diğer Bakanlıklar ve yerel yönetimlerle koordinasyonun sağlanması gerektiği belirtilmektedir.</a:t>
            </a:r>
          </a:p>
          <a:p>
            <a:pPr algn="just">
              <a:lnSpc>
                <a:spcPct val="115000"/>
              </a:lnSpc>
              <a:spcAft>
                <a:spcPts val="1000"/>
              </a:spcAft>
            </a:pPr>
            <a:r>
              <a:rPr lang="tr-TR" b="1" dirty="0">
                <a:ea typeface="Calibri"/>
                <a:cs typeface="Arial"/>
              </a:rPr>
              <a:t>1.5.1.3.	Yerel Yönetimler (Belediyeler)</a:t>
            </a:r>
            <a:endParaRPr lang="tr-TR" dirty="0">
              <a:ea typeface="Calibri"/>
              <a:cs typeface="Arial"/>
            </a:endParaRPr>
          </a:p>
          <a:p>
            <a:pPr algn="just">
              <a:lnSpc>
                <a:spcPct val="115000"/>
              </a:lnSpc>
              <a:spcAft>
                <a:spcPts val="1000"/>
              </a:spcAft>
            </a:pPr>
            <a:r>
              <a:rPr lang="tr-TR" dirty="0">
                <a:ea typeface="Calibri"/>
                <a:cs typeface="Arial"/>
              </a:rPr>
              <a:t>Belediyelerin denetim alt yapısı, yetki ve sorumlukları; halk sağlığı ve çevredir.</a:t>
            </a:r>
          </a:p>
          <a:p>
            <a:pPr algn="just">
              <a:lnSpc>
                <a:spcPct val="115000"/>
              </a:lnSpc>
              <a:spcAft>
                <a:spcPts val="1000"/>
              </a:spcAft>
            </a:pPr>
            <a:r>
              <a:rPr lang="tr-TR" b="1" dirty="0">
                <a:ea typeface="Calibri"/>
                <a:cs typeface="Arial"/>
              </a:rPr>
              <a:t>1.5.2.	Uluslararası Kuruluşlar</a:t>
            </a:r>
            <a:endParaRPr lang="tr-TR" dirty="0">
              <a:ea typeface="Calibri"/>
              <a:cs typeface="Arial"/>
            </a:endParaRPr>
          </a:p>
          <a:p>
            <a:pPr algn="just">
              <a:lnSpc>
                <a:spcPct val="115000"/>
              </a:lnSpc>
              <a:spcAft>
                <a:spcPts val="1000"/>
              </a:spcAft>
            </a:pPr>
            <a:r>
              <a:rPr lang="tr-TR" b="1" dirty="0">
                <a:ea typeface="Calibri"/>
                <a:cs typeface="Arial"/>
              </a:rPr>
              <a:t>1.5.2.1.	Birleşmiş Milletler</a:t>
            </a:r>
            <a:endParaRPr lang="tr-TR" dirty="0">
              <a:ea typeface="Calibri"/>
              <a:cs typeface="Arial"/>
            </a:endParaRPr>
          </a:p>
          <a:p>
            <a:pPr algn="just">
              <a:lnSpc>
                <a:spcPct val="115000"/>
              </a:lnSpc>
              <a:spcAft>
                <a:spcPts val="1000"/>
              </a:spcAft>
            </a:pPr>
            <a:r>
              <a:rPr lang="tr-TR" dirty="0">
                <a:ea typeface="Calibri"/>
                <a:cs typeface="Arial"/>
              </a:rPr>
              <a:t>BM'nin "Gıda ve Beslenme" konuları ile doğrudan ilgili ihtisas kuruluşları; Gıda ve Tarım Örgütü (FAO), Çocuklara Yardım Fonu (UNICEF) ve Dünya Sağlık Örgütü (WHO) dür. Ayrıca, Birleşmiş Milletler Kalkınma Programı (UNDP) da konu ile yakından ilgilenmekte ve gıda ve beslenmeyi kalkınmanın önemli bir unsuru olarak değerlendirmektedir. Bunlardan UNDP, FAO ve UNICEF'in Türkiye'de temsilcilikleri, WHO'nun ise irtibat bürosu bulunmaktadır. Türkiye, FAO ve WHO'ya 1948'de UNICEF'e  ise 1951 de üye olmuştur.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12</a:t>
            </a:fld>
            <a:endParaRPr lang="tr-TR"/>
          </a:p>
        </p:txBody>
      </p:sp>
    </p:spTree>
    <p:extLst>
      <p:ext uri="{BB962C8B-B14F-4D97-AF65-F5344CB8AC3E}">
        <p14:creationId xmlns:p14="http://schemas.microsoft.com/office/powerpoint/2010/main" val="2735832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6389" y="652801"/>
            <a:ext cx="8712968" cy="6232988"/>
          </a:xfrm>
          <a:prstGeom prst="rect">
            <a:avLst/>
          </a:prstGeom>
        </p:spPr>
        <p:txBody>
          <a:bodyPr wrap="square">
            <a:spAutoFit/>
          </a:bodyPr>
          <a:lstStyle/>
          <a:p>
            <a:pPr algn="just">
              <a:lnSpc>
                <a:spcPct val="115000"/>
              </a:lnSpc>
              <a:spcAft>
                <a:spcPts val="1000"/>
              </a:spcAft>
            </a:pPr>
            <a:r>
              <a:rPr lang="tr-TR" sz="2000" b="1" dirty="0">
                <a:ea typeface="Calibri"/>
                <a:cs typeface="Arial"/>
              </a:rPr>
              <a:t>1.Birleşmiş Milletler Kalkınma Programı (UNDP)</a:t>
            </a:r>
            <a:endParaRPr lang="tr-TR" sz="2000" dirty="0">
              <a:ea typeface="Calibri"/>
              <a:cs typeface="Arial"/>
            </a:endParaRPr>
          </a:p>
          <a:p>
            <a:pPr algn="just">
              <a:lnSpc>
                <a:spcPct val="115000"/>
              </a:lnSpc>
              <a:spcAft>
                <a:spcPts val="1000"/>
              </a:spcAft>
            </a:pPr>
            <a:r>
              <a:rPr lang="tr-TR" sz="2000" dirty="0">
                <a:ea typeface="Calibri"/>
                <a:cs typeface="Arial"/>
              </a:rPr>
              <a:t>Birleşmiş Milletlerim küresel kalkınmayı amaçladığı programıdır. Bu program sayesinde insanların daha iyi yaşam şartları altında yaşaması amaçlanmaktadır. UNDP 166 ülkede faaliyet göstermektedir. Toplumların ulusal ve küresel kalkınma çabalarına ortaklarıyla beraber destek vermektedir. Kalkınma Programı (UNDP), uzun yıllardan beri gıda güvenliği ve tarımsal verimliliğin geliştirilmesine yönelik teknik iş birliği program ve projelerine katkıda bulunan önemli BM kuruluşlarından bir tanesidir.</a:t>
            </a:r>
          </a:p>
          <a:p>
            <a:pPr algn="just">
              <a:lnSpc>
                <a:spcPct val="115000"/>
              </a:lnSpc>
              <a:spcAft>
                <a:spcPts val="1000"/>
              </a:spcAft>
            </a:pPr>
            <a:r>
              <a:rPr lang="tr-TR" sz="2000" b="1" dirty="0">
                <a:ea typeface="Calibri"/>
                <a:cs typeface="Arial"/>
              </a:rPr>
              <a:t>2.Uluslararası Gıda ve Tarım Organizasyonu (FAO)</a:t>
            </a:r>
            <a:endParaRPr lang="tr-TR" sz="2000" dirty="0">
              <a:ea typeface="Calibri"/>
              <a:cs typeface="Arial"/>
            </a:endParaRPr>
          </a:p>
          <a:p>
            <a:pPr algn="just">
              <a:lnSpc>
                <a:spcPct val="115000"/>
              </a:lnSpc>
              <a:spcAft>
                <a:spcPts val="1000"/>
              </a:spcAft>
            </a:pPr>
            <a:r>
              <a:rPr lang="tr-TR" sz="2000" dirty="0">
                <a:ea typeface="Calibri"/>
                <a:cs typeface="Arial"/>
              </a:rPr>
              <a:t>Birleşmiş Milletler Gıda ve Tarım Örgütü (FAO), (İngilizce: </a:t>
            </a:r>
            <a:r>
              <a:rPr lang="tr-TR" sz="2000" dirty="0" err="1">
                <a:ea typeface="Calibri"/>
                <a:cs typeface="Arial"/>
              </a:rPr>
              <a:t>Food</a:t>
            </a:r>
            <a:r>
              <a:rPr lang="tr-TR" sz="2000" dirty="0">
                <a:ea typeface="Calibri"/>
                <a:cs typeface="Arial"/>
              </a:rPr>
              <a:t> </a:t>
            </a:r>
            <a:r>
              <a:rPr lang="tr-TR" sz="2000" dirty="0" err="1">
                <a:ea typeface="Calibri"/>
                <a:cs typeface="Arial"/>
              </a:rPr>
              <a:t>and</a:t>
            </a:r>
            <a:r>
              <a:rPr lang="tr-TR" sz="2000" dirty="0">
                <a:ea typeface="Calibri"/>
                <a:cs typeface="Arial"/>
              </a:rPr>
              <a:t> </a:t>
            </a:r>
            <a:r>
              <a:rPr lang="tr-TR" sz="2000" dirty="0" err="1">
                <a:ea typeface="Calibri"/>
                <a:cs typeface="Arial"/>
              </a:rPr>
              <a:t>Agriculture</a:t>
            </a:r>
            <a:r>
              <a:rPr lang="tr-TR" sz="2000" dirty="0">
                <a:ea typeface="Calibri"/>
                <a:cs typeface="Arial"/>
              </a:rPr>
              <a:t> </a:t>
            </a:r>
            <a:r>
              <a:rPr lang="tr-TR" sz="2000" dirty="0" err="1">
                <a:ea typeface="Calibri"/>
                <a:cs typeface="Arial"/>
              </a:rPr>
              <a:t>Organisation</a:t>
            </a:r>
            <a:r>
              <a:rPr lang="tr-TR" sz="2000" dirty="0">
                <a:ea typeface="Calibri"/>
                <a:cs typeface="Arial"/>
              </a:rPr>
              <a:t>, FAO) açlığı </a:t>
            </a:r>
            <a:r>
              <a:rPr lang="tr-TR" sz="2000" dirty="0" err="1">
                <a:ea typeface="Calibri"/>
                <a:cs typeface="Arial"/>
              </a:rPr>
              <a:t>yoketmek</a:t>
            </a:r>
            <a:r>
              <a:rPr lang="tr-TR" sz="2000" dirty="0">
                <a:ea typeface="Calibri"/>
                <a:cs typeface="Arial"/>
              </a:rPr>
              <a:t>, insanların beslenme ve yaşam düzeylerini </a:t>
            </a:r>
            <a:r>
              <a:rPr lang="tr-TR" sz="2000" dirty="0" err="1">
                <a:ea typeface="Calibri"/>
                <a:cs typeface="Arial"/>
              </a:rPr>
              <a:t>ükseltmek</a:t>
            </a:r>
            <a:r>
              <a:rPr lang="tr-TR" sz="2000" dirty="0">
                <a:ea typeface="Calibri"/>
                <a:cs typeface="Arial"/>
              </a:rPr>
              <a:t>, tarımsal üretimi arttırmak ve kırsal kesimde yaşayan nüfusun kalkınmasını sağlamak amacıyla 1945 yılında kurulmuştur. </a:t>
            </a:r>
            <a:r>
              <a:rPr lang="tr-TR" sz="2000" dirty="0" err="1">
                <a:ea typeface="Calibri"/>
                <a:cs typeface="Arial"/>
              </a:rPr>
              <a:t>FAO'nUn</a:t>
            </a:r>
            <a:r>
              <a:rPr lang="tr-TR" sz="2000" dirty="0">
                <a:ea typeface="Calibri"/>
                <a:cs typeface="Arial"/>
              </a:rPr>
              <a:t> merkezi Roma'dadır. Türkiye'de 9 Haziran 1947 tarih ve 5063 sayılı kanun gereğince örgüte üye olmuştur.</a:t>
            </a:r>
          </a:p>
          <a:p>
            <a:pPr algn="just">
              <a:lnSpc>
                <a:spcPct val="115000"/>
              </a:lnSpc>
              <a:spcAft>
                <a:spcPts val="1000"/>
              </a:spcAft>
            </a:pPr>
            <a:r>
              <a:rPr lang="tr-TR" dirty="0">
                <a:ea typeface="Calibri"/>
                <a:cs typeface="Arial"/>
              </a:rPr>
              <a:t> </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13</a:t>
            </a:fld>
            <a:endParaRPr lang="tr-TR"/>
          </a:p>
        </p:txBody>
      </p:sp>
    </p:spTree>
    <p:extLst>
      <p:ext uri="{BB962C8B-B14F-4D97-AF65-F5344CB8AC3E}">
        <p14:creationId xmlns:p14="http://schemas.microsoft.com/office/powerpoint/2010/main" val="3946570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624" y="692696"/>
            <a:ext cx="8856984" cy="6175601"/>
          </a:xfrm>
          <a:prstGeom prst="rect">
            <a:avLst/>
          </a:prstGeom>
        </p:spPr>
        <p:txBody>
          <a:bodyPr wrap="square">
            <a:spAutoFit/>
          </a:bodyPr>
          <a:lstStyle/>
          <a:p>
            <a:pPr algn="just">
              <a:lnSpc>
                <a:spcPct val="115000"/>
              </a:lnSpc>
              <a:spcAft>
                <a:spcPts val="1000"/>
              </a:spcAft>
            </a:pPr>
            <a:r>
              <a:rPr lang="tr-TR" sz="1700" dirty="0">
                <a:ea typeface="Calibri"/>
                <a:cs typeface="Arial"/>
              </a:rPr>
              <a:t>Kuruluşundan bu yana FAO, tarımsal kalkınmayı teşvik etmiş, geliştirilmiş beslenme ve gıda güvencesi konularını yakından izlemiş ve açlık ve yoksulluğu ortadan kaldırmak için çalışmıştır. Amacı, bütün insanların sağlıklı ve aktif bir yaşam sürmeleri için gerekli ve güvenli gıdaya, her zaman erişebilmelerini </a:t>
            </a:r>
            <a:r>
              <a:rPr lang="tr-TR" sz="1700" dirty="0" err="1">
                <a:ea typeface="Calibri"/>
                <a:cs typeface="Arial"/>
              </a:rPr>
              <a:t>sağlamaktır.Türkiye</a:t>
            </a:r>
            <a:r>
              <a:rPr lang="tr-TR" sz="1700" dirty="0">
                <a:ea typeface="Calibri"/>
                <a:cs typeface="Arial"/>
              </a:rPr>
              <a:t>, FAO'nun öncelikleri arasında yer alan sürdürülebilir tarım ve doğal kaynakların korunarak gıda üretiminin artırılması ilkesini tümüyle desteklemektedir. Bundan maksat, gelecek nesillerin ihtiyaçlarını da göz önünde bulundurarak çevreyi tahrip etmeden, teknik olarak uygulanabilir, ekonomik bakımdan karlı ve sosyal olarak kabul edilebilir kalkınma programlarını yaygınlaştırarak insanların ihtiyacını karşılamaktır.</a:t>
            </a:r>
          </a:p>
          <a:p>
            <a:pPr algn="just">
              <a:lnSpc>
                <a:spcPct val="115000"/>
              </a:lnSpc>
              <a:spcAft>
                <a:spcPts val="1000"/>
              </a:spcAft>
            </a:pPr>
            <a:r>
              <a:rPr lang="tr-TR" sz="1700" b="1" dirty="0">
                <a:ea typeface="Calibri"/>
                <a:cs typeface="Arial"/>
              </a:rPr>
              <a:t>3.Birleşmiş Milletler Çocuklara Yardım Fonu (UNICEF)</a:t>
            </a:r>
            <a:endParaRPr lang="tr-TR" sz="1700" dirty="0">
              <a:ea typeface="Calibri"/>
              <a:cs typeface="Arial"/>
            </a:endParaRPr>
          </a:p>
          <a:p>
            <a:pPr algn="just">
              <a:lnSpc>
                <a:spcPct val="115000"/>
              </a:lnSpc>
              <a:spcAft>
                <a:spcPts val="1000"/>
              </a:spcAft>
            </a:pPr>
            <a:r>
              <a:rPr lang="tr-TR" sz="1700" dirty="0">
                <a:ea typeface="Calibri"/>
                <a:cs typeface="Arial"/>
              </a:rPr>
              <a:t>(İngilizce: United Nations </a:t>
            </a:r>
            <a:r>
              <a:rPr lang="tr-TR" sz="1700" dirty="0" err="1">
                <a:ea typeface="Calibri"/>
                <a:cs typeface="Arial"/>
              </a:rPr>
              <a:t>Children’s</a:t>
            </a:r>
            <a:r>
              <a:rPr lang="tr-TR" sz="1700" dirty="0">
                <a:ea typeface="Calibri"/>
                <a:cs typeface="Arial"/>
              </a:rPr>
              <a:t> </a:t>
            </a:r>
            <a:r>
              <a:rPr lang="tr-TR" sz="1700" dirty="0" err="1">
                <a:ea typeface="Calibri"/>
                <a:cs typeface="Arial"/>
              </a:rPr>
              <a:t>Fund</a:t>
            </a:r>
            <a:r>
              <a:rPr lang="tr-TR" sz="1700" dirty="0">
                <a:ea typeface="Calibri"/>
                <a:cs typeface="Arial"/>
              </a:rPr>
              <a:t>, UNICEF) 1954 yılında Birleşmiş Milletler Genel Kurulu tarafından çocuk haklarının korunması adına tanıtım ve savunu çalışmaları yapmak, çocukların temel gereksinimlerinin karşılanmasına yardımcı olmak ve çocukların potansiyellerini eksiksiz biçimde gerçekleştirmek için fırsatlar yaratmak üzere görevlendirilmiş bir kuruluştur</a:t>
            </a:r>
            <a:r>
              <a:rPr lang="tr-TR" sz="1700" dirty="0" smtClean="0">
                <a:ea typeface="Calibri"/>
                <a:cs typeface="Arial"/>
              </a:rPr>
              <a:t>.</a:t>
            </a:r>
            <a:r>
              <a:rPr lang="tr-TR" sz="1700" dirty="0">
                <a:ea typeface="Calibri"/>
                <a:cs typeface="Arial"/>
              </a:rPr>
              <a:t> </a:t>
            </a:r>
          </a:p>
          <a:p>
            <a:pPr algn="just">
              <a:lnSpc>
                <a:spcPct val="115000"/>
              </a:lnSpc>
              <a:spcAft>
                <a:spcPts val="1000"/>
              </a:spcAft>
            </a:pPr>
            <a:r>
              <a:rPr lang="tr-TR" sz="1700" dirty="0">
                <a:ea typeface="Calibri"/>
                <a:cs typeface="Arial"/>
              </a:rPr>
              <a:t>Kuruluş amacı İkinci Dünya Savaşı’nın yaptığı yıkımları düzeltmek amacıyla çocuklara yönelik yiyecek ve diğer yardımları yapmaktır. 1950'li yıllarda bu amacın kapsamı genişletilmiş ve dünyada yardıma muhtaç milyonlarca çocuk için daha uzun vadeli  hedeflerin oluşturulması gündeme gelmiş, çocuklara yapılacak yardımların, tek tek ülkeler tarafından izlenen kalkınma planlarına ve programlarına uyumlu hale gelmesi durumunda daha yararlı olacağı yolunda bir politika izlenmeye başlanmıştır.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14</a:t>
            </a:fld>
            <a:endParaRPr lang="tr-TR"/>
          </a:p>
        </p:txBody>
      </p:sp>
    </p:spTree>
    <p:extLst>
      <p:ext uri="{BB962C8B-B14F-4D97-AF65-F5344CB8AC3E}">
        <p14:creationId xmlns:p14="http://schemas.microsoft.com/office/powerpoint/2010/main" val="3021495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5233" y="620688"/>
            <a:ext cx="8712968" cy="6028573"/>
          </a:xfrm>
          <a:prstGeom prst="rect">
            <a:avLst/>
          </a:prstGeom>
        </p:spPr>
        <p:txBody>
          <a:bodyPr wrap="square">
            <a:spAutoFit/>
          </a:bodyPr>
          <a:lstStyle/>
          <a:p>
            <a:pPr algn="just">
              <a:lnSpc>
                <a:spcPct val="115000"/>
              </a:lnSpc>
              <a:spcAft>
                <a:spcPts val="1000"/>
              </a:spcAft>
            </a:pPr>
            <a:r>
              <a:rPr lang="tr-TR" sz="2200" b="1" dirty="0">
                <a:ea typeface="Calibri"/>
                <a:cs typeface="Arial"/>
              </a:rPr>
              <a:t>UNICEF'in yürüttüğü başlıca programlar şunlardır:</a:t>
            </a:r>
            <a:endParaRPr lang="tr-TR" sz="2200" dirty="0">
              <a:ea typeface="Calibri"/>
              <a:cs typeface="Arial"/>
            </a:endParaRPr>
          </a:p>
          <a:p>
            <a:pPr algn="just">
              <a:lnSpc>
                <a:spcPct val="115000"/>
              </a:lnSpc>
              <a:spcAft>
                <a:spcPts val="1000"/>
              </a:spcAft>
            </a:pPr>
            <a:r>
              <a:rPr lang="tr-TR" sz="2200" dirty="0">
                <a:ea typeface="Calibri"/>
                <a:cs typeface="Arial"/>
              </a:rPr>
              <a:t>•	Çocuk Sağlığı; Temel sağlık hizmetleri, bağışıklama akut solunum yolu enfeksiyonlarının kontrolü, ishalli hastalıkların kontrolü, AIDS ve çocuklar,</a:t>
            </a:r>
          </a:p>
          <a:p>
            <a:pPr algn="just">
              <a:lnSpc>
                <a:spcPct val="115000"/>
              </a:lnSpc>
              <a:spcAft>
                <a:spcPts val="1000"/>
              </a:spcAft>
            </a:pPr>
            <a:r>
              <a:rPr lang="tr-TR" sz="2200" dirty="0">
                <a:ea typeface="Calibri"/>
                <a:cs typeface="Arial"/>
              </a:rPr>
              <a:t>•	Beslenme; </a:t>
            </a:r>
            <a:r>
              <a:rPr lang="tr-TR" sz="2200" dirty="0" err="1">
                <a:ea typeface="Calibri"/>
                <a:cs typeface="Arial"/>
              </a:rPr>
              <a:t>Mikrobesleyiciler</a:t>
            </a:r>
            <a:r>
              <a:rPr lang="tr-TR" sz="2200" dirty="0">
                <a:ea typeface="Calibri"/>
                <a:cs typeface="Arial"/>
              </a:rPr>
              <a:t> (</a:t>
            </a:r>
            <a:r>
              <a:rPr lang="tr-TR" sz="2200" dirty="0" err="1">
                <a:ea typeface="Calibri"/>
                <a:cs typeface="Arial"/>
              </a:rPr>
              <a:t>İyod</a:t>
            </a:r>
            <a:r>
              <a:rPr lang="tr-TR" sz="2200" dirty="0">
                <a:ea typeface="Calibri"/>
                <a:cs typeface="Arial"/>
              </a:rPr>
              <a:t>, A vitamini, demir) anne sütü, emzirme,</a:t>
            </a:r>
          </a:p>
          <a:p>
            <a:pPr algn="just">
              <a:lnSpc>
                <a:spcPct val="115000"/>
              </a:lnSpc>
              <a:spcAft>
                <a:spcPts val="1000"/>
              </a:spcAft>
            </a:pPr>
            <a:r>
              <a:rPr lang="tr-TR" sz="2200" dirty="0">
                <a:ea typeface="Calibri"/>
                <a:cs typeface="Arial"/>
              </a:rPr>
              <a:t>•	Güvenli Annelik ve Aile Planlaması; Aile planlaması, kadınların statüsü, anne sütü, iletişim, güvenli annelik, temel eğitim ve okur- yazarlık,</a:t>
            </a:r>
          </a:p>
          <a:p>
            <a:pPr algn="just">
              <a:lnSpc>
                <a:spcPct val="115000"/>
              </a:lnSpc>
              <a:spcAft>
                <a:spcPts val="1000"/>
              </a:spcAft>
            </a:pPr>
            <a:r>
              <a:rPr lang="tr-TR" sz="2200" dirty="0">
                <a:ea typeface="Calibri"/>
                <a:cs typeface="Arial"/>
              </a:rPr>
              <a:t>•	Zor Koşullardaki Çocuklar; Sokak çocukları ve çalışan çocuklar, istismar ve ihmal, askeri savaşlardaki çocuklar, çocukluktaki sakatlıklar,</a:t>
            </a:r>
          </a:p>
          <a:p>
            <a:pPr algn="just">
              <a:lnSpc>
                <a:spcPct val="115000"/>
              </a:lnSpc>
              <a:spcAft>
                <a:spcPts val="1000"/>
              </a:spcAft>
            </a:pPr>
            <a:r>
              <a:rPr lang="tr-TR" sz="2200" dirty="0">
                <a:ea typeface="Calibri"/>
                <a:cs typeface="Arial"/>
              </a:rPr>
              <a:t>•	Su ve Çevrenin Sağlıklı Hale Getirilmesi,</a:t>
            </a:r>
          </a:p>
          <a:p>
            <a:pPr algn="just">
              <a:lnSpc>
                <a:spcPct val="115000"/>
              </a:lnSpc>
              <a:spcAft>
                <a:spcPts val="1000"/>
              </a:spcAft>
            </a:pPr>
            <a:r>
              <a:rPr lang="tr-TR" sz="2200" dirty="0">
                <a:ea typeface="Calibri"/>
                <a:cs typeface="Arial"/>
              </a:rPr>
              <a:t>•	Eğitim,</a:t>
            </a:r>
          </a:p>
          <a:p>
            <a:pPr algn="just">
              <a:lnSpc>
                <a:spcPct val="115000"/>
              </a:lnSpc>
              <a:spcAft>
                <a:spcPts val="1000"/>
              </a:spcAft>
            </a:pPr>
            <a:r>
              <a:rPr lang="tr-TR" sz="2200" dirty="0">
                <a:ea typeface="Calibri"/>
                <a:cs typeface="Arial"/>
              </a:rPr>
              <a:t>•	Gelişmede Kadın,</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15</a:t>
            </a:fld>
            <a:endParaRPr lang="tr-TR"/>
          </a:p>
        </p:txBody>
      </p:sp>
    </p:spTree>
    <p:extLst>
      <p:ext uri="{BB962C8B-B14F-4D97-AF65-F5344CB8AC3E}">
        <p14:creationId xmlns:p14="http://schemas.microsoft.com/office/powerpoint/2010/main" val="1031398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794" y="514725"/>
            <a:ext cx="8784976" cy="6343275"/>
          </a:xfrm>
          <a:prstGeom prst="rect">
            <a:avLst/>
          </a:prstGeom>
        </p:spPr>
        <p:txBody>
          <a:bodyPr wrap="square">
            <a:spAutoFit/>
          </a:bodyPr>
          <a:lstStyle/>
          <a:p>
            <a:pPr algn="just">
              <a:lnSpc>
                <a:spcPct val="115000"/>
              </a:lnSpc>
              <a:spcAft>
                <a:spcPts val="1000"/>
              </a:spcAft>
            </a:pPr>
            <a:r>
              <a:rPr lang="tr-TR" b="1" dirty="0">
                <a:ea typeface="Calibri"/>
                <a:cs typeface="Arial"/>
              </a:rPr>
              <a:t>5.Dünya Sağlık Örgütü (WHO)</a:t>
            </a:r>
            <a:endParaRPr lang="tr-TR" dirty="0">
              <a:ea typeface="Calibri"/>
              <a:cs typeface="Arial"/>
            </a:endParaRPr>
          </a:p>
          <a:p>
            <a:pPr algn="just">
              <a:lnSpc>
                <a:spcPct val="115000"/>
              </a:lnSpc>
              <a:spcAft>
                <a:spcPts val="1000"/>
              </a:spcAft>
            </a:pPr>
            <a:r>
              <a:rPr lang="tr-TR" dirty="0">
                <a:ea typeface="Calibri"/>
                <a:cs typeface="Arial"/>
              </a:rPr>
              <a:t>Tüm milletlerin mümkün olan en yüksek sağlık düzeyine ulaştırılması amacıyla, 7 Nisan 1948 tarihinde kurulan Dünya Sağlık Örgütü'ne Türkiye'nin üyeliği, 9 Nisan 1949  tarih ve 5062 sayılı Türkiye Büyük Millet Meclisinde kabul edilen kanunla gerçekleşmiştir. Örgütün merkezi İsviçre’nin Cenevre şehridir. Başlıca amaçları;</a:t>
            </a:r>
          </a:p>
          <a:p>
            <a:pPr algn="just">
              <a:lnSpc>
                <a:spcPct val="115000"/>
              </a:lnSpc>
              <a:spcAft>
                <a:spcPts val="1000"/>
              </a:spcAft>
            </a:pPr>
            <a:r>
              <a:rPr lang="tr-TR" dirty="0">
                <a:ea typeface="Calibri"/>
                <a:cs typeface="Arial"/>
              </a:rPr>
              <a:t> </a:t>
            </a:r>
          </a:p>
          <a:p>
            <a:pPr algn="just">
              <a:lnSpc>
                <a:spcPct val="115000"/>
              </a:lnSpc>
              <a:spcAft>
                <a:spcPts val="1000"/>
              </a:spcAft>
            </a:pPr>
            <a:r>
              <a:rPr lang="tr-TR" dirty="0">
                <a:ea typeface="Calibri"/>
                <a:cs typeface="Arial"/>
              </a:rPr>
              <a:t>•	Besinler, biyolojik maddeler, </a:t>
            </a:r>
            <a:r>
              <a:rPr lang="tr-TR" dirty="0" err="1">
                <a:ea typeface="Calibri"/>
                <a:cs typeface="Arial"/>
              </a:rPr>
              <a:t>farmasötik</a:t>
            </a:r>
            <a:r>
              <a:rPr lang="tr-TR" dirty="0">
                <a:ea typeface="Calibri"/>
                <a:cs typeface="Arial"/>
              </a:rPr>
              <a:t> ürünlere ilişkin uluslararası normlar geliştirmek, bunların kabul görmesini sağlamak,</a:t>
            </a:r>
          </a:p>
          <a:p>
            <a:pPr algn="just">
              <a:lnSpc>
                <a:spcPct val="115000"/>
              </a:lnSpc>
              <a:spcAft>
                <a:spcPts val="1000"/>
              </a:spcAft>
            </a:pPr>
            <a:r>
              <a:rPr lang="tr-TR" dirty="0">
                <a:ea typeface="Calibri"/>
                <a:cs typeface="Arial"/>
              </a:rPr>
              <a:t>•	Tüm ülkelerde kamuoyunu sağlık konusunda bilinçlendirmek,</a:t>
            </a:r>
          </a:p>
          <a:p>
            <a:pPr algn="just">
              <a:lnSpc>
                <a:spcPct val="115000"/>
              </a:lnSpc>
              <a:spcAft>
                <a:spcPts val="1000"/>
              </a:spcAft>
            </a:pPr>
            <a:r>
              <a:rPr lang="tr-TR" dirty="0">
                <a:ea typeface="Calibri"/>
                <a:cs typeface="Arial"/>
              </a:rPr>
              <a:t>•	Ruh sağlığı alanında insan ilişkilerini düzenleyici çalışmalar yürütmek,</a:t>
            </a:r>
          </a:p>
          <a:p>
            <a:pPr algn="just">
              <a:lnSpc>
                <a:spcPct val="115000"/>
              </a:lnSpc>
              <a:spcAft>
                <a:spcPts val="1000"/>
              </a:spcAft>
            </a:pPr>
            <a:r>
              <a:rPr lang="tr-TR" dirty="0">
                <a:ea typeface="Calibri"/>
                <a:cs typeface="Arial"/>
              </a:rPr>
              <a:t>•	Sağlık alanında araştırmalar yapılmasına destek olmak, yol göstermek,</a:t>
            </a:r>
          </a:p>
          <a:p>
            <a:pPr algn="just">
              <a:lnSpc>
                <a:spcPct val="115000"/>
              </a:lnSpc>
              <a:spcAft>
                <a:spcPts val="1000"/>
              </a:spcAft>
            </a:pPr>
            <a:r>
              <a:rPr lang="tr-TR" dirty="0">
                <a:ea typeface="Calibri"/>
                <a:cs typeface="Arial"/>
              </a:rPr>
              <a:t>•	Uluslararası sağlık çalışmalarında yönetici ve koordine edici rol oynamak,</a:t>
            </a:r>
          </a:p>
          <a:p>
            <a:pPr algn="just">
              <a:lnSpc>
                <a:spcPct val="115000"/>
              </a:lnSpc>
              <a:spcAft>
                <a:spcPts val="1000"/>
              </a:spcAft>
            </a:pPr>
            <a:r>
              <a:rPr lang="tr-TR" dirty="0">
                <a:ea typeface="Calibri"/>
                <a:cs typeface="Arial"/>
              </a:rPr>
              <a:t>•	Beslenme, barınma, boş zamanları değerlendirme, sağlığın korunarak geliştirilmesi, iş ortamının sağlık koşulları, çevre sağlığı gibi konularda uzman kuruluşlarla iş birliği yapmak,</a:t>
            </a:r>
          </a:p>
          <a:p>
            <a:pPr algn="just">
              <a:lnSpc>
                <a:spcPct val="115000"/>
              </a:lnSpc>
              <a:spcAft>
                <a:spcPts val="1000"/>
              </a:spcAft>
            </a:pPr>
            <a:r>
              <a:rPr lang="tr-TR" dirty="0">
                <a:ea typeface="Calibri"/>
                <a:cs typeface="Arial"/>
              </a:rPr>
              <a:t>•	Ana-çocuk sağlığı düzeyini geliştirmek, bunların sürekli değişen çevre koşulları ile uyumlu yaşama olanağını araştırmaktır. </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16</a:t>
            </a:fld>
            <a:endParaRPr lang="tr-TR"/>
          </a:p>
        </p:txBody>
      </p:sp>
    </p:spTree>
    <p:extLst>
      <p:ext uri="{BB962C8B-B14F-4D97-AF65-F5344CB8AC3E}">
        <p14:creationId xmlns:p14="http://schemas.microsoft.com/office/powerpoint/2010/main" val="350907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8"/>
            <a:ext cx="8712968" cy="6741846"/>
          </a:xfrm>
          <a:prstGeom prst="rect">
            <a:avLst/>
          </a:prstGeom>
        </p:spPr>
        <p:txBody>
          <a:bodyPr wrap="square">
            <a:spAutoFit/>
          </a:bodyPr>
          <a:lstStyle/>
          <a:p>
            <a:pPr algn="ctr">
              <a:lnSpc>
                <a:spcPct val="115000"/>
              </a:lnSpc>
              <a:spcAft>
                <a:spcPts val="1000"/>
              </a:spcAft>
            </a:pPr>
            <a:r>
              <a:rPr lang="tr-TR" sz="2400" b="1" dirty="0" smtClean="0">
                <a:solidFill>
                  <a:srgbClr val="FF0000"/>
                </a:solidFill>
                <a:effectLst/>
                <a:latin typeface="Algerian"/>
                <a:ea typeface="Calibri"/>
                <a:cs typeface="Arial"/>
              </a:rPr>
              <a:t>2. BESLENME SORUNLARI</a:t>
            </a:r>
            <a:endParaRPr lang="tr-TR" dirty="0">
              <a:ea typeface="Calibri"/>
              <a:cs typeface="Arial"/>
            </a:endParaRPr>
          </a:p>
          <a:p>
            <a:pPr algn="just">
              <a:lnSpc>
                <a:spcPct val="115000"/>
              </a:lnSpc>
              <a:spcAft>
                <a:spcPts val="1000"/>
              </a:spcAft>
            </a:pPr>
            <a:r>
              <a:rPr lang="tr-TR" sz="2200" dirty="0">
                <a:ea typeface="Calibri"/>
                <a:cs typeface="Arial"/>
              </a:rPr>
              <a:t>Ülkemizde beslenme uygulamaları ve alışkanlıkları ile besinlerin hazırlanması </a:t>
            </a:r>
            <a:r>
              <a:rPr lang="tr-TR" sz="2200" dirty="0" err="1">
                <a:ea typeface="Calibri"/>
                <a:cs typeface="Arial"/>
              </a:rPr>
              <a:t>sosyo</a:t>
            </a:r>
            <a:r>
              <a:rPr lang="tr-TR" sz="2200" dirty="0">
                <a:ea typeface="Calibri"/>
                <a:cs typeface="Arial"/>
              </a:rPr>
              <a:t>- ekonomik düzeye, yerleşme yerlerine ve mevsimlere bağımlı olarak farklılıklar gösterir. Bu durum beslenme sorunlarının çeşidi ve görülme sıklığı üzerinde etkili olur.</a:t>
            </a:r>
          </a:p>
          <a:p>
            <a:pPr algn="just">
              <a:lnSpc>
                <a:spcPct val="115000"/>
              </a:lnSpc>
              <a:spcAft>
                <a:spcPts val="1000"/>
              </a:spcAft>
            </a:pPr>
            <a:r>
              <a:rPr lang="tr-TR" sz="2200" b="1" dirty="0">
                <a:ea typeface="Calibri"/>
                <a:cs typeface="Arial"/>
              </a:rPr>
              <a:t>2.1.	Ülkemizdeki Beslenme Sorunları</a:t>
            </a:r>
            <a:endParaRPr lang="tr-TR" sz="2200" dirty="0">
              <a:ea typeface="Calibri"/>
              <a:cs typeface="Arial"/>
            </a:endParaRPr>
          </a:p>
          <a:p>
            <a:pPr algn="just">
              <a:lnSpc>
                <a:spcPct val="115000"/>
              </a:lnSpc>
              <a:spcAft>
                <a:spcPts val="1000"/>
              </a:spcAft>
            </a:pPr>
            <a:r>
              <a:rPr lang="tr-TR" sz="2200" dirty="0">
                <a:ea typeface="Calibri"/>
                <a:cs typeface="Arial"/>
              </a:rPr>
              <a:t>Türkiye beslenme durumu yönünden hem gelişmekte olan, hem de gelişmiş ülkelerin sorunlarını birlikte içeren bir görünüme sahiptir. Ülkemizde halkın beslenme durumu bölgelere, mevsimlere, </a:t>
            </a:r>
            <a:r>
              <a:rPr lang="tr-TR" sz="2200" dirty="0" err="1">
                <a:ea typeface="Calibri"/>
                <a:cs typeface="Arial"/>
              </a:rPr>
              <a:t>sosyo</a:t>
            </a:r>
            <a:r>
              <a:rPr lang="tr-TR" sz="2200" dirty="0">
                <a:ea typeface="Calibri"/>
                <a:cs typeface="Arial"/>
              </a:rPr>
              <a:t> ekonomik düzeye ve kentsel-kırsal yerleşim yerlerine göre önemli farklılıklar göstermektedir. Bunun temel nedenlerinin başında gelir dağılımındaki dengesizlik gelmektedir. Bu durum beslenme sorunlarının niteliği ve görülme sıklığı üzerinde etkili olmaktadır. Ayrıca </a:t>
            </a:r>
            <a:r>
              <a:rPr lang="tr-TR" sz="2200" b="1" dirty="0">
                <a:ea typeface="Calibri"/>
                <a:cs typeface="Arial"/>
              </a:rPr>
              <a:t>beslenme konusundaki bilgisizlik, hatalı besin seçimi ile yanlış hazırlama, pişirme ve saklama yöntemlerinin uygulanmasına neden olmakta ve beslenme sorunlarının boyutlarının büyümesine yol açmaktadır</a:t>
            </a:r>
            <a:r>
              <a:rPr lang="tr-TR" sz="2200" dirty="0">
                <a:ea typeface="Calibri"/>
                <a:cs typeface="Arial"/>
              </a:rPr>
              <a:t>.</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17</a:t>
            </a:fld>
            <a:endParaRPr lang="tr-TR"/>
          </a:p>
        </p:txBody>
      </p:sp>
    </p:spTree>
    <p:extLst>
      <p:ext uri="{BB962C8B-B14F-4D97-AF65-F5344CB8AC3E}">
        <p14:creationId xmlns:p14="http://schemas.microsoft.com/office/powerpoint/2010/main" val="181619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6328" y="685353"/>
            <a:ext cx="8784976" cy="4321696"/>
          </a:xfrm>
          <a:prstGeom prst="rect">
            <a:avLst/>
          </a:prstGeom>
        </p:spPr>
        <p:txBody>
          <a:bodyPr wrap="square">
            <a:spAutoFit/>
          </a:bodyPr>
          <a:lstStyle/>
          <a:p>
            <a:pPr algn="just">
              <a:lnSpc>
                <a:spcPct val="115000"/>
              </a:lnSpc>
              <a:spcAft>
                <a:spcPts val="1000"/>
              </a:spcAft>
            </a:pPr>
            <a:r>
              <a:rPr lang="tr-TR" sz="2100" dirty="0">
                <a:ea typeface="Calibri"/>
                <a:cs typeface="Arial"/>
              </a:rPr>
              <a:t>Türk halkının beslenme durumuna bakıldığında temel besin ekmek ve diğer tahıl ürünleridir. </a:t>
            </a:r>
            <a:r>
              <a:rPr lang="tr-TR" sz="2100" b="1" dirty="0">
                <a:ea typeface="Calibri"/>
                <a:cs typeface="Arial"/>
              </a:rPr>
              <a:t>Günlük enerjinin ortalama %44 ü sadece ekmekten,%58’i ise ekmek ve diğer tahıl ürünlerinden sağlanmaktadır</a:t>
            </a:r>
            <a:r>
              <a:rPr lang="tr-TR" sz="2100" dirty="0">
                <a:ea typeface="Calibri"/>
                <a:cs typeface="Arial"/>
              </a:rPr>
              <a:t>. </a:t>
            </a:r>
            <a:endParaRPr lang="tr-TR" sz="2100" dirty="0" smtClean="0">
              <a:ea typeface="Calibri"/>
              <a:cs typeface="Arial"/>
            </a:endParaRPr>
          </a:p>
          <a:p>
            <a:pPr algn="just">
              <a:lnSpc>
                <a:spcPct val="115000"/>
              </a:lnSpc>
              <a:spcAft>
                <a:spcPts val="1000"/>
              </a:spcAft>
            </a:pPr>
            <a:endParaRPr lang="tr-TR" sz="2100" dirty="0" smtClean="0">
              <a:ea typeface="Calibri"/>
              <a:cs typeface="Arial"/>
            </a:endParaRPr>
          </a:p>
          <a:p>
            <a:pPr algn="just">
              <a:lnSpc>
                <a:spcPct val="115000"/>
              </a:lnSpc>
              <a:spcAft>
                <a:spcPts val="1000"/>
              </a:spcAft>
            </a:pPr>
            <a:r>
              <a:rPr lang="tr-TR" sz="2100" dirty="0" smtClean="0">
                <a:ea typeface="Calibri"/>
                <a:cs typeface="Arial"/>
              </a:rPr>
              <a:t>Yıllar </a:t>
            </a:r>
            <a:r>
              <a:rPr lang="tr-TR" sz="2100" dirty="0">
                <a:ea typeface="Calibri"/>
                <a:cs typeface="Arial"/>
              </a:rPr>
              <a:t>içerisinde besin tüketim eğilimi incelendiğinde ekmek, </a:t>
            </a:r>
            <a:r>
              <a:rPr lang="tr-TR" sz="2100" b="1" dirty="0">
                <a:ea typeface="Calibri"/>
                <a:cs typeface="Arial"/>
              </a:rPr>
              <a:t>süt, yoğurt, et ve ürünleri, taze sebze ve meyve tüketiminin azaldığı</a:t>
            </a:r>
            <a:r>
              <a:rPr lang="tr-TR" sz="2100" dirty="0">
                <a:ea typeface="Calibri"/>
                <a:cs typeface="Arial"/>
              </a:rPr>
              <a:t>, </a:t>
            </a:r>
            <a:r>
              <a:rPr lang="tr-TR" sz="2100" dirty="0" err="1">
                <a:ea typeface="Calibri"/>
                <a:cs typeface="Arial"/>
              </a:rPr>
              <a:t>kurubaklagil</a:t>
            </a:r>
            <a:r>
              <a:rPr lang="tr-TR" sz="2100" dirty="0">
                <a:ea typeface="Calibri"/>
                <a:cs typeface="Arial"/>
              </a:rPr>
              <a:t>, yumurta ve </a:t>
            </a:r>
            <a:r>
              <a:rPr lang="tr-TR" sz="2100" b="1" dirty="0">
                <a:ea typeface="Calibri"/>
                <a:cs typeface="Arial"/>
              </a:rPr>
              <a:t>şeker</a:t>
            </a:r>
            <a:r>
              <a:rPr lang="tr-TR" sz="2100" dirty="0">
                <a:ea typeface="Calibri"/>
                <a:cs typeface="Arial"/>
              </a:rPr>
              <a:t> tüketiminin ise </a:t>
            </a:r>
            <a:r>
              <a:rPr lang="tr-TR" sz="2100" b="1" dirty="0">
                <a:ea typeface="Calibri"/>
                <a:cs typeface="Arial"/>
              </a:rPr>
              <a:t>arttığı</a:t>
            </a:r>
            <a:r>
              <a:rPr lang="tr-TR" sz="2100" dirty="0">
                <a:ea typeface="Calibri"/>
                <a:cs typeface="Arial"/>
              </a:rPr>
              <a:t> görülmektedir. </a:t>
            </a:r>
            <a:endParaRPr lang="tr-TR" sz="2100" dirty="0" smtClean="0">
              <a:ea typeface="Calibri"/>
              <a:cs typeface="Arial"/>
            </a:endParaRPr>
          </a:p>
          <a:p>
            <a:pPr algn="just">
              <a:lnSpc>
                <a:spcPct val="115000"/>
              </a:lnSpc>
              <a:spcAft>
                <a:spcPts val="1000"/>
              </a:spcAft>
            </a:pPr>
            <a:endParaRPr lang="tr-TR" sz="2100" dirty="0" smtClean="0">
              <a:ea typeface="Calibri"/>
              <a:cs typeface="Arial"/>
            </a:endParaRPr>
          </a:p>
          <a:p>
            <a:pPr algn="just">
              <a:lnSpc>
                <a:spcPct val="115000"/>
              </a:lnSpc>
              <a:spcAft>
                <a:spcPts val="1000"/>
              </a:spcAft>
            </a:pPr>
            <a:r>
              <a:rPr lang="tr-TR" sz="2100" dirty="0" smtClean="0">
                <a:ea typeface="Calibri"/>
                <a:cs typeface="Arial"/>
              </a:rPr>
              <a:t>Genelde </a:t>
            </a:r>
            <a:r>
              <a:rPr lang="tr-TR" sz="2100" dirty="0">
                <a:ea typeface="Calibri"/>
                <a:cs typeface="Arial"/>
              </a:rPr>
              <a:t>toplam yağ tüketim miktarında önemli farklılık olmamasına karşın, bitkisel sıvı yağ tüketim miktarının katı yağa oranla arttığı gözlenmektedir</a:t>
            </a:r>
            <a:r>
              <a:rPr lang="tr-TR" sz="2100" dirty="0" smtClean="0">
                <a:ea typeface="Calibri"/>
                <a:cs typeface="Arial"/>
              </a:rPr>
              <a:t>.</a:t>
            </a:r>
            <a:endParaRPr lang="tr-TR" sz="2100" dirty="0">
              <a:ea typeface="Calibri"/>
              <a:cs typeface="Arial"/>
            </a:endParaRPr>
          </a:p>
        </p:txBody>
      </p:sp>
      <p:sp>
        <p:nvSpPr>
          <p:cNvPr id="3" name="2 Slayt Numarası Yer Tutucusu"/>
          <p:cNvSpPr>
            <a:spLocks noGrp="1"/>
          </p:cNvSpPr>
          <p:nvPr>
            <p:ph type="sldNum" sz="quarter" idx="12"/>
          </p:nvPr>
        </p:nvSpPr>
        <p:spPr/>
        <p:txBody>
          <a:bodyPr/>
          <a:lstStyle/>
          <a:p>
            <a:fld id="{1A563ADA-30EF-40F4-9BD7-C877AEFDD299}" type="slidenum">
              <a:rPr lang="tr-TR" smtClean="0"/>
              <a:pPr/>
              <a:t>18</a:t>
            </a:fld>
            <a:endParaRPr lang="tr-TR"/>
          </a:p>
        </p:txBody>
      </p:sp>
    </p:spTree>
    <p:extLst>
      <p:ext uri="{BB962C8B-B14F-4D97-AF65-F5344CB8AC3E}">
        <p14:creationId xmlns:p14="http://schemas.microsoft.com/office/powerpoint/2010/main" val="3170692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1A563ADA-30EF-40F4-9BD7-C877AEFDD299}" type="slidenum">
              <a:rPr lang="tr-TR" smtClean="0"/>
              <a:pPr/>
              <a:t>19</a:t>
            </a:fld>
            <a:endParaRPr lang="tr-TR"/>
          </a:p>
        </p:txBody>
      </p:sp>
      <p:sp>
        <p:nvSpPr>
          <p:cNvPr id="3" name="2 Metin kutusu"/>
          <p:cNvSpPr txBox="1"/>
          <p:nvPr/>
        </p:nvSpPr>
        <p:spPr>
          <a:xfrm>
            <a:off x="323528" y="332656"/>
            <a:ext cx="8820472" cy="6661824"/>
          </a:xfrm>
          <a:prstGeom prst="rect">
            <a:avLst/>
          </a:prstGeom>
          <a:noFill/>
        </p:spPr>
        <p:txBody>
          <a:bodyPr wrap="square" rtlCol="0">
            <a:spAutoFit/>
          </a:bodyPr>
          <a:lstStyle/>
          <a:p>
            <a:pPr algn="just">
              <a:lnSpc>
                <a:spcPct val="115000"/>
              </a:lnSpc>
              <a:spcAft>
                <a:spcPts val="1000"/>
              </a:spcAft>
            </a:pPr>
            <a:r>
              <a:rPr lang="tr-TR" dirty="0" smtClean="0">
                <a:ea typeface="Calibri"/>
                <a:cs typeface="Arial"/>
              </a:rPr>
              <a:t>Türkiye’de, enerji ve besin </a:t>
            </a:r>
            <a:r>
              <a:rPr lang="tr-TR" dirty="0" err="1" smtClean="0">
                <a:ea typeface="Calibri"/>
                <a:cs typeface="Arial"/>
              </a:rPr>
              <a:t>ögeleri</a:t>
            </a:r>
            <a:r>
              <a:rPr lang="tr-TR" dirty="0" smtClean="0">
                <a:ea typeface="Calibri"/>
                <a:cs typeface="Arial"/>
              </a:rPr>
              <a:t> yönünden beslenme durumu incelendiğinde, enerjiyi yetersiz düzeyde tüketen aile oranı düşüktür. </a:t>
            </a:r>
          </a:p>
          <a:p>
            <a:pPr algn="just">
              <a:lnSpc>
                <a:spcPct val="115000"/>
              </a:lnSpc>
              <a:spcAft>
                <a:spcPts val="1000"/>
              </a:spcAft>
            </a:pPr>
            <a:endParaRPr lang="tr-TR" dirty="0" smtClean="0">
              <a:ea typeface="Calibri"/>
              <a:cs typeface="Arial"/>
            </a:endParaRPr>
          </a:p>
          <a:p>
            <a:pPr algn="just">
              <a:lnSpc>
                <a:spcPct val="115000"/>
              </a:lnSpc>
              <a:spcAft>
                <a:spcPts val="1000"/>
              </a:spcAft>
            </a:pPr>
            <a:r>
              <a:rPr lang="tr-TR" dirty="0" smtClean="0">
                <a:ea typeface="Calibri"/>
                <a:cs typeface="Arial"/>
              </a:rPr>
              <a:t>Toplam protein tüketimi kişi başına yeterli düzeydedir. Proteinin çoğu bitkisel kaynaklıdır. </a:t>
            </a:r>
          </a:p>
          <a:p>
            <a:pPr algn="just">
              <a:lnSpc>
                <a:spcPct val="115000"/>
              </a:lnSpc>
              <a:spcAft>
                <a:spcPts val="1000"/>
              </a:spcAft>
            </a:pPr>
            <a:r>
              <a:rPr lang="tr-TR" b="1" dirty="0" smtClean="0">
                <a:ea typeface="Calibri"/>
                <a:cs typeface="Arial"/>
              </a:rPr>
              <a:t>Hayvansal protein tüketimi ise yetersizdir. </a:t>
            </a:r>
          </a:p>
          <a:p>
            <a:pPr algn="just">
              <a:lnSpc>
                <a:spcPct val="115000"/>
              </a:lnSpc>
              <a:spcAft>
                <a:spcPts val="1000"/>
              </a:spcAft>
            </a:pPr>
            <a:r>
              <a:rPr lang="tr-TR" b="1" dirty="0" smtClean="0">
                <a:ea typeface="Calibri"/>
                <a:cs typeface="Arial"/>
              </a:rPr>
              <a:t>Kalsiyum, vitamin A ve </a:t>
            </a:r>
            <a:r>
              <a:rPr lang="tr-TR" b="1" dirty="0" err="1" smtClean="0">
                <a:ea typeface="Calibri"/>
                <a:cs typeface="Arial"/>
              </a:rPr>
              <a:t>riboflavini</a:t>
            </a:r>
            <a:r>
              <a:rPr lang="tr-TR" b="1" dirty="0" smtClean="0">
                <a:ea typeface="Calibri"/>
                <a:cs typeface="Arial"/>
              </a:rPr>
              <a:t> yetersiz tüketenlerin oranı oldukça yüksektir. Özellikle süt ve ürünlerinin yetersiz düzeyde tüketilmesi kalsiyum ve </a:t>
            </a:r>
            <a:r>
              <a:rPr lang="tr-TR" b="1" dirty="0" err="1" smtClean="0">
                <a:ea typeface="Calibri"/>
                <a:cs typeface="Arial"/>
              </a:rPr>
              <a:t>riboflavin</a:t>
            </a:r>
            <a:r>
              <a:rPr lang="tr-TR" b="1" dirty="0" smtClean="0">
                <a:ea typeface="Calibri"/>
                <a:cs typeface="Arial"/>
              </a:rPr>
              <a:t> yetersizliğinin temel nedenidir. </a:t>
            </a:r>
          </a:p>
          <a:p>
            <a:pPr algn="just">
              <a:lnSpc>
                <a:spcPct val="115000"/>
              </a:lnSpc>
              <a:spcAft>
                <a:spcPts val="1000"/>
              </a:spcAft>
            </a:pPr>
            <a:endParaRPr lang="tr-TR" b="1" dirty="0" smtClean="0">
              <a:ea typeface="Calibri"/>
              <a:cs typeface="Arial"/>
            </a:endParaRPr>
          </a:p>
          <a:p>
            <a:pPr algn="just">
              <a:lnSpc>
                <a:spcPct val="115000"/>
              </a:lnSpc>
              <a:spcAft>
                <a:spcPts val="1000"/>
              </a:spcAft>
            </a:pPr>
            <a:r>
              <a:rPr lang="tr-TR" b="1" dirty="0" smtClean="0">
                <a:ea typeface="Calibri"/>
                <a:cs typeface="Arial"/>
              </a:rPr>
              <a:t>Demiri yetersiz düzeyde tüketenlerin oranı düşük olmasına karşın, demir yetersizliği anemisi görülme oranı çok yüksektir.</a:t>
            </a:r>
          </a:p>
          <a:p>
            <a:pPr algn="just">
              <a:lnSpc>
                <a:spcPct val="115000"/>
              </a:lnSpc>
              <a:spcAft>
                <a:spcPts val="1000"/>
              </a:spcAft>
            </a:pPr>
            <a:endParaRPr lang="tr-TR" b="1" dirty="0" smtClean="0">
              <a:ea typeface="Calibri"/>
              <a:cs typeface="Arial"/>
            </a:endParaRPr>
          </a:p>
          <a:p>
            <a:pPr algn="just">
              <a:lnSpc>
                <a:spcPct val="115000"/>
              </a:lnSpc>
              <a:spcAft>
                <a:spcPts val="1000"/>
              </a:spcAft>
            </a:pPr>
            <a:r>
              <a:rPr lang="tr-TR" dirty="0" smtClean="0">
                <a:ea typeface="Calibri"/>
                <a:cs typeface="Arial"/>
              </a:rPr>
              <a:t>Ayaküstü beslenme (</a:t>
            </a:r>
            <a:r>
              <a:rPr lang="tr-TR" b="1" dirty="0" err="1" smtClean="0">
                <a:ea typeface="Calibri"/>
                <a:cs typeface="Arial"/>
              </a:rPr>
              <a:t>fast</a:t>
            </a:r>
            <a:r>
              <a:rPr lang="tr-TR" b="1" dirty="0" smtClean="0">
                <a:ea typeface="Calibri"/>
                <a:cs typeface="Arial"/>
              </a:rPr>
              <a:t>-</a:t>
            </a:r>
            <a:r>
              <a:rPr lang="tr-TR" b="1" dirty="0" err="1" smtClean="0">
                <a:ea typeface="Calibri"/>
                <a:cs typeface="Arial"/>
              </a:rPr>
              <a:t>food</a:t>
            </a:r>
            <a:r>
              <a:rPr lang="tr-TR" dirty="0" smtClean="0">
                <a:ea typeface="Calibri"/>
                <a:cs typeface="Arial"/>
              </a:rPr>
              <a:t>),özellikle kentsel bölgelerdeki çocuk ve gençlerde yaygın bir beslenme şekline gelmiştir. Bu şekilde beslenme, doymuş yağ asitleri yönünden zengin, posa içeriği, A ve </a:t>
            </a:r>
            <a:r>
              <a:rPr lang="tr-TR" dirty="0" err="1" smtClean="0">
                <a:ea typeface="Calibri"/>
                <a:cs typeface="Arial"/>
              </a:rPr>
              <a:t>Cvitaminleri</a:t>
            </a:r>
            <a:r>
              <a:rPr lang="tr-TR" dirty="0" smtClean="0">
                <a:ea typeface="Calibri"/>
                <a:cs typeface="Arial"/>
              </a:rPr>
              <a:t> yönünden yetersiz olup, yetersiz ve dengesiz beslenmeye neden olmakta</a:t>
            </a:r>
            <a:r>
              <a:rPr lang="tr-TR" b="1" dirty="0" smtClean="0">
                <a:ea typeface="Calibri"/>
                <a:cs typeface="Arial"/>
              </a:rPr>
              <a:t>, şişmanlık, </a:t>
            </a:r>
            <a:r>
              <a:rPr lang="tr-TR" b="1" dirty="0" err="1" smtClean="0">
                <a:ea typeface="Calibri"/>
                <a:cs typeface="Arial"/>
              </a:rPr>
              <a:t>obazite</a:t>
            </a:r>
            <a:r>
              <a:rPr lang="tr-TR" b="1" dirty="0" smtClean="0">
                <a:ea typeface="Calibri"/>
                <a:cs typeface="Arial"/>
              </a:rPr>
              <a:t>, kalp-damar hastalıklarının oluşma riskini arttırmaktadır</a:t>
            </a:r>
            <a:r>
              <a:rPr lang="tr-TR" dirty="0" smtClean="0">
                <a:ea typeface="Calibri"/>
                <a:cs typeface="Arial"/>
              </a:rPr>
              <a:t>.</a:t>
            </a:r>
          </a:p>
          <a:p>
            <a:pPr algn="just">
              <a:lnSpc>
                <a:spcPct val="115000"/>
              </a:lnSpc>
              <a:spcAft>
                <a:spcPts val="1000"/>
              </a:spcAft>
            </a:pPr>
            <a:endParaRPr lang="tr-TR" b="1" dirty="0">
              <a:ea typeface="Calibri"/>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625" y="692696"/>
            <a:ext cx="8784976" cy="6101863"/>
          </a:xfrm>
          <a:prstGeom prst="rect">
            <a:avLst/>
          </a:prstGeom>
        </p:spPr>
        <p:txBody>
          <a:bodyPr wrap="square">
            <a:spAutoFit/>
          </a:bodyPr>
          <a:lstStyle/>
          <a:p>
            <a:pPr algn="ctr">
              <a:lnSpc>
                <a:spcPct val="115000"/>
              </a:lnSpc>
              <a:spcAft>
                <a:spcPts val="1000"/>
              </a:spcAft>
            </a:pPr>
            <a:r>
              <a:rPr lang="tr-TR" sz="2400" b="1" dirty="0" smtClean="0">
                <a:solidFill>
                  <a:srgbClr val="FF0000"/>
                </a:solidFill>
                <a:effectLst/>
                <a:latin typeface="Algerian"/>
                <a:ea typeface="Calibri"/>
                <a:cs typeface="Arial"/>
              </a:rPr>
              <a:t>1. BESLENME B</a:t>
            </a:r>
            <a:r>
              <a:rPr lang="tr-TR" sz="2400" b="1" dirty="0" smtClean="0">
                <a:solidFill>
                  <a:srgbClr val="FF0000"/>
                </a:solidFill>
                <a:effectLst/>
                <a:latin typeface="Times New Roman"/>
                <a:ea typeface="Calibri"/>
                <a:cs typeface="Arial"/>
              </a:rPr>
              <a:t>İ</a:t>
            </a:r>
            <a:r>
              <a:rPr lang="tr-TR" sz="2400" b="1" dirty="0" smtClean="0">
                <a:solidFill>
                  <a:srgbClr val="FF0000"/>
                </a:solidFill>
                <a:effectLst/>
                <a:latin typeface="Algerian"/>
                <a:ea typeface="Calibri"/>
                <a:cs typeface="Arial"/>
              </a:rPr>
              <a:t>L</a:t>
            </a:r>
            <a:r>
              <a:rPr lang="tr-TR" sz="2400" b="1" dirty="0" smtClean="0">
                <a:solidFill>
                  <a:srgbClr val="FF0000"/>
                </a:solidFill>
                <a:effectLst/>
                <a:latin typeface="Times New Roman"/>
                <a:ea typeface="Calibri"/>
                <a:cs typeface="Arial"/>
              </a:rPr>
              <a:t>İ</a:t>
            </a:r>
            <a:r>
              <a:rPr lang="tr-TR" sz="2400" b="1" dirty="0" smtClean="0">
                <a:solidFill>
                  <a:srgbClr val="FF0000"/>
                </a:solidFill>
                <a:effectLst/>
                <a:latin typeface="Algerian"/>
                <a:ea typeface="Calibri"/>
                <a:cs typeface="Arial"/>
              </a:rPr>
              <a:t>M</a:t>
            </a:r>
            <a:r>
              <a:rPr lang="tr-TR" sz="2400" b="1" dirty="0" smtClean="0">
                <a:solidFill>
                  <a:srgbClr val="FF0000"/>
                </a:solidFill>
                <a:effectLst/>
                <a:latin typeface="Times New Roman"/>
                <a:ea typeface="Calibri"/>
                <a:cs typeface="Arial"/>
              </a:rPr>
              <a:t>İ</a:t>
            </a:r>
            <a:endParaRPr lang="tr-TR" sz="2400" dirty="0">
              <a:ea typeface="Calibri"/>
              <a:cs typeface="Arial"/>
            </a:endParaRPr>
          </a:p>
          <a:p>
            <a:pPr algn="just">
              <a:lnSpc>
                <a:spcPct val="115000"/>
              </a:lnSpc>
              <a:spcAft>
                <a:spcPts val="1000"/>
              </a:spcAft>
            </a:pPr>
            <a:r>
              <a:rPr lang="tr-TR" sz="2400" dirty="0">
                <a:ea typeface="Calibri"/>
                <a:cs typeface="Arial"/>
              </a:rPr>
              <a:t>Tarihsel gelişim içinde, insanlığın en önemli sorunlarından biri, besin ihtiyacını karşılamak olmuştur. Avcılık, araç yapımı, hayvanların evcilleştirilmesi, günümüzde olağan sayılan besinlerin üretimi, yenilebilecek duruma  getirilmesi,  işlenmesi,  pişirilerek  yenmesi yüzyıllar süren aşamalardan geçerek  gelişmiştir.</a:t>
            </a:r>
          </a:p>
          <a:p>
            <a:pPr algn="just">
              <a:lnSpc>
                <a:spcPct val="115000"/>
              </a:lnSpc>
              <a:spcAft>
                <a:spcPts val="1000"/>
              </a:spcAft>
            </a:pPr>
            <a:r>
              <a:rPr lang="tr-TR" sz="2400" b="1" dirty="0">
                <a:ea typeface="Calibri"/>
                <a:cs typeface="Arial"/>
              </a:rPr>
              <a:t>1.1.	Beslenme Bilimi ve İlişkili Olduğu Bilimler</a:t>
            </a:r>
            <a:endParaRPr lang="tr-TR" sz="2400" dirty="0">
              <a:ea typeface="Calibri"/>
              <a:cs typeface="Arial"/>
            </a:endParaRPr>
          </a:p>
          <a:p>
            <a:pPr algn="just">
              <a:lnSpc>
                <a:spcPct val="115000"/>
              </a:lnSpc>
              <a:spcAft>
                <a:spcPts val="1000"/>
              </a:spcAft>
            </a:pPr>
            <a:r>
              <a:rPr lang="tr-TR" sz="2400" dirty="0">
                <a:ea typeface="Calibri"/>
                <a:cs typeface="Arial"/>
              </a:rPr>
              <a:t>Beslenme, İnsanın büyümesi, gelişmesi, sağlıklı ve üretken olarak uzun süre yaşamını devam ettirebilmesi için gerekli olan besin maddelerinin vücutta kullanılmasıdır.</a:t>
            </a:r>
          </a:p>
          <a:p>
            <a:pPr algn="just">
              <a:lnSpc>
                <a:spcPct val="115000"/>
              </a:lnSpc>
              <a:spcAft>
                <a:spcPts val="1000"/>
              </a:spcAft>
            </a:pPr>
            <a:r>
              <a:rPr lang="tr-TR" sz="2400" dirty="0">
                <a:ea typeface="Calibri"/>
                <a:cs typeface="Arial"/>
              </a:rPr>
              <a:t>Beslenme, kuramsal ve uygulamalı bir bilim dalıdır. Biyoloji, biyokimya (hayati kimya), tıp, sosyoloji, mikrobiyoloji, tarım, hayvancılık gibi çok çeşitli fen ve sosyal bilimlerle yakından ilişkilidir.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a:t>
            </a:fld>
            <a:endParaRPr lang="tr-TR"/>
          </a:p>
        </p:txBody>
      </p:sp>
    </p:spTree>
    <p:extLst>
      <p:ext uri="{BB962C8B-B14F-4D97-AF65-F5344CB8AC3E}">
        <p14:creationId xmlns:p14="http://schemas.microsoft.com/office/powerpoint/2010/main" val="1793209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5171" y="620688"/>
            <a:ext cx="8856984" cy="4065215"/>
          </a:xfrm>
          <a:prstGeom prst="rect">
            <a:avLst/>
          </a:prstGeom>
        </p:spPr>
        <p:txBody>
          <a:bodyPr wrap="square">
            <a:spAutoFit/>
          </a:bodyPr>
          <a:lstStyle/>
          <a:p>
            <a:pPr algn="just">
              <a:lnSpc>
                <a:spcPct val="115000"/>
              </a:lnSpc>
              <a:spcAft>
                <a:spcPts val="1000"/>
              </a:spcAft>
            </a:pPr>
            <a:r>
              <a:rPr lang="tr-TR" sz="2100" dirty="0" smtClean="0">
                <a:ea typeface="Calibri"/>
                <a:cs typeface="Arial"/>
              </a:rPr>
              <a:t>2.2</a:t>
            </a:r>
            <a:r>
              <a:rPr lang="tr-TR" sz="2100" dirty="0">
                <a:ea typeface="Calibri"/>
                <a:cs typeface="Arial"/>
              </a:rPr>
              <a:t>.	</a:t>
            </a:r>
            <a:r>
              <a:rPr lang="tr-TR" sz="2100" b="1" dirty="0">
                <a:ea typeface="Calibri"/>
                <a:cs typeface="Arial"/>
              </a:rPr>
              <a:t>Ülkemizdeki Beslenme Sorunlarının Nedenleri</a:t>
            </a:r>
          </a:p>
          <a:p>
            <a:pPr algn="just">
              <a:lnSpc>
                <a:spcPct val="115000"/>
              </a:lnSpc>
              <a:spcAft>
                <a:spcPts val="1000"/>
              </a:spcAft>
            </a:pPr>
            <a:r>
              <a:rPr lang="tr-TR" sz="2100" dirty="0">
                <a:ea typeface="Calibri"/>
                <a:cs typeface="Arial"/>
              </a:rPr>
              <a:t>Toplumun beslenme konusundaki bilgi düzeyinin yetersiz olması ülkemizdeki beslenme sorunlarının başta gelen nedenlerinden biridir. Bu nedenle, toplumda beslenme sorunlarının önlenmesinde alınması gereken temel önlemlerin başında beslenme konusunda toplumun bilinçlendirilmesi gelmektedir.</a:t>
            </a:r>
          </a:p>
          <a:p>
            <a:pPr algn="just">
              <a:lnSpc>
                <a:spcPct val="115000"/>
              </a:lnSpc>
              <a:spcAft>
                <a:spcPts val="1000"/>
              </a:spcAft>
            </a:pPr>
            <a:r>
              <a:rPr lang="tr-TR" sz="2100" b="1" dirty="0">
                <a:ea typeface="Calibri"/>
                <a:cs typeface="Arial"/>
              </a:rPr>
              <a:t>Beslenme eğitiminin amacı;</a:t>
            </a:r>
            <a:r>
              <a:rPr lang="tr-TR" sz="2100" dirty="0">
                <a:ea typeface="Calibri"/>
                <a:cs typeface="Arial"/>
              </a:rPr>
              <a:t> toplumun yeterli ve dengeli besin tüketim alışkınlıklarının geliştirilmesi, yanlış ve olumsuz beslenme alışkanlıklarının ortadan kaldırılması, besinlerin sağlığı bozucu duruma gelmesinin önlenmesi, besin kaynaklarının daha etkin ve ekonomik kullanılması konularında eğitilerek beslenme durumunun düzeltilmesidir.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20</a:t>
            </a:fld>
            <a:endParaRPr lang="tr-TR"/>
          </a:p>
        </p:txBody>
      </p:sp>
    </p:spTree>
    <p:extLst>
      <p:ext uri="{BB962C8B-B14F-4D97-AF65-F5344CB8AC3E}">
        <p14:creationId xmlns:p14="http://schemas.microsoft.com/office/powerpoint/2010/main" val="2328985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44" y="548680"/>
            <a:ext cx="8712968" cy="6061852"/>
          </a:xfrm>
          <a:prstGeom prst="rect">
            <a:avLst/>
          </a:prstGeom>
        </p:spPr>
        <p:txBody>
          <a:bodyPr wrap="square">
            <a:spAutoFit/>
          </a:bodyPr>
          <a:lstStyle/>
          <a:p>
            <a:pPr algn="just">
              <a:lnSpc>
                <a:spcPct val="115000"/>
              </a:lnSpc>
              <a:spcAft>
                <a:spcPts val="1000"/>
              </a:spcAft>
            </a:pPr>
            <a:r>
              <a:rPr lang="tr-TR" sz="2400" dirty="0">
                <a:ea typeface="Calibri"/>
                <a:cs typeface="Arial"/>
              </a:rPr>
              <a:t>Beslenme sorunları, birbirinin etkisi altında kalan çeşitli nedenlerle ortaya çıkar.</a:t>
            </a:r>
          </a:p>
          <a:p>
            <a:pPr algn="just">
              <a:lnSpc>
                <a:spcPct val="115000"/>
              </a:lnSpc>
              <a:spcAft>
                <a:spcPts val="1000"/>
              </a:spcAft>
            </a:pPr>
            <a:r>
              <a:rPr lang="tr-TR" sz="2400" b="1" dirty="0">
                <a:solidFill>
                  <a:srgbClr val="FF0000"/>
                </a:solidFill>
                <a:ea typeface="Calibri"/>
                <a:cs typeface="Arial"/>
              </a:rPr>
              <a:t>1.Başlıca beslenme sorunlarını şöyle sıralayabiliriz:</a:t>
            </a:r>
            <a:endParaRPr lang="tr-TR" sz="2400" dirty="0">
              <a:ea typeface="Calibri"/>
              <a:cs typeface="Arial"/>
            </a:endParaRPr>
          </a:p>
          <a:p>
            <a:pPr algn="just">
              <a:lnSpc>
                <a:spcPct val="115000"/>
              </a:lnSpc>
              <a:spcAft>
                <a:spcPts val="1000"/>
              </a:spcAft>
            </a:pPr>
            <a:r>
              <a:rPr lang="tr-TR" sz="2400" dirty="0">
                <a:ea typeface="Calibri"/>
                <a:cs typeface="Arial"/>
              </a:rPr>
              <a:t>•	Yeterli besin üretilmeyişi; üretilenlerin dağıtımı, işlenmesi, depolanması ve pazarlanmasındaki yetersizlik ve bozukluklar.</a:t>
            </a:r>
          </a:p>
          <a:p>
            <a:pPr algn="just">
              <a:lnSpc>
                <a:spcPct val="115000"/>
              </a:lnSpc>
              <a:spcAft>
                <a:spcPts val="1000"/>
              </a:spcAft>
            </a:pPr>
            <a:r>
              <a:rPr lang="tr-TR" sz="2400" dirty="0">
                <a:ea typeface="Calibri"/>
                <a:cs typeface="Arial"/>
              </a:rPr>
              <a:t>•	Ekonomik yetersizlikler, gelir dağılımındaki dengesizlik</a:t>
            </a:r>
          </a:p>
          <a:p>
            <a:pPr algn="just">
              <a:lnSpc>
                <a:spcPct val="115000"/>
              </a:lnSpc>
              <a:spcAft>
                <a:spcPts val="1000"/>
              </a:spcAft>
            </a:pPr>
            <a:r>
              <a:rPr lang="tr-TR" sz="2400" dirty="0">
                <a:ea typeface="Calibri"/>
                <a:cs typeface="Arial"/>
              </a:rPr>
              <a:t>•	</a:t>
            </a:r>
            <a:r>
              <a:rPr lang="tr-TR" sz="2400" dirty="0" err="1">
                <a:ea typeface="Calibri"/>
                <a:cs typeface="Arial"/>
              </a:rPr>
              <a:t>Nufüs</a:t>
            </a:r>
            <a:r>
              <a:rPr lang="tr-TR" sz="2400" dirty="0">
                <a:ea typeface="Calibri"/>
                <a:cs typeface="Arial"/>
              </a:rPr>
              <a:t> artış hızı</a:t>
            </a:r>
          </a:p>
          <a:p>
            <a:pPr algn="just">
              <a:lnSpc>
                <a:spcPct val="115000"/>
              </a:lnSpc>
              <a:spcAft>
                <a:spcPts val="1000"/>
              </a:spcAft>
            </a:pPr>
            <a:r>
              <a:rPr lang="tr-TR" sz="2400" dirty="0">
                <a:ea typeface="Calibri"/>
                <a:cs typeface="Arial"/>
              </a:rPr>
              <a:t>•	Beslenmede yanlış alışkanlıklara, inanışlara, gelenek ve göreneklere göre yapılan çeşitli uygulamalar</a:t>
            </a:r>
          </a:p>
          <a:p>
            <a:pPr algn="just">
              <a:lnSpc>
                <a:spcPct val="115000"/>
              </a:lnSpc>
              <a:spcAft>
                <a:spcPts val="1000"/>
              </a:spcAft>
            </a:pPr>
            <a:r>
              <a:rPr lang="tr-TR" sz="2400" dirty="0">
                <a:ea typeface="Calibri"/>
                <a:cs typeface="Arial"/>
              </a:rPr>
              <a:t>•	Çevre kirliliği, besinlerin sağlık ve beslenme kurallarına uygun hazırlanmaması</a:t>
            </a:r>
          </a:p>
          <a:p>
            <a:pPr algn="just">
              <a:lnSpc>
                <a:spcPct val="115000"/>
              </a:lnSpc>
              <a:spcAft>
                <a:spcPts val="1000"/>
              </a:spcAft>
            </a:pPr>
            <a:r>
              <a:rPr lang="tr-TR" sz="2400" dirty="0">
                <a:ea typeface="Calibri"/>
                <a:cs typeface="Arial"/>
              </a:rPr>
              <a:t>•	Genel beslenme eğitim düzeyinin düşüklüğü</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21</a:t>
            </a:fld>
            <a:endParaRPr lang="tr-TR"/>
          </a:p>
        </p:txBody>
      </p:sp>
    </p:spTree>
    <p:extLst>
      <p:ext uri="{BB962C8B-B14F-4D97-AF65-F5344CB8AC3E}">
        <p14:creationId xmlns:p14="http://schemas.microsoft.com/office/powerpoint/2010/main" val="3725109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620688"/>
            <a:ext cx="8784976" cy="6037807"/>
          </a:xfrm>
          <a:prstGeom prst="rect">
            <a:avLst/>
          </a:prstGeom>
        </p:spPr>
        <p:txBody>
          <a:bodyPr wrap="square">
            <a:spAutoFit/>
          </a:bodyPr>
          <a:lstStyle/>
          <a:p>
            <a:pPr algn="just">
              <a:lnSpc>
                <a:spcPct val="115000"/>
              </a:lnSpc>
              <a:spcAft>
                <a:spcPts val="1000"/>
              </a:spcAft>
            </a:pPr>
            <a:r>
              <a:rPr lang="tr-TR" sz="2200" b="1" dirty="0">
                <a:solidFill>
                  <a:srgbClr val="FF0000"/>
                </a:solidFill>
                <a:ea typeface="Calibri"/>
                <a:cs typeface="Arial"/>
              </a:rPr>
              <a:t>2.3.	Ülkemizdeki Beslenme Sorunlarına Alınabilecek Önlemler</a:t>
            </a:r>
            <a:endParaRPr lang="tr-TR" sz="2200" dirty="0">
              <a:ea typeface="Calibri"/>
              <a:cs typeface="Arial"/>
            </a:endParaRPr>
          </a:p>
          <a:p>
            <a:pPr algn="just">
              <a:lnSpc>
                <a:spcPct val="115000"/>
              </a:lnSpc>
              <a:spcAft>
                <a:spcPts val="1000"/>
              </a:spcAft>
            </a:pPr>
            <a:r>
              <a:rPr lang="tr-TR" sz="2200" dirty="0">
                <a:ea typeface="Calibri"/>
                <a:cs typeface="Arial"/>
              </a:rPr>
              <a:t>Yıllar içerisinde toplumun beslenme şekli değişmekte ve bu değişiklikler beslenme sorunlarına neden olmakta, halk sağlığını etkileyebilmektedir. Bu nedenle politikaların üretilebilmesi, etkin olarak izlenmesi ve değerlendirilmesi süreklilik gösteren ulusal besin, beslenme ve sağlık bilgi sisteminin oluşturulmasını gerektirmektedir. Bu amaçla </a:t>
            </a:r>
            <a:r>
              <a:rPr lang="tr-TR" sz="2200" b="1" dirty="0">
                <a:ea typeface="Calibri"/>
                <a:cs typeface="Arial"/>
              </a:rPr>
              <a:t>beslenme  ve sağlık durumlarının saptanmasına yönelik besin tüketim araştırmalarının her 5-10 yıl aralıklarla yapılması</a:t>
            </a:r>
            <a:r>
              <a:rPr lang="tr-TR" sz="2200" dirty="0">
                <a:ea typeface="Calibri"/>
                <a:cs typeface="Arial"/>
              </a:rPr>
              <a:t> önerilmektedir. Bu araştırmalara dayalı olarak hedeflerin belirlenmesi, besin ve beslenme plan ve politikalarının oluşturulması ve ülke koşullarına uygun besin, beslenme ve sağlık rehberlerinin hazırlanabilmesi, yaşa, fizyolojik duruma, yaşam şekline uygun besin ögesi gereksinimlerinin önerilmesi mümkün olur. </a:t>
            </a:r>
            <a:r>
              <a:rPr lang="tr-TR" sz="2200" b="1" dirty="0">
                <a:ea typeface="Calibri"/>
                <a:cs typeface="Arial"/>
              </a:rPr>
              <a:t>Besin ve beslenme politikalarının oluşturulması,</a:t>
            </a:r>
            <a:r>
              <a:rPr lang="tr-TR" sz="2200" dirty="0">
                <a:ea typeface="Calibri"/>
                <a:cs typeface="Arial"/>
              </a:rPr>
              <a:t> uygulamalarda sektörde birimler arası iletişimi sağlamak hükümete görüş sunmak ve öncelikleri belirlemek amacı ile çeşitli kurullar oluşturulabilir.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22</a:t>
            </a:fld>
            <a:endParaRPr lang="tr-TR"/>
          </a:p>
        </p:txBody>
      </p:sp>
    </p:spTree>
    <p:extLst>
      <p:ext uri="{BB962C8B-B14F-4D97-AF65-F5344CB8AC3E}">
        <p14:creationId xmlns:p14="http://schemas.microsoft.com/office/powerpoint/2010/main" val="3754575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16" y="1412776"/>
            <a:ext cx="8856984" cy="4471993"/>
          </a:xfrm>
          <a:prstGeom prst="rect">
            <a:avLst/>
          </a:prstGeom>
        </p:spPr>
        <p:txBody>
          <a:bodyPr wrap="square">
            <a:spAutoFit/>
          </a:bodyPr>
          <a:lstStyle/>
          <a:p>
            <a:pPr algn="just">
              <a:lnSpc>
                <a:spcPct val="115000"/>
              </a:lnSpc>
              <a:spcAft>
                <a:spcPts val="1000"/>
              </a:spcAft>
            </a:pPr>
            <a:r>
              <a:rPr lang="tr-TR" sz="2400" b="1" dirty="0">
                <a:solidFill>
                  <a:srgbClr val="FF0000"/>
                </a:solidFill>
                <a:ea typeface="Calibri"/>
                <a:cs typeface="Arial"/>
              </a:rPr>
              <a:t>2.Beslenme ve sağlık sorunlarının önlenmesi için alınması gereken önlemler</a:t>
            </a:r>
            <a:endParaRPr lang="tr-TR" sz="2400" dirty="0">
              <a:ea typeface="Calibri"/>
              <a:cs typeface="Arial"/>
            </a:endParaRPr>
          </a:p>
          <a:p>
            <a:pPr algn="just">
              <a:lnSpc>
                <a:spcPct val="115000"/>
              </a:lnSpc>
              <a:spcAft>
                <a:spcPts val="1000"/>
              </a:spcAft>
            </a:pPr>
            <a:r>
              <a:rPr lang="tr-TR" sz="2400" dirty="0">
                <a:ea typeface="Calibri"/>
                <a:cs typeface="Arial"/>
              </a:rPr>
              <a:t>•	Besin ve beslenme politikalarının oluşturulması</a:t>
            </a:r>
          </a:p>
          <a:p>
            <a:pPr algn="just">
              <a:lnSpc>
                <a:spcPct val="115000"/>
              </a:lnSpc>
              <a:spcAft>
                <a:spcPts val="1000"/>
              </a:spcAft>
            </a:pPr>
            <a:r>
              <a:rPr lang="tr-TR" sz="2400" dirty="0">
                <a:ea typeface="Calibri"/>
                <a:cs typeface="Arial"/>
              </a:rPr>
              <a:t>•	Bilgi erişim sistemi ve araştırmalar ile durumunun saptanması ve izlenmesi</a:t>
            </a:r>
          </a:p>
          <a:p>
            <a:pPr algn="just">
              <a:lnSpc>
                <a:spcPct val="115000"/>
              </a:lnSpc>
              <a:spcAft>
                <a:spcPts val="1000"/>
              </a:spcAft>
            </a:pPr>
            <a:r>
              <a:rPr lang="tr-TR" sz="2400" dirty="0">
                <a:ea typeface="Calibri"/>
                <a:cs typeface="Arial"/>
              </a:rPr>
              <a:t>•	Besin ve beslenme rehberlerinin hazırlanması</a:t>
            </a:r>
          </a:p>
          <a:p>
            <a:pPr algn="just">
              <a:lnSpc>
                <a:spcPct val="115000"/>
              </a:lnSpc>
              <a:spcAft>
                <a:spcPts val="1000"/>
              </a:spcAft>
            </a:pPr>
            <a:r>
              <a:rPr lang="tr-TR" sz="2400" dirty="0">
                <a:ea typeface="Calibri"/>
                <a:cs typeface="Arial"/>
              </a:rPr>
              <a:t>•	Besin ve beslenme politikalarının uygulanması.</a:t>
            </a:r>
          </a:p>
          <a:p>
            <a:pPr algn="just">
              <a:lnSpc>
                <a:spcPct val="115000"/>
              </a:lnSpc>
              <a:spcAft>
                <a:spcPts val="1000"/>
              </a:spcAft>
            </a:pPr>
            <a:endParaRPr lang="tr-TR" dirty="0">
              <a:ea typeface="Calibri"/>
              <a:cs typeface="Arial"/>
            </a:endParaRPr>
          </a:p>
          <a:p>
            <a:pPr algn="just">
              <a:lnSpc>
                <a:spcPct val="115000"/>
              </a:lnSpc>
              <a:spcAft>
                <a:spcPts val="1000"/>
              </a:spcAft>
            </a:pPr>
            <a:r>
              <a:rPr lang="tr-TR" dirty="0">
                <a:ea typeface="Calibri"/>
                <a:cs typeface="Arial"/>
              </a:rPr>
              <a:t> </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23</a:t>
            </a:fld>
            <a:endParaRPr lang="tr-TR"/>
          </a:p>
        </p:txBody>
      </p:sp>
    </p:spTree>
    <p:extLst>
      <p:ext uri="{BB962C8B-B14F-4D97-AF65-F5344CB8AC3E}">
        <p14:creationId xmlns:p14="http://schemas.microsoft.com/office/powerpoint/2010/main" val="799979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8965" y="1268760"/>
            <a:ext cx="8784976" cy="5325560"/>
          </a:xfrm>
          <a:prstGeom prst="rect">
            <a:avLst/>
          </a:prstGeom>
        </p:spPr>
        <p:txBody>
          <a:bodyPr wrap="square">
            <a:spAutoFit/>
          </a:bodyPr>
          <a:lstStyle/>
          <a:p>
            <a:pPr lvl="0" algn="just">
              <a:lnSpc>
                <a:spcPct val="115000"/>
              </a:lnSpc>
              <a:spcAft>
                <a:spcPts val="1000"/>
              </a:spcAft>
            </a:pPr>
            <a:r>
              <a:rPr lang="tr-TR" b="1" dirty="0">
                <a:solidFill>
                  <a:srgbClr val="FF0000"/>
                </a:solidFill>
                <a:ea typeface="Calibri"/>
                <a:cs typeface="Arial"/>
              </a:rPr>
              <a:t>3.Besin ve beslenme politikasının uygulama alanları</a:t>
            </a:r>
            <a:endParaRPr lang="tr-TR" dirty="0">
              <a:solidFill>
                <a:srgbClr val="FF0000"/>
              </a:solidFill>
              <a:ea typeface="Calibri"/>
              <a:cs typeface="Arial"/>
            </a:endParaRPr>
          </a:p>
          <a:p>
            <a:pPr lvl="0" algn="just">
              <a:lnSpc>
                <a:spcPct val="115000"/>
              </a:lnSpc>
              <a:spcAft>
                <a:spcPts val="1000"/>
              </a:spcAft>
            </a:pPr>
            <a:r>
              <a:rPr lang="tr-TR" dirty="0">
                <a:solidFill>
                  <a:prstClr val="black"/>
                </a:solidFill>
                <a:ea typeface="Calibri"/>
                <a:cs typeface="Arial"/>
              </a:rPr>
              <a:t>•	Besin üretimi ve tüketimi</a:t>
            </a:r>
          </a:p>
          <a:p>
            <a:pPr lvl="0" algn="just">
              <a:lnSpc>
                <a:spcPct val="115000"/>
              </a:lnSpc>
              <a:spcAft>
                <a:spcPts val="1000"/>
              </a:spcAft>
            </a:pPr>
            <a:r>
              <a:rPr lang="tr-TR" dirty="0">
                <a:solidFill>
                  <a:prstClr val="black"/>
                </a:solidFill>
                <a:ea typeface="Calibri"/>
                <a:cs typeface="Arial"/>
              </a:rPr>
              <a:t>•	Tarımsal politikalar</a:t>
            </a:r>
          </a:p>
          <a:p>
            <a:pPr lvl="0" algn="just">
              <a:lnSpc>
                <a:spcPct val="115000"/>
              </a:lnSpc>
              <a:spcAft>
                <a:spcPts val="1000"/>
              </a:spcAft>
            </a:pPr>
            <a:r>
              <a:rPr lang="tr-TR" dirty="0">
                <a:solidFill>
                  <a:prstClr val="black"/>
                </a:solidFill>
                <a:ea typeface="Calibri"/>
                <a:cs typeface="Arial"/>
              </a:rPr>
              <a:t>•	Besin işleme ve sanayi</a:t>
            </a:r>
          </a:p>
          <a:p>
            <a:pPr lvl="0" algn="just">
              <a:lnSpc>
                <a:spcPct val="115000"/>
              </a:lnSpc>
              <a:spcAft>
                <a:spcPts val="1000"/>
              </a:spcAft>
            </a:pPr>
            <a:r>
              <a:rPr lang="tr-TR" dirty="0">
                <a:solidFill>
                  <a:prstClr val="black"/>
                </a:solidFill>
                <a:ea typeface="Calibri"/>
                <a:cs typeface="Arial"/>
              </a:rPr>
              <a:t>•	Besin fiyatlandırma</a:t>
            </a:r>
          </a:p>
          <a:p>
            <a:pPr lvl="0" algn="just">
              <a:lnSpc>
                <a:spcPct val="115000"/>
              </a:lnSpc>
              <a:spcAft>
                <a:spcPts val="1000"/>
              </a:spcAft>
            </a:pPr>
            <a:r>
              <a:rPr lang="tr-TR" dirty="0">
                <a:solidFill>
                  <a:prstClr val="black"/>
                </a:solidFill>
                <a:ea typeface="Calibri"/>
                <a:cs typeface="Arial"/>
              </a:rPr>
              <a:t>•	Toplu beslenme(</a:t>
            </a:r>
            <a:r>
              <a:rPr lang="tr-TR" dirty="0" err="1">
                <a:solidFill>
                  <a:prstClr val="black"/>
                </a:solidFill>
                <a:ea typeface="Calibri"/>
                <a:cs typeface="Arial"/>
              </a:rPr>
              <a:t>mass</a:t>
            </a:r>
            <a:r>
              <a:rPr lang="tr-TR" dirty="0">
                <a:solidFill>
                  <a:prstClr val="black"/>
                </a:solidFill>
                <a:ea typeface="Calibri"/>
                <a:cs typeface="Arial"/>
              </a:rPr>
              <a:t> </a:t>
            </a:r>
            <a:r>
              <a:rPr lang="tr-TR" dirty="0" err="1">
                <a:solidFill>
                  <a:prstClr val="black"/>
                </a:solidFill>
                <a:ea typeface="Calibri"/>
                <a:cs typeface="Arial"/>
              </a:rPr>
              <a:t>catering</a:t>
            </a:r>
            <a:r>
              <a:rPr lang="tr-TR" dirty="0">
                <a:solidFill>
                  <a:prstClr val="black"/>
                </a:solidFill>
                <a:ea typeface="Calibri"/>
                <a:cs typeface="Arial"/>
              </a:rPr>
              <a:t>)</a:t>
            </a:r>
          </a:p>
          <a:p>
            <a:pPr lvl="0" algn="just">
              <a:lnSpc>
                <a:spcPct val="115000"/>
              </a:lnSpc>
              <a:spcAft>
                <a:spcPts val="1000"/>
              </a:spcAft>
            </a:pPr>
            <a:r>
              <a:rPr lang="tr-TR" dirty="0">
                <a:solidFill>
                  <a:prstClr val="black"/>
                </a:solidFill>
                <a:ea typeface="Calibri"/>
                <a:cs typeface="Arial"/>
              </a:rPr>
              <a:t>•	Besin ve beslenme eğitimi bilgisi</a:t>
            </a:r>
          </a:p>
          <a:p>
            <a:pPr lvl="0" algn="just">
              <a:lnSpc>
                <a:spcPct val="115000"/>
              </a:lnSpc>
              <a:spcAft>
                <a:spcPts val="1000"/>
              </a:spcAft>
            </a:pPr>
            <a:r>
              <a:rPr lang="tr-TR" dirty="0">
                <a:solidFill>
                  <a:prstClr val="black"/>
                </a:solidFill>
                <a:ea typeface="Calibri"/>
                <a:cs typeface="Arial"/>
              </a:rPr>
              <a:t>•	Eğiticilerin eğitimi</a:t>
            </a:r>
          </a:p>
          <a:p>
            <a:pPr lvl="0" algn="just">
              <a:lnSpc>
                <a:spcPct val="115000"/>
              </a:lnSpc>
              <a:spcAft>
                <a:spcPts val="1000"/>
              </a:spcAft>
            </a:pPr>
            <a:r>
              <a:rPr lang="tr-TR" dirty="0">
                <a:solidFill>
                  <a:prstClr val="black"/>
                </a:solidFill>
                <a:ea typeface="Calibri"/>
                <a:cs typeface="Arial"/>
              </a:rPr>
              <a:t>•	Besin etiketleme</a:t>
            </a:r>
          </a:p>
          <a:p>
            <a:pPr lvl="0" algn="just">
              <a:lnSpc>
                <a:spcPct val="115000"/>
              </a:lnSpc>
              <a:spcAft>
                <a:spcPts val="1000"/>
              </a:spcAft>
            </a:pPr>
            <a:r>
              <a:rPr lang="tr-TR" dirty="0">
                <a:solidFill>
                  <a:prstClr val="black"/>
                </a:solidFill>
                <a:ea typeface="Calibri"/>
                <a:cs typeface="Arial"/>
              </a:rPr>
              <a:t>•	Besin kalitesi</a:t>
            </a:r>
          </a:p>
          <a:p>
            <a:pPr lvl="0" algn="just">
              <a:lnSpc>
                <a:spcPct val="115000"/>
              </a:lnSpc>
              <a:spcAft>
                <a:spcPts val="1000"/>
              </a:spcAft>
            </a:pPr>
            <a:r>
              <a:rPr lang="tr-TR" dirty="0">
                <a:solidFill>
                  <a:prstClr val="black"/>
                </a:solidFill>
                <a:ea typeface="Calibri"/>
                <a:cs typeface="Arial"/>
              </a:rPr>
              <a:t>•	Besin zenginleştirilmesi</a:t>
            </a:r>
          </a:p>
          <a:p>
            <a:pPr lvl="0" algn="just">
              <a:lnSpc>
                <a:spcPct val="115000"/>
              </a:lnSpc>
              <a:spcAft>
                <a:spcPts val="1000"/>
              </a:spcAft>
            </a:pPr>
            <a:r>
              <a:rPr lang="tr-TR" dirty="0">
                <a:solidFill>
                  <a:prstClr val="black"/>
                </a:solidFill>
                <a:ea typeface="Calibri"/>
                <a:cs typeface="Arial"/>
              </a:rPr>
              <a:t>•	Diyetin desteklenmesi(</a:t>
            </a:r>
            <a:r>
              <a:rPr lang="tr-TR" dirty="0" err="1">
                <a:solidFill>
                  <a:prstClr val="black"/>
                </a:solidFill>
                <a:ea typeface="Calibri"/>
                <a:cs typeface="Arial"/>
              </a:rPr>
              <a:t>suplementasyon</a:t>
            </a:r>
            <a:r>
              <a:rPr lang="tr-TR" dirty="0">
                <a:solidFill>
                  <a:prstClr val="black"/>
                </a:solidFill>
                <a:ea typeface="Calibri"/>
                <a:cs typeface="Arial"/>
              </a:rPr>
              <a:t>)</a:t>
            </a:r>
            <a:endParaRPr lang="tr-TR" dirty="0"/>
          </a:p>
        </p:txBody>
      </p:sp>
      <p:sp>
        <p:nvSpPr>
          <p:cNvPr id="3" name="2 Slayt Numarası Yer Tutucusu"/>
          <p:cNvSpPr>
            <a:spLocks noGrp="1"/>
          </p:cNvSpPr>
          <p:nvPr>
            <p:ph type="sldNum" sz="quarter" idx="12"/>
          </p:nvPr>
        </p:nvSpPr>
        <p:spPr/>
        <p:txBody>
          <a:bodyPr/>
          <a:lstStyle/>
          <a:p>
            <a:fld id="{1A563ADA-30EF-40F4-9BD7-C877AEFDD299}" type="slidenum">
              <a:rPr lang="tr-TR" smtClean="0"/>
              <a:pPr/>
              <a:t>24</a:t>
            </a:fld>
            <a:endParaRPr lang="tr-TR"/>
          </a:p>
        </p:txBody>
      </p:sp>
    </p:spTree>
    <p:extLst>
      <p:ext uri="{BB962C8B-B14F-4D97-AF65-F5344CB8AC3E}">
        <p14:creationId xmlns:p14="http://schemas.microsoft.com/office/powerpoint/2010/main" val="3663391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132856"/>
            <a:ext cx="8640960" cy="3593484"/>
          </a:xfrm>
          <a:prstGeom prst="rect">
            <a:avLst/>
          </a:prstGeom>
        </p:spPr>
        <p:txBody>
          <a:bodyPr wrap="square">
            <a:spAutoFit/>
          </a:bodyPr>
          <a:lstStyle/>
          <a:p>
            <a:pPr algn="just">
              <a:lnSpc>
                <a:spcPct val="115000"/>
              </a:lnSpc>
              <a:spcAft>
                <a:spcPts val="1000"/>
              </a:spcAft>
            </a:pPr>
            <a:r>
              <a:rPr lang="tr-TR" sz="2400" b="1" dirty="0">
                <a:solidFill>
                  <a:srgbClr val="FF0000"/>
                </a:solidFill>
                <a:ea typeface="Calibri"/>
                <a:cs typeface="Arial"/>
              </a:rPr>
              <a:t>2.4.	Güncel Beslenme Sorunları</a:t>
            </a:r>
            <a:endParaRPr lang="tr-TR" sz="2400" dirty="0">
              <a:solidFill>
                <a:srgbClr val="FF0000"/>
              </a:solidFill>
              <a:ea typeface="Calibri"/>
              <a:cs typeface="Arial"/>
            </a:endParaRPr>
          </a:p>
          <a:p>
            <a:pPr algn="just">
              <a:lnSpc>
                <a:spcPct val="115000"/>
              </a:lnSpc>
              <a:spcAft>
                <a:spcPts val="1000"/>
              </a:spcAft>
            </a:pPr>
            <a:r>
              <a:rPr lang="tr-TR" sz="2400" dirty="0">
                <a:ea typeface="Calibri"/>
                <a:cs typeface="Arial"/>
              </a:rPr>
              <a:t>Yaşam kalitesini bozan beslenme sorunlarının (protein-enerji yetersizliği, demir anemisi, iyot yetersizliği hastalıkları, raşitizm, diş çürükleri, şişmanlık, zayıflık, </a:t>
            </a:r>
            <a:r>
              <a:rPr lang="tr-TR" sz="2400" dirty="0" err="1">
                <a:ea typeface="Calibri"/>
                <a:cs typeface="Arial"/>
              </a:rPr>
              <a:t>obezite</a:t>
            </a:r>
            <a:r>
              <a:rPr lang="tr-TR" sz="2400" dirty="0">
                <a:ea typeface="Calibri"/>
                <a:cs typeface="Arial"/>
              </a:rPr>
              <a:t>, vb.) en aza indirilmesi, beslenmeye bağlı kronik hastalıkların(</a:t>
            </a:r>
            <a:r>
              <a:rPr lang="tr-TR" sz="2400" dirty="0" err="1">
                <a:ea typeface="Calibri"/>
                <a:cs typeface="Arial"/>
              </a:rPr>
              <a:t>kroner</a:t>
            </a:r>
            <a:r>
              <a:rPr lang="tr-TR" sz="2400" dirty="0">
                <a:ea typeface="Calibri"/>
                <a:cs typeface="Arial"/>
              </a:rPr>
              <a:t> kalp hastalıkları, </a:t>
            </a:r>
            <a:r>
              <a:rPr lang="tr-TR" sz="2400" dirty="0" err="1">
                <a:ea typeface="Calibri"/>
                <a:cs typeface="Arial"/>
              </a:rPr>
              <a:t>hiper</a:t>
            </a:r>
            <a:r>
              <a:rPr lang="tr-TR" sz="2400" dirty="0">
                <a:ea typeface="Calibri"/>
                <a:cs typeface="Arial"/>
              </a:rPr>
              <a:t> tansiyon, bazı kanser türleri, diyabet, osteoporoz vb.) önlenmesi ve tedavisine yönelik yaşam şeklinin iyileştirilmesi, çevre koşullarının düzeltilmesi ve geliştirilmesi gerekir.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25</a:t>
            </a:fld>
            <a:endParaRPr lang="tr-TR"/>
          </a:p>
        </p:txBody>
      </p:sp>
    </p:spTree>
    <p:extLst>
      <p:ext uri="{BB962C8B-B14F-4D97-AF65-F5344CB8AC3E}">
        <p14:creationId xmlns:p14="http://schemas.microsoft.com/office/powerpoint/2010/main" val="3736054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764704"/>
            <a:ext cx="8784976" cy="5640006"/>
          </a:xfrm>
          <a:prstGeom prst="rect">
            <a:avLst/>
          </a:prstGeom>
        </p:spPr>
        <p:txBody>
          <a:bodyPr wrap="square">
            <a:spAutoFit/>
          </a:bodyPr>
          <a:lstStyle/>
          <a:p>
            <a:pPr algn="just">
              <a:lnSpc>
                <a:spcPct val="115000"/>
              </a:lnSpc>
              <a:spcAft>
                <a:spcPts val="1000"/>
              </a:spcAft>
            </a:pPr>
            <a:r>
              <a:rPr lang="tr-TR" b="1" dirty="0">
                <a:ea typeface="Calibri"/>
                <a:cs typeface="Arial"/>
              </a:rPr>
              <a:t>1.Ülkemizde besin ve beslenmeye bağlı güncel sağlık sorunları:</a:t>
            </a:r>
            <a:endParaRPr lang="tr-TR" dirty="0">
              <a:ea typeface="Calibri"/>
              <a:cs typeface="Arial"/>
            </a:endParaRPr>
          </a:p>
          <a:p>
            <a:pPr algn="just">
              <a:lnSpc>
                <a:spcPct val="115000"/>
              </a:lnSpc>
              <a:spcAft>
                <a:spcPts val="1000"/>
              </a:spcAft>
            </a:pPr>
            <a:r>
              <a:rPr lang="tr-TR" dirty="0">
                <a:ea typeface="Calibri"/>
                <a:cs typeface="Arial"/>
              </a:rPr>
              <a:t>•	Bebek ölüm hızı: Ölümlerin çoğu yetersiz beslenmeye bağlı büyüme ve gelişme </a:t>
            </a:r>
            <a:r>
              <a:rPr lang="tr-TR" dirty="0" err="1">
                <a:ea typeface="Calibri"/>
                <a:cs typeface="Arial"/>
              </a:rPr>
              <a:t>bozuklukarı</a:t>
            </a:r>
            <a:r>
              <a:rPr lang="tr-TR" dirty="0">
                <a:ea typeface="Calibri"/>
                <a:cs typeface="Arial"/>
              </a:rPr>
              <a:t> ile önlenebilir hastalıklar olup, </a:t>
            </a:r>
            <a:r>
              <a:rPr lang="tr-TR" dirty="0" err="1">
                <a:ea typeface="Calibri"/>
                <a:cs typeface="Arial"/>
              </a:rPr>
              <a:t>protein,enerji,vitamin</a:t>
            </a:r>
            <a:r>
              <a:rPr lang="tr-TR" dirty="0">
                <a:ea typeface="Calibri"/>
                <a:cs typeface="Arial"/>
              </a:rPr>
              <a:t> ve mineral eksikliğinin neden olduğu beslenme yetersizliklerinden kaynaklanmaktadır.</a:t>
            </a:r>
          </a:p>
          <a:p>
            <a:pPr algn="just">
              <a:lnSpc>
                <a:spcPct val="115000"/>
              </a:lnSpc>
              <a:spcAft>
                <a:spcPts val="1000"/>
              </a:spcAft>
            </a:pPr>
            <a:r>
              <a:rPr lang="tr-TR" dirty="0">
                <a:ea typeface="Calibri"/>
                <a:cs typeface="Arial"/>
              </a:rPr>
              <a:t>•	Protein- enerji yetersizliği: Enerji protein yönünden yetersiz besinlerin tüketilmesi ile ortaya çıkar. Çoğunlukla çocuklarda görülür.</a:t>
            </a:r>
          </a:p>
          <a:p>
            <a:pPr algn="just">
              <a:lnSpc>
                <a:spcPct val="115000"/>
              </a:lnSpc>
              <a:spcAft>
                <a:spcPts val="1000"/>
              </a:spcAft>
            </a:pPr>
            <a:r>
              <a:rPr lang="tr-TR" dirty="0">
                <a:ea typeface="Calibri"/>
                <a:cs typeface="Arial"/>
              </a:rPr>
              <a:t>•	Kronik enerji yetersizliği: Günlük enerji ihtiyacının besin ögelerinden gerektiği gibi karşılanmaması sonucu ortaya çıkar.  Çoğunlukla çocuklarda görülür.</a:t>
            </a:r>
          </a:p>
          <a:p>
            <a:pPr algn="just">
              <a:lnSpc>
                <a:spcPct val="115000"/>
              </a:lnSpc>
              <a:spcAft>
                <a:spcPts val="1000"/>
              </a:spcAft>
            </a:pPr>
            <a:r>
              <a:rPr lang="tr-TR" dirty="0">
                <a:ea typeface="Calibri"/>
                <a:cs typeface="Arial"/>
              </a:rPr>
              <a:t>•	Demir yetersizliği anemisi: Besinlerle vücuda alınan demir mineralinin yetersiz alımına bağlı olarak kanda demirin düşük olmasıdır.</a:t>
            </a:r>
          </a:p>
          <a:p>
            <a:pPr algn="just">
              <a:lnSpc>
                <a:spcPct val="115000"/>
              </a:lnSpc>
              <a:spcAft>
                <a:spcPts val="1000"/>
              </a:spcAft>
            </a:pPr>
            <a:r>
              <a:rPr lang="tr-TR" dirty="0">
                <a:ea typeface="Calibri"/>
                <a:cs typeface="Arial"/>
              </a:rPr>
              <a:t>•	İyot yetersizliği: İyot yaşam için büyük önem taşıyan bir mineraldir. </a:t>
            </a:r>
            <a:r>
              <a:rPr lang="tr-TR" dirty="0" err="1">
                <a:ea typeface="Calibri"/>
                <a:cs typeface="Arial"/>
              </a:rPr>
              <a:t>Tiroid</a:t>
            </a:r>
            <a:r>
              <a:rPr lang="tr-TR" dirty="0">
                <a:ea typeface="Calibri"/>
                <a:cs typeface="Arial"/>
              </a:rPr>
              <a:t> </a:t>
            </a:r>
            <a:r>
              <a:rPr lang="tr-TR" dirty="0" err="1">
                <a:ea typeface="Calibri"/>
                <a:cs typeface="Arial"/>
              </a:rPr>
              <a:t>hormanlarının</a:t>
            </a:r>
            <a:r>
              <a:rPr lang="tr-TR" dirty="0">
                <a:ea typeface="Calibri"/>
                <a:cs typeface="Arial"/>
              </a:rPr>
              <a:t> yapımını sağlar. İyot vücuda yeterli alınmazsa </a:t>
            </a:r>
            <a:r>
              <a:rPr lang="tr-TR" dirty="0" err="1">
                <a:ea typeface="Calibri"/>
                <a:cs typeface="Arial"/>
              </a:rPr>
              <a:t>tiroid</a:t>
            </a:r>
            <a:r>
              <a:rPr lang="tr-TR" dirty="0">
                <a:ea typeface="Calibri"/>
                <a:cs typeface="Arial"/>
              </a:rPr>
              <a:t> bezi çok çalışır ve büyür. Bu duruma guatr denir.</a:t>
            </a:r>
          </a:p>
          <a:p>
            <a:pPr algn="just">
              <a:lnSpc>
                <a:spcPct val="115000"/>
              </a:lnSpc>
              <a:spcAft>
                <a:spcPts val="1000"/>
              </a:spcAft>
            </a:pPr>
            <a:r>
              <a:rPr lang="tr-TR" dirty="0">
                <a:ea typeface="Calibri"/>
                <a:cs typeface="Arial"/>
              </a:rPr>
              <a:t>•	Raşitizm: D vitamini yetersizliği sonucu ortaya çıkan raşitizm ülkemizde çocuklarda yaygın olarak görülmektedir</a:t>
            </a:r>
            <a:r>
              <a:rPr lang="tr-TR" dirty="0" smtClean="0">
                <a:ea typeface="Calibri"/>
                <a:cs typeface="Arial"/>
              </a:rPr>
              <a:t>.</a:t>
            </a:r>
            <a:endParaRPr lang="tr-TR" dirty="0">
              <a:ea typeface="Calibri"/>
              <a:cs typeface="Arial"/>
            </a:endParaRP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26</a:t>
            </a:fld>
            <a:endParaRPr lang="tr-TR"/>
          </a:p>
        </p:txBody>
      </p:sp>
    </p:spTree>
    <p:extLst>
      <p:ext uri="{BB962C8B-B14F-4D97-AF65-F5344CB8AC3E}">
        <p14:creationId xmlns:p14="http://schemas.microsoft.com/office/powerpoint/2010/main" val="3598413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96752"/>
            <a:ext cx="8964488" cy="5501763"/>
          </a:xfrm>
          <a:prstGeom prst="rect">
            <a:avLst/>
          </a:prstGeom>
        </p:spPr>
        <p:txBody>
          <a:bodyPr wrap="square">
            <a:spAutoFit/>
          </a:bodyPr>
          <a:lstStyle/>
          <a:p>
            <a:pPr lvl="0" algn="just">
              <a:lnSpc>
                <a:spcPct val="115000"/>
              </a:lnSpc>
              <a:spcAft>
                <a:spcPts val="1000"/>
              </a:spcAft>
            </a:pPr>
            <a:r>
              <a:rPr lang="tr-TR" sz="1700" dirty="0" smtClean="0">
                <a:solidFill>
                  <a:prstClr val="black"/>
                </a:solidFill>
                <a:ea typeface="Calibri"/>
                <a:cs typeface="Arial"/>
              </a:rPr>
              <a:t>•</a:t>
            </a:r>
            <a:r>
              <a:rPr lang="tr-TR" sz="1700" b="1" dirty="0" smtClean="0">
                <a:solidFill>
                  <a:prstClr val="black"/>
                </a:solidFill>
                <a:ea typeface="Calibri"/>
                <a:cs typeface="Arial"/>
              </a:rPr>
              <a:t>Diğer </a:t>
            </a:r>
            <a:r>
              <a:rPr lang="tr-TR" sz="1700" b="1" dirty="0">
                <a:solidFill>
                  <a:prstClr val="black"/>
                </a:solidFill>
                <a:ea typeface="Calibri"/>
                <a:cs typeface="Arial"/>
              </a:rPr>
              <a:t>vitamin ve mineral yetersizliği: </a:t>
            </a:r>
            <a:r>
              <a:rPr lang="tr-TR" sz="1700" dirty="0">
                <a:solidFill>
                  <a:prstClr val="black"/>
                </a:solidFill>
                <a:ea typeface="Calibri"/>
                <a:cs typeface="Arial"/>
              </a:rPr>
              <a:t>Kas ve sinir sistemi hastalıklarına neden olan çinko, magnezyum yetersizliği, B12 yetersizliğine bağlı </a:t>
            </a:r>
            <a:r>
              <a:rPr lang="tr-TR" sz="1700" dirty="0" err="1">
                <a:solidFill>
                  <a:prstClr val="black"/>
                </a:solidFill>
                <a:ea typeface="Calibri"/>
                <a:cs typeface="Arial"/>
              </a:rPr>
              <a:t>pernisiyoz</a:t>
            </a:r>
            <a:r>
              <a:rPr lang="tr-TR" sz="1700" dirty="0">
                <a:solidFill>
                  <a:prstClr val="black"/>
                </a:solidFill>
                <a:ea typeface="Calibri"/>
                <a:cs typeface="Arial"/>
              </a:rPr>
              <a:t> anemi </a:t>
            </a:r>
            <a:r>
              <a:rPr lang="tr-TR" sz="1700" dirty="0" err="1">
                <a:solidFill>
                  <a:prstClr val="black"/>
                </a:solidFill>
                <a:ea typeface="Calibri"/>
                <a:cs typeface="Arial"/>
              </a:rPr>
              <a:t>vejeteryan</a:t>
            </a:r>
            <a:r>
              <a:rPr lang="tr-TR" sz="1700" dirty="0">
                <a:solidFill>
                  <a:prstClr val="black"/>
                </a:solidFill>
                <a:ea typeface="Calibri"/>
                <a:cs typeface="Arial"/>
              </a:rPr>
              <a:t> beslenmeye bağlı olarak görülür.</a:t>
            </a:r>
          </a:p>
          <a:p>
            <a:pPr lvl="0" algn="just">
              <a:lnSpc>
                <a:spcPct val="115000"/>
              </a:lnSpc>
              <a:spcAft>
                <a:spcPts val="1000"/>
              </a:spcAft>
            </a:pPr>
            <a:r>
              <a:rPr lang="tr-TR" sz="1700" dirty="0" smtClean="0">
                <a:solidFill>
                  <a:prstClr val="black"/>
                </a:solidFill>
                <a:ea typeface="Calibri"/>
                <a:cs typeface="Arial"/>
              </a:rPr>
              <a:t>•</a:t>
            </a:r>
            <a:r>
              <a:rPr lang="tr-TR" sz="1700" b="1" dirty="0" err="1" smtClean="0">
                <a:solidFill>
                  <a:prstClr val="black"/>
                </a:solidFill>
                <a:ea typeface="Calibri"/>
                <a:cs typeface="Arial"/>
              </a:rPr>
              <a:t>Folat</a:t>
            </a:r>
            <a:r>
              <a:rPr lang="tr-TR" sz="1700" b="1" dirty="0" smtClean="0">
                <a:solidFill>
                  <a:prstClr val="black"/>
                </a:solidFill>
                <a:ea typeface="Calibri"/>
                <a:cs typeface="Arial"/>
              </a:rPr>
              <a:t> </a:t>
            </a:r>
            <a:r>
              <a:rPr lang="tr-TR" sz="1700" b="1" dirty="0">
                <a:solidFill>
                  <a:prstClr val="black"/>
                </a:solidFill>
                <a:ea typeface="Calibri"/>
                <a:cs typeface="Arial"/>
              </a:rPr>
              <a:t>yetersizliği: </a:t>
            </a:r>
            <a:r>
              <a:rPr lang="tr-TR" sz="1700" dirty="0">
                <a:solidFill>
                  <a:prstClr val="black"/>
                </a:solidFill>
                <a:ea typeface="Calibri"/>
                <a:cs typeface="Arial"/>
              </a:rPr>
              <a:t>15-49 yaş grubu kadınları için </a:t>
            </a:r>
            <a:r>
              <a:rPr lang="tr-TR" sz="1700" dirty="0" err="1">
                <a:solidFill>
                  <a:prstClr val="black"/>
                </a:solidFill>
                <a:ea typeface="Calibri"/>
                <a:cs typeface="Arial"/>
              </a:rPr>
              <a:t>kısırlıga</a:t>
            </a:r>
            <a:r>
              <a:rPr lang="tr-TR" sz="1700" dirty="0">
                <a:solidFill>
                  <a:prstClr val="black"/>
                </a:solidFill>
                <a:ea typeface="Calibri"/>
                <a:cs typeface="Arial"/>
              </a:rPr>
              <a:t> sebep olan önemli bir beslenme sorunudur.</a:t>
            </a:r>
          </a:p>
          <a:p>
            <a:pPr lvl="0" algn="just">
              <a:lnSpc>
                <a:spcPct val="115000"/>
              </a:lnSpc>
              <a:spcAft>
                <a:spcPts val="1000"/>
              </a:spcAft>
            </a:pPr>
            <a:r>
              <a:rPr lang="tr-TR" sz="1700" dirty="0" smtClean="0">
                <a:solidFill>
                  <a:prstClr val="black"/>
                </a:solidFill>
                <a:ea typeface="Calibri"/>
                <a:cs typeface="Arial"/>
              </a:rPr>
              <a:t>•</a:t>
            </a:r>
            <a:r>
              <a:rPr lang="tr-TR" sz="1700" b="1" dirty="0" smtClean="0">
                <a:solidFill>
                  <a:prstClr val="black"/>
                </a:solidFill>
                <a:ea typeface="Calibri"/>
                <a:cs typeface="Arial"/>
              </a:rPr>
              <a:t>Diş </a:t>
            </a:r>
            <a:r>
              <a:rPr lang="tr-TR" sz="1700" b="1" dirty="0">
                <a:solidFill>
                  <a:prstClr val="black"/>
                </a:solidFill>
                <a:ea typeface="Calibri"/>
                <a:cs typeface="Arial"/>
              </a:rPr>
              <a:t>çürükleri</a:t>
            </a:r>
            <a:r>
              <a:rPr lang="tr-TR" sz="1700" dirty="0">
                <a:solidFill>
                  <a:prstClr val="black"/>
                </a:solidFill>
                <a:ea typeface="Calibri"/>
                <a:cs typeface="Arial"/>
              </a:rPr>
              <a:t>: Yetersiz ve dengesiz beslenmeye bağlı kalsiyum, flor eksikliğinde görülen sorundur.</a:t>
            </a:r>
          </a:p>
          <a:p>
            <a:pPr algn="just">
              <a:lnSpc>
                <a:spcPct val="115000"/>
              </a:lnSpc>
              <a:spcAft>
                <a:spcPts val="1000"/>
              </a:spcAft>
            </a:pPr>
            <a:r>
              <a:rPr lang="tr-TR" sz="1700" dirty="0" smtClean="0">
                <a:solidFill>
                  <a:prstClr val="black"/>
                </a:solidFill>
                <a:ea typeface="Calibri"/>
                <a:cs typeface="Arial"/>
              </a:rPr>
              <a:t>•</a:t>
            </a:r>
            <a:r>
              <a:rPr lang="tr-TR" sz="1700" b="1" dirty="0" smtClean="0">
                <a:solidFill>
                  <a:prstClr val="black"/>
                </a:solidFill>
                <a:ea typeface="Calibri"/>
                <a:cs typeface="Arial"/>
              </a:rPr>
              <a:t>Şişmanlık</a:t>
            </a:r>
            <a:r>
              <a:rPr lang="tr-TR" sz="1700" b="1" dirty="0">
                <a:solidFill>
                  <a:prstClr val="black"/>
                </a:solidFill>
                <a:ea typeface="Calibri"/>
                <a:cs typeface="Arial"/>
              </a:rPr>
              <a:t>:</a:t>
            </a:r>
            <a:r>
              <a:rPr lang="tr-TR" sz="1700" dirty="0">
                <a:solidFill>
                  <a:prstClr val="black"/>
                </a:solidFill>
                <a:ea typeface="Calibri"/>
                <a:cs typeface="Arial"/>
              </a:rPr>
              <a:t> Boy uzunluğu ile ağırlık arasındaki dengenin bozularak ağırlığın standartların üzerine çıkması ile oluşan bir beslenme sorunudur. Özellikle </a:t>
            </a:r>
            <a:r>
              <a:rPr lang="tr-TR" sz="1700" dirty="0" err="1">
                <a:solidFill>
                  <a:prstClr val="black"/>
                </a:solidFill>
                <a:ea typeface="Calibri"/>
                <a:cs typeface="Arial"/>
              </a:rPr>
              <a:t>fast</a:t>
            </a:r>
            <a:r>
              <a:rPr lang="tr-TR" sz="1700" dirty="0">
                <a:solidFill>
                  <a:prstClr val="black"/>
                </a:solidFill>
                <a:ea typeface="Calibri"/>
                <a:cs typeface="Arial"/>
              </a:rPr>
              <a:t> –</a:t>
            </a:r>
            <a:r>
              <a:rPr lang="tr-TR" sz="1700" dirty="0" err="1">
                <a:solidFill>
                  <a:prstClr val="black"/>
                </a:solidFill>
                <a:ea typeface="Calibri"/>
                <a:cs typeface="Arial"/>
              </a:rPr>
              <a:t>food</a:t>
            </a:r>
            <a:r>
              <a:rPr lang="tr-TR" sz="1700" dirty="0">
                <a:solidFill>
                  <a:prstClr val="black"/>
                </a:solidFill>
                <a:ea typeface="Calibri"/>
                <a:cs typeface="Arial"/>
              </a:rPr>
              <a:t> beslenme alışkanlığı ve enerji değeri yüksek besinlerin gelişi güzel alınması ile oluşur. Günümüzde </a:t>
            </a:r>
            <a:r>
              <a:rPr lang="tr-TR" sz="1700" dirty="0" err="1">
                <a:solidFill>
                  <a:prstClr val="black"/>
                </a:solidFill>
                <a:ea typeface="Calibri"/>
                <a:cs typeface="Arial"/>
              </a:rPr>
              <a:t>obezite</a:t>
            </a:r>
            <a:r>
              <a:rPr lang="tr-TR" sz="1700" dirty="0">
                <a:solidFill>
                  <a:prstClr val="black"/>
                </a:solidFill>
                <a:ea typeface="Calibri"/>
                <a:cs typeface="Arial"/>
              </a:rPr>
              <a:t> olarak yaygındır</a:t>
            </a:r>
            <a:r>
              <a:rPr lang="tr-TR" sz="1700" dirty="0" smtClean="0">
                <a:solidFill>
                  <a:prstClr val="black"/>
                </a:solidFill>
                <a:ea typeface="Calibri"/>
                <a:cs typeface="Arial"/>
              </a:rPr>
              <a:t>.</a:t>
            </a:r>
            <a:r>
              <a:rPr lang="tr-TR" sz="1700" dirty="0">
                <a:ea typeface="Calibri"/>
                <a:cs typeface="Arial"/>
              </a:rPr>
              <a:t> </a:t>
            </a:r>
            <a:endParaRPr lang="tr-TR" sz="1700" dirty="0" smtClean="0">
              <a:ea typeface="Calibri"/>
              <a:cs typeface="Arial"/>
            </a:endParaRPr>
          </a:p>
          <a:p>
            <a:pPr algn="just">
              <a:lnSpc>
                <a:spcPct val="115000"/>
              </a:lnSpc>
              <a:spcAft>
                <a:spcPts val="1000"/>
              </a:spcAft>
            </a:pPr>
            <a:r>
              <a:rPr lang="tr-TR" sz="1700" dirty="0" smtClean="0">
                <a:ea typeface="Calibri"/>
                <a:cs typeface="Arial"/>
              </a:rPr>
              <a:t>•</a:t>
            </a:r>
            <a:r>
              <a:rPr lang="tr-TR" sz="1700" b="1" dirty="0" smtClean="0">
                <a:ea typeface="Calibri"/>
                <a:cs typeface="Arial"/>
              </a:rPr>
              <a:t>Zayıflık</a:t>
            </a:r>
            <a:r>
              <a:rPr lang="tr-TR" sz="1700" b="1" dirty="0">
                <a:ea typeface="Calibri"/>
                <a:cs typeface="Arial"/>
              </a:rPr>
              <a:t>: </a:t>
            </a:r>
            <a:r>
              <a:rPr lang="tr-TR" sz="1700" dirty="0">
                <a:ea typeface="Calibri"/>
                <a:cs typeface="Arial"/>
              </a:rPr>
              <a:t>Boy uzunluğu ile </a:t>
            </a:r>
            <a:r>
              <a:rPr lang="tr-TR" sz="1700" dirty="0" err="1">
                <a:ea typeface="Calibri"/>
                <a:cs typeface="Arial"/>
              </a:rPr>
              <a:t>ağirlık</a:t>
            </a:r>
            <a:r>
              <a:rPr lang="tr-TR" sz="1700" dirty="0">
                <a:ea typeface="Calibri"/>
                <a:cs typeface="Arial"/>
              </a:rPr>
              <a:t> arasındaki dengenin bozularak ağırlığın standartların altına inmesi ile oluşan bir beslenme sorunudur. Yanlış diyet </a:t>
            </a:r>
            <a:r>
              <a:rPr lang="tr-TR" sz="1700" dirty="0" err="1">
                <a:ea typeface="Calibri"/>
                <a:cs typeface="Arial"/>
              </a:rPr>
              <a:t>uygulamarı</a:t>
            </a:r>
            <a:r>
              <a:rPr lang="tr-TR" sz="1700" dirty="0">
                <a:ea typeface="Calibri"/>
                <a:cs typeface="Arial"/>
              </a:rPr>
              <a:t> ile görülme sıklığı artmaktadır.</a:t>
            </a:r>
          </a:p>
          <a:p>
            <a:pPr algn="just">
              <a:lnSpc>
                <a:spcPct val="115000"/>
              </a:lnSpc>
              <a:spcAft>
                <a:spcPts val="1000"/>
              </a:spcAft>
            </a:pPr>
            <a:r>
              <a:rPr lang="tr-TR" sz="1700" dirty="0" smtClean="0">
                <a:ea typeface="Calibri"/>
                <a:cs typeface="Arial"/>
              </a:rPr>
              <a:t>•</a:t>
            </a:r>
            <a:r>
              <a:rPr lang="tr-TR" sz="1700" b="1" dirty="0" smtClean="0">
                <a:ea typeface="Calibri"/>
                <a:cs typeface="Arial"/>
              </a:rPr>
              <a:t>Osteoporoz</a:t>
            </a:r>
            <a:r>
              <a:rPr lang="tr-TR" sz="1700" b="1" dirty="0">
                <a:ea typeface="Calibri"/>
                <a:cs typeface="Arial"/>
              </a:rPr>
              <a:t>:</a:t>
            </a:r>
            <a:r>
              <a:rPr lang="tr-TR" sz="1700" dirty="0">
                <a:ea typeface="Calibri"/>
                <a:cs typeface="Arial"/>
              </a:rPr>
              <a:t> Kemiklerde kalsiyum kaybının artması sonucunda kemiklerin kolayca kırılabilir hale gelmesidir. Yaşlılarda, fiziksel aktivitesi az olan kişilerde, yatağa bağlı hastalarda görülür</a:t>
            </a:r>
            <a:r>
              <a:rPr lang="tr-TR" sz="1700" dirty="0" smtClean="0">
                <a:ea typeface="Calibri"/>
                <a:cs typeface="Arial"/>
              </a:rPr>
              <a:t>.</a:t>
            </a:r>
            <a:r>
              <a:rPr lang="tr-TR" sz="1700" dirty="0">
                <a:ea typeface="Calibri"/>
                <a:cs typeface="Arial"/>
              </a:rPr>
              <a:t> </a:t>
            </a:r>
          </a:p>
          <a:p>
            <a:pPr algn="just">
              <a:lnSpc>
                <a:spcPct val="115000"/>
              </a:lnSpc>
              <a:spcAft>
                <a:spcPts val="1000"/>
              </a:spcAft>
            </a:pPr>
            <a:r>
              <a:rPr lang="tr-TR" sz="1700" dirty="0" smtClean="0">
                <a:ea typeface="Calibri"/>
                <a:cs typeface="Arial"/>
              </a:rPr>
              <a:t>•</a:t>
            </a:r>
            <a:r>
              <a:rPr lang="tr-TR" sz="1700" b="1" dirty="0" err="1" smtClean="0">
                <a:ea typeface="Calibri"/>
                <a:cs typeface="Arial"/>
              </a:rPr>
              <a:t>Osteomalasia</a:t>
            </a:r>
            <a:r>
              <a:rPr lang="tr-TR" sz="1700" b="1" dirty="0">
                <a:ea typeface="Calibri"/>
                <a:cs typeface="Arial"/>
              </a:rPr>
              <a:t>:</a:t>
            </a:r>
            <a:r>
              <a:rPr lang="tr-TR" sz="1700" dirty="0">
                <a:ea typeface="Calibri"/>
                <a:cs typeface="Arial"/>
              </a:rPr>
              <a:t> Sık doğum yapan, yeterli ve dengeli beslenmeyen, güneş ışınlarından yaralanmayan ve yeterli D vitamini ve kalsiyum almayan kadınlarda sık rastlanan sağlık sorunudur.</a:t>
            </a:r>
          </a:p>
          <a:p>
            <a:pPr lvl="0" algn="just">
              <a:lnSpc>
                <a:spcPct val="115000"/>
              </a:lnSpc>
              <a:spcAft>
                <a:spcPts val="1000"/>
              </a:spcAft>
            </a:pPr>
            <a:endParaRPr lang="tr-TR" dirty="0">
              <a:solidFill>
                <a:prstClr val="black"/>
              </a:solidFill>
              <a:ea typeface="Calibri"/>
              <a:cs typeface="Arial"/>
            </a:endParaRP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27</a:t>
            </a:fld>
            <a:endParaRPr lang="tr-TR"/>
          </a:p>
        </p:txBody>
      </p:sp>
    </p:spTree>
    <p:extLst>
      <p:ext uri="{BB962C8B-B14F-4D97-AF65-F5344CB8AC3E}">
        <p14:creationId xmlns:p14="http://schemas.microsoft.com/office/powerpoint/2010/main" val="484681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24744"/>
            <a:ext cx="8784976" cy="5185779"/>
          </a:xfrm>
          <a:prstGeom prst="rect">
            <a:avLst/>
          </a:prstGeom>
        </p:spPr>
        <p:txBody>
          <a:bodyPr wrap="square">
            <a:spAutoFit/>
          </a:bodyPr>
          <a:lstStyle/>
          <a:p>
            <a:pPr algn="just">
              <a:lnSpc>
                <a:spcPct val="115000"/>
              </a:lnSpc>
              <a:spcAft>
                <a:spcPts val="1000"/>
              </a:spcAft>
            </a:pPr>
            <a:r>
              <a:rPr lang="tr-TR" sz="2000" dirty="0" smtClean="0">
                <a:ea typeface="Calibri"/>
                <a:cs typeface="Arial"/>
              </a:rPr>
              <a:t>•Kalp- </a:t>
            </a:r>
            <a:r>
              <a:rPr lang="tr-TR" sz="2000" dirty="0">
                <a:ea typeface="Calibri"/>
                <a:cs typeface="Arial"/>
              </a:rPr>
              <a:t>damar hastalıkları: Yaşam tarzının ve beslenme alışkanlıklarının değişimi kalp-damar hastalıklarının artmasına yol açmaktadır. Ülkemizde yaygın olarak görülür. </a:t>
            </a:r>
          </a:p>
          <a:p>
            <a:pPr algn="just">
              <a:lnSpc>
                <a:spcPct val="115000"/>
              </a:lnSpc>
              <a:spcAft>
                <a:spcPts val="1000"/>
              </a:spcAft>
            </a:pPr>
            <a:r>
              <a:rPr lang="tr-TR" sz="2000" dirty="0" smtClean="0">
                <a:ea typeface="Calibri"/>
                <a:cs typeface="Arial"/>
              </a:rPr>
              <a:t>•Diyabet</a:t>
            </a:r>
            <a:r>
              <a:rPr lang="tr-TR" sz="2000" dirty="0">
                <a:ea typeface="Calibri"/>
                <a:cs typeface="Arial"/>
              </a:rPr>
              <a:t>: </a:t>
            </a:r>
            <a:r>
              <a:rPr lang="tr-TR" sz="2000" dirty="0" err="1">
                <a:ea typeface="Calibri"/>
                <a:cs typeface="Arial"/>
              </a:rPr>
              <a:t>İnsülün</a:t>
            </a:r>
            <a:r>
              <a:rPr lang="tr-TR" sz="2000" dirty="0">
                <a:ea typeface="Calibri"/>
                <a:cs typeface="Arial"/>
              </a:rPr>
              <a:t> hormonun salgılanmasının eksikliğine bağlı olarak kan şekerinin yükselmesi olan endokrin </a:t>
            </a:r>
            <a:r>
              <a:rPr lang="tr-TR" sz="2000" dirty="0" err="1">
                <a:ea typeface="Calibri"/>
                <a:cs typeface="Arial"/>
              </a:rPr>
              <a:t>metobolik</a:t>
            </a:r>
            <a:r>
              <a:rPr lang="tr-TR" sz="2000" dirty="0">
                <a:ea typeface="Calibri"/>
                <a:cs typeface="Arial"/>
              </a:rPr>
              <a:t> bozukluktur. Ülkemizde yaygın olarak görülür. </a:t>
            </a:r>
          </a:p>
          <a:p>
            <a:pPr algn="just">
              <a:lnSpc>
                <a:spcPct val="115000"/>
              </a:lnSpc>
              <a:spcAft>
                <a:spcPts val="1000"/>
              </a:spcAft>
            </a:pPr>
            <a:r>
              <a:rPr lang="tr-TR" sz="2000" dirty="0" smtClean="0">
                <a:ea typeface="Calibri"/>
                <a:cs typeface="Arial"/>
              </a:rPr>
              <a:t>•Kanser</a:t>
            </a:r>
            <a:r>
              <a:rPr lang="tr-TR" sz="2000" dirty="0">
                <a:ea typeface="Calibri"/>
                <a:cs typeface="Arial"/>
              </a:rPr>
              <a:t>: Beslenme alışkanlıklarına bağlı nedenlerle meme, kolon, prostat ve mide kanserleri çok sık görülmektedir. </a:t>
            </a:r>
          </a:p>
          <a:p>
            <a:pPr algn="just">
              <a:lnSpc>
                <a:spcPct val="115000"/>
              </a:lnSpc>
              <a:spcAft>
                <a:spcPts val="1000"/>
              </a:spcAft>
            </a:pPr>
            <a:r>
              <a:rPr lang="tr-TR" sz="2000" b="1" dirty="0" smtClean="0">
                <a:ea typeface="Calibri"/>
                <a:cs typeface="Arial"/>
              </a:rPr>
              <a:t>2.5.Kötü </a:t>
            </a:r>
            <a:r>
              <a:rPr lang="tr-TR" sz="2000" b="1" dirty="0">
                <a:ea typeface="Calibri"/>
                <a:cs typeface="Arial"/>
              </a:rPr>
              <a:t>Beslenmenin Zararları</a:t>
            </a:r>
            <a:endParaRPr lang="tr-TR" sz="2000" dirty="0">
              <a:ea typeface="Calibri"/>
              <a:cs typeface="Arial"/>
            </a:endParaRPr>
          </a:p>
          <a:p>
            <a:pPr algn="just">
              <a:lnSpc>
                <a:spcPct val="115000"/>
              </a:lnSpc>
              <a:spcAft>
                <a:spcPts val="1000"/>
              </a:spcAft>
            </a:pPr>
            <a:r>
              <a:rPr lang="tr-TR" sz="2000" dirty="0">
                <a:ea typeface="Calibri"/>
                <a:cs typeface="Arial"/>
              </a:rPr>
              <a:t>İnsanların sağlıklı ve üretken olmaları için yeterli ve dengeli beslenmeleri gerekmektedir. Yapılan araştırmalarda enerji ve besin değeri yetersiz olan diyetlerle beslenen çalışanların verimsiz oldukları, ne zamanki yeterli ve dengeli beslenme sağlandığında verimlilik seviyelerinin arttığı gözlenmiştir. Kötü beslenmenin kişiye dolayısıyla da topluma zararları vardır.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28</a:t>
            </a:fld>
            <a:endParaRPr lang="tr-TR"/>
          </a:p>
        </p:txBody>
      </p:sp>
    </p:spTree>
    <p:extLst>
      <p:ext uri="{BB962C8B-B14F-4D97-AF65-F5344CB8AC3E}">
        <p14:creationId xmlns:p14="http://schemas.microsoft.com/office/powerpoint/2010/main" val="443978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238" y="1340768"/>
            <a:ext cx="8640960" cy="4442948"/>
          </a:xfrm>
          <a:prstGeom prst="rect">
            <a:avLst/>
          </a:prstGeom>
        </p:spPr>
        <p:txBody>
          <a:bodyPr wrap="square">
            <a:spAutoFit/>
          </a:bodyPr>
          <a:lstStyle/>
          <a:p>
            <a:pPr algn="just">
              <a:lnSpc>
                <a:spcPct val="115000"/>
              </a:lnSpc>
              <a:spcAft>
                <a:spcPts val="1000"/>
              </a:spcAft>
            </a:pPr>
            <a:r>
              <a:rPr lang="tr-TR" sz="2400" b="1" dirty="0">
                <a:ea typeface="Calibri"/>
                <a:cs typeface="Arial"/>
              </a:rPr>
              <a:t>2.5.1.	Kişiye Zararları</a:t>
            </a:r>
            <a:endParaRPr lang="tr-TR" sz="2400" dirty="0">
              <a:ea typeface="Calibri"/>
              <a:cs typeface="Arial"/>
            </a:endParaRPr>
          </a:p>
          <a:p>
            <a:pPr algn="just">
              <a:lnSpc>
                <a:spcPct val="115000"/>
              </a:lnSpc>
              <a:spcAft>
                <a:spcPts val="1000"/>
              </a:spcAft>
            </a:pPr>
            <a:r>
              <a:rPr lang="tr-TR" sz="2400" dirty="0">
                <a:ea typeface="Calibri"/>
                <a:cs typeface="Arial"/>
              </a:rPr>
              <a:t>Yetersiz ve dengesiz beslenme bireyin yaşam süresini kısaltan etmenlerden birisidir. Kötü beslenme alışkanlığı bireylerde bağışıklık </a:t>
            </a:r>
            <a:r>
              <a:rPr lang="tr-TR" sz="2400" dirty="0" err="1">
                <a:ea typeface="Calibri"/>
                <a:cs typeface="Arial"/>
              </a:rPr>
              <a:t>sistemininin</a:t>
            </a:r>
            <a:r>
              <a:rPr lang="tr-TR" sz="2400" dirty="0">
                <a:ea typeface="Calibri"/>
                <a:cs typeface="Arial"/>
              </a:rPr>
              <a:t> zayıflamasına ve kişinin hastalanmasına, hastalık seyrinin ağır ve uzun olmasına neden olmaktadır. Aynı zamanda bireyin çalışma, planlama, karar verme ve üretken olmasını engelleyerek fiziksel ve psikolojik sorunlara yol açmaktadır. Sürekli hastalıklarla mücadele eden kişilerde hayata karşı bir umutsuzluk söz konusu olmaktadır. Hastalıkların tedavisi için ayrılan para kişiyi olumsuz yönde etkileyebilmektedir.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29</a:t>
            </a:fld>
            <a:endParaRPr lang="tr-TR"/>
          </a:p>
        </p:txBody>
      </p:sp>
    </p:spTree>
    <p:extLst>
      <p:ext uri="{BB962C8B-B14F-4D97-AF65-F5344CB8AC3E}">
        <p14:creationId xmlns:p14="http://schemas.microsoft.com/office/powerpoint/2010/main" val="66048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60311"/>
            <a:ext cx="9036496" cy="6086794"/>
          </a:xfrm>
          <a:prstGeom prst="rect">
            <a:avLst/>
          </a:prstGeom>
        </p:spPr>
        <p:txBody>
          <a:bodyPr wrap="square">
            <a:spAutoFit/>
          </a:bodyPr>
          <a:lstStyle/>
          <a:p>
            <a:pPr algn="just">
              <a:lnSpc>
                <a:spcPct val="115000"/>
              </a:lnSpc>
              <a:spcAft>
                <a:spcPts val="1000"/>
              </a:spcAft>
            </a:pPr>
            <a:r>
              <a:rPr lang="tr-TR" b="1" dirty="0">
                <a:ea typeface="Calibri"/>
                <a:cs typeface="Arial"/>
              </a:rPr>
              <a:t>1.2.	Beslenme Biliminin Kapsamı</a:t>
            </a:r>
            <a:endParaRPr lang="tr-TR" dirty="0">
              <a:ea typeface="Calibri"/>
              <a:cs typeface="Arial"/>
            </a:endParaRPr>
          </a:p>
          <a:p>
            <a:pPr algn="just">
              <a:lnSpc>
                <a:spcPct val="115000"/>
              </a:lnSpc>
              <a:spcAft>
                <a:spcPts val="1000"/>
              </a:spcAft>
            </a:pPr>
            <a:r>
              <a:rPr lang="tr-TR" dirty="0">
                <a:ea typeface="Calibri"/>
                <a:cs typeface="Arial"/>
              </a:rPr>
              <a:t>Beslenme bilim dalı, genel olarak beslenme ve besinlerle ilgili konuları; sağlık, toplumsal ve ekonomik yönleriyle inceler. Beslenme yalnızca fizyolojik değil aynı zamanda toplumsal bir olaydır. Beslenmenin sağlığa ve toplumsal hayatın özelliklerine uygun ve ekonomik olarak karşılanmasıyla ilgili her türlü konu, beslenme biliminin kapsamına girer.</a:t>
            </a:r>
          </a:p>
          <a:p>
            <a:pPr algn="just">
              <a:lnSpc>
                <a:spcPct val="115000"/>
              </a:lnSpc>
              <a:spcAft>
                <a:spcPts val="1000"/>
              </a:spcAft>
            </a:pPr>
            <a:r>
              <a:rPr lang="tr-TR" b="1" dirty="0">
                <a:ea typeface="Calibri"/>
                <a:cs typeface="Arial"/>
              </a:rPr>
              <a:t>Bu bilimin çalışma alanlarının </a:t>
            </a:r>
            <a:r>
              <a:rPr lang="tr-TR" b="1" dirty="0" err="1">
                <a:ea typeface="Calibri"/>
                <a:cs typeface="Arial"/>
              </a:rPr>
              <a:t>başlıcaları</a:t>
            </a:r>
            <a:r>
              <a:rPr lang="tr-TR" b="1" dirty="0">
                <a:ea typeface="Calibri"/>
                <a:cs typeface="Arial"/>
              </a:rPr>
              <a:t> şunlardır:</a:t>
            </a:r>
            <a:endParaRPr lang="tr-TR" dirty="0">
              <a:ea typeface="Calibri"/>
              <a:cs typeface="Arial"/>
            </a:endParaRPr>
          </a:p>
          <a:p>
            <a:pPr algn="just">
              <a:lnSpc>
                <a:spcPct val="115000"/>
              </a:lnSpc>
              <a:spcAft>
                <a:spcPts val="1000"/>
              </a:spcAft>
            </a:pPr>
            <a:r>
              <a:rPr lang="tr-TR" dirty="0">
                <a:ea typeface="Calibri"/>
                <a:cs typeface="Arial"/>
              </a:rPr>
              <a:t>1.İhtiyaç duyulan besin ögelerinin; yapıları, özellikleri, vücut çalışmasındaki etkileri, ihtiyaç miktarları, kaynakları ve yetersizliğini önleme yolları</a:t>
            </a:r>
          </a:p>
          <a:p>
            <a:pPr algn="just">
              <a:lnSpc>
                <a:spcPct val="115000"/>
              </a:lnSpc>
              <a:spcAft>
                <a:spcPts val="1000"/>
              </a:spcAft>
            </a:pPr>
            <a:r>
              <a:rPr lang="tr-TR" dirty="0">
                <a:ea typeface="Calibri"/>
                <a:cs typeface="Arial"/>
              </a:rPr>
              <a:t>2.Besinlerin bileşimi, özellikleri, besin değerleri, üretiminden tüketimine kadar uygulanan işlemler ve bu işlemlerin besin ögeleri ve besinlerin kalitesine etkileri, sağlık kurallarına uygunluğu.</a:t>
            </a:r>
          </a:p>
          <a:p>
            <a:pPr algn="just">
              <a:lnSpc>
                <a:spcPct val="115000"/>
              </a:lnSpc>
              <a:spcAft>
                <a:spcPts val="1000"/>
              </a:spcAft>
            </a:pPr>
            <a:r>
              <a:rPr lang="tr-TR" dirty="0">
                <a:ea typeface="Calibri"/>
                <a:cs typeface="Arial"/>
              </a:rPr>
              <a:t>3.Çeşitli yaş, durum ve hastalıklarda beslenme</a:t>
            </a:r>
          </a:p>
          <a:p>
            <a:pPr algn="just">
              <a:lnSpc>
                <a:spcPct val="115000"/>
              </a:lnSpc>
              <a:spcAft>
                <a:spcPts val="1000"/>
              </a:spcAft>
            </a:pPr>
            <a:r>
              <a:rPr lang="tr-TR" dirty="0">
                <a:ea typeface="Calibri"/>
                <a:cs typeface="Arial"/>
              </a:rPr>
              <a:t>4.Çeşitli yaş ve durumdaki birey ve grupların; beslenme olanakları, beslenmelerinin planlanması, gelenek, görenek, inanç ve alışkanlıkları</a:t>
            </a:r>
          </a:p>
          <a:p>
            <a:pPr algn="just">
              <a:lnSpc>
                <a:spcPct val="115000"/>
              </a:lnSpc>
              <a:spcAft>
                <a:spcPts val="1000"/>
              </a:spcAft>
            </a:pPr>
            <a:r>
              <a:rPr lang="tr-TR" dirty="0">
                <a:ea typeface="Calibri"/>
                <a:cs typeface="Arial"/>
              </a:rPr>
              <a:t>5.Beslenme sorunları ve nedenleri; toplumların beslenme durumunu iyileştirici çözüm yollarının araştırılması.</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3</a:t>
            </a:fld>
            <a:endParaRPr lang="tr-TR"/>
          </a:p>
        </p:txBody>
      </p:sp>
    </p:spTree>
    <p:extLst>
      <p:ext uri="{BB962C8B-B14F-4D97-AF65-F5344CB8AC3E}">
        <p14:creationId xmlns:p14="http://schemas.microsoft.com/office/powerpoint/2010/main" val="2555309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6307" y="712984"/>
            <a:ext cx="8496944" cy="6145016"/>
          </a:xfrm>
          <a:prstGeom prst="rect">
            <a:avLst/>
          </a:prstGeom>
        </p:spPr>
        <p:txBody>
          <a:bodyPr wrap="square">
            <a:spAutoFit/>
          </a:bodyPr>
          <a:lstStyle/>
          <a:p>
            <a:pPr algn="just">
              <a:lnSpc>
                <a:spcPct val="115000"/>
              </a:lnSpc>
              <a:spcAft>
                <a:spcPts val="1000"/>
              </a:spcAft>
            </a:pPr>
            <a:r>
              <a:rPr lang="tr-TR" sz="2100" b="1" dirty="0">
                <a:solidFill>
                  <a:srgbClr val="FF0000"/>
                </a:solidFill>
                <a:ea typeface="Calibri"/>
                <a:cs typeface="Arial"/>
              </a:rPr>
              <a:t>2.5.2.	Topluma Zararları</a:t>
            </a:r>
            <a:endParaRPr lang="tr-TR" sz="2100" dirty="0">
              <a:solidFill>
                <a:srgbClr val="FF0000"/>
              </a:solidFill>
              <a:ea typeface="Calibri"/>
              <a:cs typeface="Arial"/>
            </a:endParaRPr>
          </a:p>
          <a:p>
            <a:pPr algn="just">
              <a:lnSpc>
                <a:spcPct val="115000"/>
              </a:lnSpc>
              <a:spcAft>
                <a:spcPts val="1000"/>
              </a:spcAft>
            </a:pPr>
            <a:r>
              <a:rPr lang="tr-TR" sz="2100" dirty="0">
                <a:ea typeface="Calibri"/>
                <a:cs typeface="Arial"/>
              </a:rPr>
              <a:t>Yetersiz ve dengesiz beslenme yüzünden zihnen ve bedenen iyi gelişmemiş, yorgun isteksiz ve hasta bireyler toplum için bir güç ve kuvvet değil bir yüktür. Bu nedenle yetersiz ve dengesiz beslenmenin ortadan kaldırılması için çaba göster toplumdaki tüm kişi ve kuruluşların ortak sorumluluğudur. Dengesiz beslenme insanın çalışma planlama ve yaratma yeteneğini düşürür. Ekonomik bakımdan gelişmiş olmanın ilk şartı insan gücünü üretimi artırmak için kullanabilmektir. Sağlıklı insan üretken insandır. Sağlığın temeli yeterli ve dengeli beslenme ile atılır. Kötü beslenme sonucu oluşan sağlık harcamalarını artırır. Bu hastalıkların önlenmesi tedavisinden çok daha </a:t>
            </a:r>
            <a:r>
              <a:rPr lang="tr-TR" sz="2100" dirty="0" err="1">
                <a:ea typeface="Calibri"/>
                <a:cs typeface="Arial"/>
              </a:rPr>
              <a:t>ekonomiktir.Yetersiz</a:t>
            </a:r>
            <a:r>
              <a:rPr lang="tr-TR" sz="2100" dirty="0">
                <a:ea typeface="Calibri"/>
                <a:cs typeface="Arial"/>
              </a:rPr>
              <a:t> ve dengesiz beslenmenin çocuklarda yapacağı kalıcı etkiler ve bu etkilerden dolayı öğrenme zorluğuna bağlı sınıf tekrarlamaları eğitim alanında israflara neden </a:t>
            </a:r>
            <a:r>
              <a:rPr lang="tr-TR" sz="2100" dirty="0" err="1">
                <a:ea typeface="Calibri"/>
                <a:cs typeface="Arial"/>
              </a:rPr>
              <a:t>olmaktadır.Yetersiz</a:t>
            </a:r>
            <a:r>
              <a:rPr lang="tr-TR" sz="2100" dirty="0">
                <a:ea typeface="Calibri"/>
                <a:cs typeface="Arial"/>
              </a:rPr>
              <a:t> ve dengesiz beslenme, çalışanların işe devamlılığını azaltır, iş kazalarını artırır, fiziksel gücü azaltarak verimlilikte kayıplara neden olur. Böylece üretimin maliyeti yükselir ve elde edilen gelir miktarı düşer.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30</a:t>
            </a:fld>
            <a:endParaRPr lang="tr-TR"/>
          </a:p>
        </p:txBody>
      </p:sp>
    </p:spTree>
    <p:extLst>
      <p:ext uri="{BB962C8B-B14F-4D97-AF65-F5344CB8AC3E}">
        <p14:creationId xmlns:p14="http://schemas.microsoft.com/office/powerpoint/2010/main" val="2831448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75" y="2071688"/>
            <a:ext cx="7772400" cy="1470025"/>
          </a:xfr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ormAutofit/>
          </a:bodyPr>
          <a:lstStyle/>
          <a:p>
            <a:pPr eaLnBrk="1" fontAlgn="auto" hangingPunct="1">
              <a:spcAft>
                <a:spcPts val="0"/>
              </a:spcAft>
              <a:defRPr/>
            </a:pPr>
            <a:r>
              <a:rPr lang="tr-TR" b="1" dirty="0" smtClean="0">
                <a:solidFill>
                  <a:srgbClr val="FF0000"/>
                </a:solidFill>
              </a:rPr>
              <a:t>SAĞLIKLI BESLENME ÖNERİLERİ</a:t>
            </a:r>
            <a:endParaRPr lang="tr-TR" b="1" dirty="0">
              <a:solidFill>
                <a:srgbClr val="FF0000"/>
              </a:solidFill>
            </a:endParaRPr>
          </a:p>
        </p:txBody>
      </p:sp>
      <p:sp>
        <p:nvSpPr>
          <p:cNvPr id="2051" name="2 Alt Başlık"/>
          <p:cNvSpPr>
            <a:spLocks noGrp="1"/>
          </p:cNvSpPr>
          <p:nvPr>
            <p:ph type="subTitle" idx="1"/>
          </p:nvPr>
        </p:nvSpPr>
        <p:spPr>
          <a:xfrm>
            <a:off x="179512" y="4869160"/>
            <a:ext cx="7435726" cy="1752600"/>
          </a:xfrm>
        </p:spPr>
        <p:txBody>
          <a:bodyPr>
            <a:normAutofit fontScale="92500" lnSpcReduction="20000"/>
          </a:bodyPr>
          <a:lstStyle/>
          <a:p>
            <a:pPr algn="just" eaLnBrk="1" hangingPunct="1"/>
            <a:r>
              <a:rPr lang="tr-TR" sz="1800" b="1" i="1" dirty="0" smtClean="0">
                <a:solidFill>
                  <a:srgbClr val="FF0000"/>
                </a:solidFill>
              </a:rPr>
              <a:t>Bu slayt Eskişehir Halk Sağlığı Müdürlüğü</a:t>
            </a:r>
          </a:p>
          <a:p>
            <a:pPr algn="just" eaLnBrk="1" hangingPunct="1"/>
            <a:r>
              <a:rPr lang="tr-TR" sz="1800" b="1" i="1" dirty="0" err="1" smtClean="0">
                <a:solidFill>
                  <a:srgbClr val="FF0000"/>
                </a:solidFill>
              </a:rPr>
              <a:t>Obezite</a:t>
            </a:r>
            <a:r>
              <a:rPr lang="tr-TR" sz="1800" b="1" i="1" dirty="0" smtClean="0">
                <a:solidFill>
                  <a:srgbClr val="FF0000"/>
                </a:solidFill>
              </a:rPr>
              <a:t>, Diyabet, </a:t>
            </a:r>
            <a:r>
              <a:rPr lang="tr-TR" sz="1800" b="1" i="1" dirty="0" err="1" smtClean="0">
                <a:solidFill>
                  <a:srgbClr val="FF0000"/>
                </a:solidFill>
              </a:rPr>
              <a:t>Metabolik</a:t>
            </a:r>
            <a:r>
              <a:rPr lang="tr-TR" sz="1800" b="1" i="1" dirty="0" smtClean="0">
                <a:solidFill>
                  <a:srgbClr val="FF0000"/>
                </a:solidFill>
              </a:rPr>
              <a:t> Hastalıklar Birimince hazırlanan “Sağlıklı Beslenme Önerileri” adlı slayttan alınmıştır.</a:t>
            </a:r>
          </a:p>
          <a:p>
            <a:pPr algn="just" eaLnBrk="1" hangingPunct="1"/>
            <a:endParaRPr lang="tr-TR" sz="1800" b="1" i="1" dirty="0" smtClean="0">
              <a:solidFill>
                <a:srgbClr val="FF0000"/>
              </a:solidFill>
            </a:endParaRPr>
          </a:p>
          <a:p>
            <a:pPr lvl="0" algn="just"/>
            <a:r>
              <a:rPr lang="tr-TR" sz="1800" b="1" i="1" dirty="0" smtClean="0">
                <a:solidFill>
                  <a:srgbClr val="FF0000"/>
                </a:solidFill>
              </a:rPr>
              <a:t>Kaynak: </a:t>
            </a:r>
            <a:r>
              <a:rPr lang="tr-TR" sz="1800" i="1" dirty="0" smtClean="0"/>
              <a:t>Eskişehir Halk Sağlığı Müdürlüğü, Sağlıklı Beslenme Önerileri, </a:t>
            </a:r>
            <a:r>
              <a:rPr lang="tr-TR" sz="1800" i="1" dirty="0" err="1" smtClean="0"/>
              <a:t>ppt</a:t>
            </a:r>
            <a:r>
              <a:rPr lang="tr-TR" sz="1800" i="1" dirty="0" smtClean="0"/>
              <a:t>, (mebk12.</a:t>
            </a:r>
            <a:r>
              <a:rPr lang="tr-TR" sz="1800" i="1" dirty="0" err="1" smtClean="0"/>
              <a:t>meb</a:t>
            </a:r>
            <a:r>
              <a:rPr lang="tr-TR" sz="1800" i="1" dirty="0" smtClean="0"/>
              <a:t>.gov.tr/</a:t>
            </a:r>
            <a:r>
              <a:rPr lang="tr-TR" sz="1800" i="1" dirty="0" err="1" smtClean="0"/>
              <a:t>meb</a:t>
            </a:r>
            <a:r>
              <a:rPr lang="tr-TR" sz="1800" i="1" dirty="0" smtClean="0"/>
              <a:t>_</a:t>
            </a:r>
            <a:r>
              <a:rPr lang="tr-TR" sz="1800" i="1" dirty="0" err="1" smtClean="0"/>
              <a:t>iys</a:t>
            </a:r>
            <a:r>
              <a:rPr lang="tr-TR" sz="1800" i="1" dirty="0" smtClean="0"/>
              <a:t>.../26/.../19044746_beldeevbeslenmeetm20152.</a:t>
            </a:r>
            <a:r>
              <a:rPr lang="tr-TR" sz="1800" i="1" dirty="0" err="1" smtClean="0"/>
              <a:t>ppt</a:t>
            </a:r>
            <a:r>
              <a:rPr lang="tr-TR" sz="1800" i="1" dirty="0" smtClean="0"/>
              <a:t>), 15.10.2017 </a:t>
            </a:r>
            <a:endParaRPr lang="tr-TR" sz="1800" dirty="0" smtClean="0"/>
          </a:p>
          <a:p>
            <a:pPr algn="just" eaLnBrk="1" hangingPunct="1"/>
            <a:endParaRPr lang="tr-TR" sz="1800" b="1" i="1" dirty="0" smtClean="0">
              <a:solidFill>
                <a:srgbClr val="FF0000"/>
              </a:solidFill>
            </a:endParaRPr>
          </a:p>
        </p:txBody>
      </p:sp>
      <p:pic>
        <p:nvPicPr>
          <p:cNvPr id="2052" name="Picture 2"/>
          <p:cNvPicPr>
            <a:picLocks noChangeAspect="1" noChangeArrowheads="1"/>
          </p:cNvPicPr>
          <p:nvPr/>
        </p:nvPicPr>
        <p:blipFill>
          <a:blip r:embed="rId3" cstate="print"/>
          <a:srcRect/>
          <a:stretch>
            <a:fillRect/>
          </a:stretch>
        </p:blipFill>
        <p:spPr bwMode="auto">
          <a:xfrm>
            <a:off x="7272338" y="4695825"/>
            <a:ext cx="1871662" cy="2162175"/>
          </a:xfrm>
          <a:prstGeom prst="rect">
            <a:avLst/>
          </a:prstGeom>
          <a:noFill/>
          <a:ln w="9525">
            <a:noFill/>
            <a:miter lim="800000"/>
            <a:headEnd/>
            <a:tailEnd/>
          </a:ln>
        </p:spPr>
      </p:pic>
      <p:sp>
        <p:nvSpPr>
          <p:cNvPr id="2053" name="AutoShape 2" descr="data:image/jpeg;base64,/9j/4AAQSkZJRgABAQAAAQABAAD/2wCEAAkGBxQREhUUExQWFhUXFx8bGBcYGB0gHxwfHh8dHx8fHSAaICggIhwlIB0bITEiJSkrLy8uIB8zODMsNygtLisBCgoKDg0OGxAQGywkICQsLCw0LDQsLCwsLC8sLCwsLywsLC8sLCwsLCwsLCwsLCwsLCwsLCwsLCwsLCwsLCwsLP/AABEIAOgA2QMBEQACEQEDEQH/xAAcAAACAwADAQAAAAAAAAAAAAAABgQFBwEDCAL/xABIEAACAQMCBAMFBQQIAwYHAAABAgMABBESIQUGMUEHE1EiMmFxgRRCUpGhI2KxwQgkM3KC0eHwkrLCQ1N0orPxFRYXNGSDw//EABsBAAEFAQEAAAAAAAAAAAAAAAABAgMEBQYH/8QAOBEAAQMDAwIDBQgCAgIDAAAAAQACAwQRIQUSMUFREyJhBjJxgZEUQqGxwdHh8CPxFTNSojRDkv/aAAwDAQACEQMRAD8A3GhCKEIoQihCKEIoQihCKEIoQihCKEIoQihCKEIoQihCKEIoQihCKEIoQihCKEIoQihCKEIoQihCKEIoQihCKEIoQihCKEIoQihCKEIoQuM0IXNCEUIRQhcZoQuaEIoQihCKEIoQihCKEIoQihCKEIoQihCKEIoQihCKEIoQihCKEIoQofEuJxW665pFjXpljjJ9B6n5Ux72tGSkJAyUvcb59gggSVQztICY0I0krnAY53Cnscb1A+qa1tx1THShoSdJ4lXYUs0aKZF/YqFO2+C5J3b0HQE59KrfbH5UBndlUfDOaLmK586ZXmkAOlZGYBSe4UD0J2wOtQCch+45TWym9ytc5U4vcXKFp7YwdNOT73r7JAI+tacUjn3uLBWmOLhkK+qdPSvznzU9gARbtICPfzhAfQkAnP0FVZ6jwjwo3ybFlvMnOrXbJIqtBKu2qOVsEds7DBHrVCaUvdcYVZ8tzcJp5J55n82OC8B0y48uRl0nJ93+8p9fUip4Kl1w1yljmubOVna+IwjuHt72EwurEakJZfgSMZwRvkZqYVdiQ8J4lF7FPUEyuoZSGVhkEHII+Bq01wcLhSrspyEUIRQhFCEUIRQhFCEUIRQhFCEUIRQhFCEUIRQhdFxdpGVDsql20qCfePXA9TsaaXAcoWecxeIJa4FvaMqqGxJOcEAA+1pztgDO5642qhNVnhirvl6NSTfS3XE7hrjR5yhtoQwyEB90LnVjHVgO9Vi90jrlQucXm6+7y/a4u9dzaMRpCCBS66QBgAbZ+OPjTXvDnZSFwc65CYP/AKeSzKssEjpsNKTgq6gdtsjA7YAqQUr3C7ePXCd4LuQnXk/gl1bAi5uBMPujBJX/ABscn5VcghkabvsrEbXD3imiralRSoXy6AjBGQexpHNDhYoVTd8FRFZraG3SbszxjH104NVn07QPI0XTCwcgC6zfjfJnFruTMzo4HTEmFX5LgY/Kqz4ZnZIVZ0crjmyquY+XYrNP6zcs91pBSNQWAHbWzfd2OOnyNRPjLB5znsmlm33jlQrDmkpZy2kmsgkPC6nBjcHPz0k+nTJobJ/j2XQH+XaSnTw+8Qmldbe6ILNtHL6nsH+J7H86tQVJJ2uU8ct8FaNbX0chZUdWZDpcAglT6EdjVwOB4UwIUinJUUIRQhFCEUIRQhFCEUIRQhFCEUIRQhUHMHNUNrFM2oO8WlSgP3n91c/TJ9BUEk7WA2yUxzw0LHRzZLLO9zcMzSLG4gVR7KOwKjHoFznO5JArPdKS7c4qvvJNyu7lfhFtdskOi6EmPadCjKPViCAQo+ZqONjXutn6Joa12FoHDPDC2icM7ySYOQDhRn/Dv+tXWUQBuSphAAeVE5z8VbayJigAuJhscHCLjY6m7kegrap9Pc/JwPzVgNHVZvf+K3FJyfKYRqe0UWcfVgTWi2igZ734lIXtCqU8ReKRNvdSZ9HVT+jLUn2WBwwAjeCmfgHjZcxkC6jSZe7KND/p7J/IVA/TWH3DZF1p8PiVw5rcz/aVVR1Q7SZ9NHUn5bVnGjmDtu1LZIvHvGxxn7La+x2kmzv8gu3/AJqus0wffdnsm723sldvGTiWfeh+XlD/ADqx/wAdD2QXK54P44zqQLmCOQd2jJVvyOR/Con6Y0+6bIutO5a5usuKKRGQXx7UMigMPodiPiMisqooiz3xcd0EBSeIcvxIha2tLYyj3Q6ADr6gbVQfTsAu1oJTCwDIGVkPNs1554e4gSKRGBDJHgHByPaHvYx61Qc7z3IsVWcTuueVFHMc6XbXsaGMuw1AatBOPaBz2Jycfl0p3iEP3BJvsbhbtw/jUUsEU+pUSQDGogbnbTv3ztWo2QFocrgcCLqyqRORQhFCEUIRQhFCEUIRQhFCEUISfz7zYLW1LQupkZzGGBB0ke8fmOmPUiqtRNtb5eSopJNowshueIK9osQDmV5zLI577FVHqepJNZu8WzyqxItbqtD5E4Obhc3FhbRxY9ltDBm9MBmJx8TVini3HLcKWNu7kLQ7SyjhXTGiovoqgD9K0msa3DQrAAHCzLxS5vmaYcNsCfOf+1dTuoP3Qfu7bs3YfOrsQihjNRUGzQn2PA5ULlvw7trZQ0yieUbkt7in91eh+ZzXGap7XVM7iymOxnf7x/ZXIqMHMn0THK2kYQBV6YUYFc0ZJHuvI4k+pK1IYWNxZU/ErUTbSIrj0ZQR+oq9TVksGY3kfNTvpoZBlqQufOSltbZbuP2FaQJ5fzDEMM9Bt0r0H2d1mas3RzWJHXqfkuerIY4n2Yf78VW+G3BzdXRxGJPLXXgjI6gb5+fxrdrnuEVmusSoI2B5IJtj6r0BxmCSW2MaQEtjGltOn+JyPpWNCdpuXqPww42XmTmDhrw3UsLIFdXI0JuB3wMZ9a6KJwc0G6R9mnBwrbhXh5xG4AZLZwp6F8J+jEH9KY+phabOcEzxB0yuL/le/wCHssjwyRspysiHOCO4KEkUolilbYEFOEjb24+K23wp56/+IxGKYj7TEPax99egfHY9iB89s4rGraXwXXbwVJe6fiKokApVmfiOeIjzFCpJaMNtMQJH97OTkfiH6Vl1khZ5XWAPBVeTfnGEijmNm4eLJ0GEcPG4PxJIYf4jgiozIPD2KEv8m1aR4U8ytcRtbysWeIZVj1KdN/7pwPkR6VbpJifIVYifuwn+rymRQhFCEUIRQhFCEUIRQhJ3iLzH9ntWELjzGfysqd121N9dJH/EKqVM21tmlRSv2hZcs0z29ukUMh8uRpPM0FgzMRgAYIKjSOucn9c3fgCyrbvKAtD5Esb92El22mIe7G0cYZj6nC5AHX1zVumic47nDHwU8bXHLk/AVpKdQeO8RFtbzTtuIo2fHrpGcfWnMZvcG90oWOeDsnmte3Mu8rNln775Y/TJrD9uZHsEEDD5TfHc4CsU4Jf6rS1gyMjcHcV52XkGxV4ydCoskfXPrttjH59fnU4PFlMx3Zd3DrRW9o9AfzNTsbbzye7+foo55nNO1pyk/wAcZl+wopIDGZdK+oAbOPlkfmK632PvLXuktazLY45WdMPLZZp4XI54pbKjsmpzqKkjKhSxBwRkHTXo9ZbwXEhVHL0xdWkjIVWUqfxYB/yP61zzHAG5CC0nqsD8JVje8l88FmDZMnVs77e1k7nckb1r1xIY3abBSMgE185XoS2K6Rp6f79axnA3ykLCzBCquaFtxEWuFJAG2nOfoRj9dqli3k2albT+LgBYDcccWy4lFcwIUVW3BwC6ZwwbTtnB7D061tNj8WEsJuh8TYsB116XicMAQcgjIPwNc/a2Ei5Zc0xzGuFnC4QkHnzhv2ZPPt7O1kQZ80NESwz94aSNvX86oVEDGeYNx8SoZGgZskjw+4vHDdyNIREskbquM6QxKlRk7gbdT8KghIa+/wAVBGQHFO3hvzg1x/Vrg5mUey5++B1B/eHr3FXKao3eR3KniffBWgVdUyKEIoQihCKEIoQqjmvi/wBjtZZtiVHsg92Oy/TJqGaTY26a920XWJ213LdW/lLE8032lpWYKSAGUA5+bA+nSsl2R81UvuWgcq8Cv5ZFmvJpERCCsIbTqxuMqmAE6bHc4xVuCGRx3Owp2NceStCArRUy5oQkvxikK8Iucd9A+hkQGrVELztShY54Z84xWBkSYNpkIOpRnGPUfGqXtToU+ohj4bXZfHF79ipIZAwklbJwzmG3uQTbyiUhc6V6/r3rzCq0yppHbahhbnkq4wh1s89VPKh0Bcadt/UVT911gbpxu11mlffE+IRW8JlkYLGi6ifhjbHqxNbj6V1VMynjHmsLAeo/NQXIuSvN3OHMMl/cNK+y9I0z7i9h8+5+Nes6NpUenUwibzyT3P7Ks924pz8B+EGS9acj2YYzv+8+w/8AKHqbUpLRbe5URyVv9YScsE5e4ellzFJbyqvlyGQLrxjDqZEO/fI059a2ZT41JcdLJDyFrjWdygKxGPGfZOWG2sbYOR7md/XtWOXlWm/Z3W3bh/r9/wAF18Q4dLJ/aNF5YDZ1liM5Gg9hjrkH1HpQHP8AupGCnAzuJx/K8++It7HNxGcxaPKUhE0Y0kKoG2Njk5ro6JhZCL8qva2F6M5LlL8PtGPU28ZP/AKwagWlcB3KRvCuahSrhhmkIuhZ7zrypYwobhoZgNQDiAqMZ+8Q22M+nrVCenjb5squ+JgylLk21ik4pF9laQRD2x5gAbYbrscHPw7E1XjZeUbSmMHnwtd4FxuO7V2j+47IQeuQevyI3FacUrZASFZa4O4VnUqcihCKEIoQuDSHCFiHM/NAu5b1S7BAEWFexMb4z6bhnPyA9KyZpN9ySqsrr3urDkWG8vNMas0FnGMP5YC6j3Gr3ixOSTnA+GwpYGveNoOER7jxwtfUYFaoFlaXNKhFCEu+IXDjc8NuowCSYiygdyntgfmoqamfslaULyeK6VNXdbXjxtqjdkbsVJB/So5YY5mbJAHDscoun3lzxRukZVnj+0joMZD7/LZvqPrXIaj7F0krS6nd4ZPzH8fVTipLBlWniA3E+Iqui0mjtEAIU6dTHHvMAc7dAPr32u6Fp0VEAZHbpLWv0HwVd1QHXusvmhdG0urKR1DAg/ka6htiMJWndwvTHhNwMWvDojjDzDzX9faHsj5Bcfr61z1dKXyn0wlGcpzqmlWPf0heFJ5VvcgftA/lE+qlWYZ+RU4+daumPNyzpygrKOH83XsAxFdTqOmPMJA+QYkD6Vpup43HLQkDui6eI8fubgYmuJZAezOxH/DnH6U5kLGe6AnFxKgxKWOBuc7D1NS3HJTSvXvALLyLaCH/ALuJE/4VA/lXKSv3PLu5Q3hT6jSooQuq5gWRWRwGVhgg9waa5ocLFIRcWWWcS5F+zXKG2u0ikJLQrIcNkdgejDtj+NZbqd7HYI/VVnRkHylR/C+d4L6WGQFco3mA7YZDnJ+WW/OikeRIb9UkBIdYrXkYEAg5B6GtYK2vqhCKEIoQqXjPG0imitj/AGk6uF6bEDbPwJyB8arzSWOzvdMc7O1YnwC4trcHzLc3FyXICMcIoBxuBnW5PbHpWc1zWjzC6rAjqMrdOX45Ft4/OVFkxllRcKuTkAD4DArSpw4Rjcrbb2yk7m/xdsrEmOMm5lGcrGRpBHZn6f8ACGxUydZZ7f8Aj3dt/Y28EY/fLP8AwK0qMLrs/Hm9U5lgt3X0UOp/PU38KEYT/wAr+MljdlUmzbSNtiTdCfQONgP7wWkRZZV4pcomwui8YzbTkvEw6DO5TI227eoxXRUdQJWAHkJhCSwKtpAFrngzy5HdQSyBtM8cuM4zlCoIBHbcNuKx9ULw9ljhIW3uCtih4c2gKx3771QEgGVH4ZWW+NfA44LWOUnMrTBQfRdLEgd+y1p6fM58hHSyliiDcrROETSRcPhfKHRbK2MEZwgOOp+WazZQDIR6qVgBsEwocgH4VCmrMP6Qf/2EP/iR/wCnJWlpf/afglHBXn6twJi+iKVKnnwm5b+1XYlfa3tyJJGPu5G6rk7ddz8B8ao104ijI6lABc4NbkrYeLeJdnCSqa5iOpQez+bYz9M1yr6qNmOVv03s7Vyi7rNHrz9AqNvF3fa1yPjLj/oNQmuHRv4rRHspjMv/AK/yrjgviVFOSHglTAyzKNaqPU6d8fHFH/IRC2/F1RqvZ2WGxa9pvwCbE/XH4pv4dxOK4TXC6uvqp/j3B+Bq61wcLgrEnp5YHbZGkFUHiFy6b229gftYzrT1Pqv1/iBVariLm7m8hVJWXGFlNlxgwrc+bqMzweSjHquWXUD36bZ+GO9ZsbhY45wqwda/daT4S8Uaay0sSTE2gZ/DgFfy3H0rSpHXaQeitRG7U71bUiKEIoQsZ5486bjAjjfS40JG34crkn6ZY1kykumICqvuZFdch8EsYropE7XMsaljLj9mhyBhfVjk75PQ1NCxnidz+CexrQe6VPFnxBmuJzw6wLY1aJGj96RuhRcfdHc9znsN7jnta0ucbAdVaa1VPCvBuQxa7mYRnGdEYDH5FicZ+Wa5uf2mjD9kLb+pVmOmDiASu2Xwjjx7M8gOPZ1KvX6fypjfaN18sHyVo6fH0cUvcS8L7uMkI8Mnw1hT+TVow67TSe8CPlj6qu6gk+5lJ13ZyQnTIjIfRlI/jWwyRkguwg/NVHscw2cLJq5R5xEafY74GaxfYr1aE9niPUY66f8AZljkdG7c1M5XXzXy21k64cSwSDVBOnuSL8x0Yd1roaeobM24+fom8LRP6O90BLdx5GWSNgP7pYH/AJhVPVG3a0/FO6rcKx0LHv6Q9wAlomdy0jY+ACj+JrW0puXH4JU/q+nhkf8A4eMfmqj+dZ7v+0/Ep0Au4JiqFMWV/wBIU/1KD/xA/wDTetHTP+w/BCwKty6Qq75a5ee8ZjkRwx7yzN7qD/qY9Ao3JxVepqmQM3OUkUT5ZBHGLuPATTxDiS+WLa2BjtkPsoTu5/HIe7H06DYDpXEVtc+peSThehaTpEdEzc7Mh5Pb4KHw/h0s7aYkZz6KOnzPQfWs2WWOIbnmwWnNURQt3SOsrT/5UuEIM6GJO77Nj6IT/lVYahC7EZue3H5ql/ykLh/jNz24UnhtzJDrSyyS4/aSnBAUZ/wgbk5pkrGyWdUdOB6qGobHNZ1R04b6r74jx2KCSNrDVG8YCu42SQDHbqcnPUVPQ/aYrukdzkDt6FFPQyzMc2s8zTkDq1apyZzYnEI+yyqPbT+a+q/wrooJxKPVcdqmlyUUmctPB/Q+qSPEviKLcSwzW8bakDRTKMOvz7N7QIPTaqFTYPIsL91hSc2sp3Id6nDrOFpet3PtuPZXoGPwBxn51LA8RNF/vFOYdoF+q06tFTooQqvmi+8i0nlyRoiYjHXOMDH1xUcri1hISONgsKm4i/EDbqiyNdqpSRx1kA2Q7b6sagxPpvWXKS43tlVX5OOU88QtzwLg08mR9pkAXI7M3sqB/dBZvzq9BF4bc8lWIY7LJvCSdV4ipfdjG4Un8Wx/PAas/XmOdRkN7i/wWjSAF9j2XouIhhXmzrgqV2CoHGOGecoAYpv1HpVimqPCNyLqxS1PguJIuq2a2jtl0hSx9e5/1q02R8zrk2VtsslQ7cTZRJbR7lcSWsRjz7sq6v49KsNmFObskN/Q2RLHT2s924pN5j8HDIDJaMqv18oghT/dO5HyO3yrfodfebNmYSP/ACA/NY08Ue7/AB4ShwDjZsjJw7iUTtas3toffgftJH/EgbEfr1dPUjEsRuPzVJzehTv4a8IPD+LRLrEkNxA/kzJ7ko2YY+I07r1Fa9RM2emLm9CErgMWW6VjpFgfj9d6r6KPPuQZPzZm/XCj9K3dLFoyfVKtbtY3ks4ohGd4oxqyuNgpz1ztj0rIeQJCfUp8Vm2ddMNQqNZR/SGP9Ttx/wDkf/zetHTf+w/BCyLlflxrtmZm8q3j3lmboo7KPVz0CitOpqmU7Nzk6GKSaQRRC7j/AHKZeJ8RVkSCBTHbR+6m2pj3eQjq5/ToK4itrX1L9x4XoukaRHQsucvPJ/Qeij8H4c9zMsSdWPX0Hcn4Cs6aZsMZe7or9VUMp4y9/T8VsPLvC4bTMMQJONTue56DP64A+NcfWVEtQPEebDoFw9ZUy1NpJPkF98XdZdESt70mhip93ALEfA4GPrTaYOjvIRwLj8kyC8V3ntcKr540RWnkxqq68KFUAeyNz9ABVrTN8lR4jyTbKu6U18tR4jjeyyaVcEiurBuF2wPVTuAcVe0njmTqh3H4l7r9RUsbyxwcFVraVtTA6J3UY+PRa5zjyynE4Y54XVZNAKMT7LK24BI+ex+Jq9UQ+IA9q8pqYHNeWnBGPost41aXNuEguFZQmooD+8RqwRsRkVnP3jDsWVJ24EArf+HE+VHq97QufngZrcYSWi6vDhSaelVBzpCs9tJbB1Es0beUpPvFMNgfpVeoILdvX8012RZYvwHjklnFNFCmi4kfS0mPaVQPdXuG1Fsntt9M/wAUtFhyq+8jhXPj0/kWFhbZJJbUSTuSiYOc+pfNabBYAeitsuAsV4fevBIksZw6MGU/EUskbZGFjuCpGuLTcL0XyJzrDexDGFlA9tCdwfUeq/GvOtV0mSlfflp4K0sTDc1OQNYRChR5YJ6Cp4Y3SO2tRusF9jAq0HMivtymZK7kO461q00khe0ZyLXB4UbgEp+I/JcPErdyVC3EaExyDrtvpJ7qfj0zW/R1jmO2kfEWx8b91E5qxHkDnX7Ifs9wXNqzalZfft37Sxfn7S9x9QekY8sNwouVoPMfiXxGxxEy28odNcNyqtpkQ9GADYz6jsa0qejhmG5pPwRdZNf8QkuJXlmcu7nLMfy/0A7bVsRsDGhrcBBN16M8PufLa8hjiLCKdFCmNjjOBjKE41A46dR3rnqqlkjcXcgoATjNdoilmdVUDJJYAD6mqgaTgBLYrJ/EC/h4y8cEL/1a3fzLi6AyoyNISP8AG5zgY7kdavxH7GwyyYPQKSOF8rhHHlx/Lueyo+P8NuVhRUtZILOPdFK/nJJ31nuT06fPnayqlndvdey7fRoqGl/xtka6Q8m/PoP7lVHA+IrbS+Y0ayjBGlum/foazJ4jIwtvb1W1WUxni2NcW8ZCa+G89xwwhBAQ2+SunG5JHx6Vkz6S+WS+/GFhzaLLJKXOfcIsOfvL1exqBYsSwwTntlSegwBt2ol0fxLXNrBLLoniAHdxjGQpEXOdshVo/MjLOWlXqvXc4/EfUY+NMdpkzmkPs6wsDwVXdpNSQWusbDB6/wClKuOcbBmZyjOxAGSp6DoBnoKgZplY1oaDYeijj0msaLA2SVzNxCO5m1xJp2AI6DbYVtUkMkMe15ut+ghlgZteb+qlcycqPZRpI0iuGOMDIIOM9+o2NR0moMqXlgBFlHQ6oyqkLACCFofKcBu+C+U2+UkRf8JOn8jiuhjBfTkLi/aCMNrXgdbH6hInLF4Zbq2ivHJjjYga+xxkKSd9JZR1+XeqTCJHjecBc6Ddw3LWuVOY1vhKVXAjkKj95ezfWtOnm8QHHCssfuV9VhPWW+L9xJFcWciEroDFSOzAr/pWbWOLZAR2UEpIIVJy9axtcx3d8wQTzaoohktIzNscDcRg43PXA7VFEwbg53Cja25uVZf0i+Gl7KCcDPlTYPwVxj/mCj61q9VcC8805IpHD7+SB1kico6nIYf76fCo5YmStLHi4KkZI5huCt38PfEyO70wXGI58YB6K/y9G+H5Vwmr6C+C8sOW9uo/hXGyNk45WmqCFyO5qlHFJHReLGOSQfQBRkgusV8VQBsblPXFxdxxKXlkSNRuWdgBgdetb1DTyyXDMZHT+8qJxAWceIHivaRwSw2b+bM6ldaD2E1DBbUepA6Y7109Pp7WG9rZv8Sotyxa25ZuZLZrpI9USncgjIG41aeunIIzV19ZC2YQudZx/vPdM2O27uiYuWeLKkX2DiSOLZzmKQg6rd2+8v7h+8vzOOtXaaq8N2+M3TC26quZOBS2MpjkwQRqjkXdZEPuup7gj8q6aGZkzA5qaFWI5qTlOBTDyzwNrxiXby4I95pjkhR6D1c9AtVKqojp2b3KWKOWZ4ijFyei23w5s45F81E8u2hJWCM92x7cr+shzjPbfFco6oNQ8yyHAWrXwCgYKZuXuy4/k0eieRMjezqBz2zTYqynmJYx4J7XWTsc3NlgvPXBhZ3kkajCN7aD0Vu30ORWfPHseQvSNHrDVUrXu5GD8uqWWfOw+ppoFhcps7pKiQxRmwHJUO9RkBKncbg+uOu3Sp4i1/Ky6xlRRHyOPcfJdFjxfVsw+tOkpgMtTqHWy8hko+avuH25mkSNcZdgAe29UZXCNpcei6CSdrIjJyALq75r5ZNjozKHD52xgjGM/SqVDXCqBs21lS07UhV7vLaync38E8m3gkFy8urACs2RuM5T0Hb8qioql0kr2mPbbr+6r6bWeLO9nhhtuoHr1Wk+GVuU4dDn72pvzY11NILRLlNdk31z/Sw+gWZ813FvcSTuFMNwkhBQbpLhtORts+NyOhwazZQ0kuGPT9lzb7HIT14QWbJbSSMMCST2fkox/HNXqEWYSpoB5bp9q8p1nXiLeRS3EdlOFQPGHinP3JMsMN20sAB8Kz6qznbeMcqGSxNkjeGtq8/EoScsseWOeyqCF69gxXaooAC8BMZl1ltHNXBVvrSa2bYSoQD6Hqp+hANaisrx7xOwe3lkhkGl42KsPiDj8u4pUKLQhcg4oQtN5P8AGG4tI/KuU+0oB7J14cfNiDqHz3+NZk+lxPY5kflBN7dP76KQSHqjjvjRdygrbxpbg/e99x9WAX/y1TpvZ6njN3ku9OAlMxPCzy/4jLcNrmlklb8TsWP6mt1kbWCzRZRk35XZBaKEDOSS5xGi9T21E74XO3qd+mM0jnm9h05P7JQ1NvCuafsDa0jVljPkIupgrjOqYtuc5yACRtkelZU9B9qFnGxPmJxcdG2/VTyS5sOBhV15bQstw8DN9nljMiq3WORWXMZ7EgNse4I+NWGPkGxsnvA2PYgg5/vCgX1y9zIjQiyvstbZzFIBl7Zj95fWM/eT8t614J3Quu35hMcLqz4fyLJ5zee4S2jAdrkbqyN7vlfiZ+gHY5z032JdQjZF4l0+ngknkEUYuSrLivEldUhgTyraP3I87k93c/ec+vboPjxlXWPqX3ccL0TStKjomd3Hk/oPRa1yhD5fD7VR0cMx+ZJOP9+lY2uveyiY1pwTlcvqT99dK49MfTCl3Ry23b8wfWuTgcYyHNNioWCzbFJPjSw1WrfeMbZ/Mf5mvQ3v8Vkb+4utTRJDHTzbe4t87rN4VIAqFxuV01NH4bA1fPECMBR3Gf8Af606EWO5UdYeHBsbRc8/JLkkGk575rRDrhck6IN8yuODXZO2+Qcg1TqIgMrptHrN7TG9aJyzcsqyXF3DLcRaNKyN7YXBwfePQ7DI6YrArIw4iGBwY7m3F06vYC5sNO8Mde5HF/oqCys2vLlY4V0+Y+FUdEUnPr0AyTWpGw2DeStKWVtLTl8hvYZPdeiLC1WGNI0GFRQoHwG1brG7WgLzKWR0she7km6xTxA4G1vdu5H7ORi6ntvuR8waxJ2lkhaVnSDa5OXJvNbXV8Yo10WyxERpgDGnGGO3U9MZ22q9TzF0m0cWU0b7m3RaFWgp1mXjFy+8ojuUBPlqVcDsM5B+Wc1nVjS07+iglH3lU8j8ZgtPscMIzNct/WXbfAyyqg9Mnf8A9xhI3AWDevKVhAtbqtD555iHDrGW42LKMIp7u2yj89z8Aa0OBYKZeXeW+FycVv1jd2LSsWkkIyQNyxP8PmRVetqhS07pT0H1TmtLjZbyk9hFI0TyJqj2KsijGB66f9muc+zanWQiZkZ2uyPNb+hMFK1rsuOfQrr4lecOI/tY17ezGG69BsOtMg0jVeS13/6H79UPia771lY8P5ZiCglY2BGfaiAO/wCtYc9fO1xa5xBBtbcpGUth7y+brlONs4WEf/pWmx6rIOXO+pQaQn7yx1rSO/4yIGhxHEzIyRAe15ZOclcAAnbPYV2QkfS6eZd1ybG56XSxRAP2EqLzPZLDxCIwGNtaqY41XAjY5URkZ+625J361NRSufSO8S+Dk9xzf5p8jQH+XjouOf8Ak9uHRW37UShtYcjtJsSB6jGN/h8aTS9SFZJJ5bWtb1CbJGW2U2wkS5tpbUxxxyCOJIpFyC7kF9L74IOnGeoz3qORjoZmzbiRdxI7Di4+Cc8dB6Kq5A5Em4nKQcxwIf2spHT9xc9XP6d+wOlVVcVNGZJDhQgEmwXoKXlm2a0WzCaIUGI8HJUjJ179WJJz65Nce32iMs9pRZh47j19fVadJM+kkEkfI59R2WQ8w8Cls5TFJ81cdGX1H+Xatv17/iu+oq2OriD2fMdQU9eHfMsLQizuG0FTmJycZyc4z2IJ77EVPshqYfAlXO63p0zZTVQi4PITpdi3gXzJ5xoX8RXf02AyfkKqwaDSwP8AEcb9r8LAj+0Tu8OJmT6cfssU8QuYft1x5gBEa+ygPZR3PxJOauuk8R5twOF08dF9igjjPJdclLks2OtRNZfAWjNUiMElcW0mfaPU0rxbAUFC4uJlePM78lD4muThfyqeA2GVm6mxpkPhLqtm0kevzpzxuCjgcIyFqfJsl/dWjQQRxmHdSzgjGrJIBB3656VgVNHGZxIA4uxgfhfsrdXJQxzCeUkP5sPRW/K9keEX0cc+hhcLpVwN0bOw37EkD8vStGgqN0rmvaQRjPrlQV83/J0jnxXGw3I7/wClq1bq49YdxvmOUNeW0g1pJI2nVuYzq6rnsQMY/wBnCdKSC05z/bKoXnITh4VcvNAHnlGl3UBUPUId8kdtRG3wFXaKIjzFSQtIyVoVaCnXzIgIIIyD1BprmgixCFh3J/BTccVYqmlIp2dsDZQrHSo27kDA+fpWXA0mQAdFXA8ylf0kuIMsVpAPdd3kb/AFA/5zWp1VlVHgDwb2ri6I6YiT64Z/+j9a5T2qqrMZAOuSrELeqfZ+RLV2Zm1lmJJORvnc9qji9sZo4wzwW2ADevASiORuGyEWN/gVDm5IsoyGJckMGwMHJXoCAP8Ae9XW+10jwdsTQT1uexz8kyTfaz5Da1unHZMP/wAciBwcr2BOP5GuOfSvddwyhtTGcDovrmDigtrWac4xHGzD4kDYfU4FRUdOZp2xdyAp3OsLrHPBTLz3MhdwxXLaFBJycncg4GTnbrgV2vtHZsLGWFulymU3JJXReyrecfyNBAlwTnCnQqjUdj1x+dSRh1PpWb8fPKQgOkXPjXfh5oIwoA8vWGU7MGJC4HYAL3HrTfZ2Itje8nN7f35paki4aueReU5eJRof7OIXJkkmHXCKqoifvZL/ACxn0Bu1NRFTl0khwGgW7k3P7KLLj81p/MvNVtwxPLjChgciFF/ESSWxgBicnJ3NcsIqjVXgnEYwM8fuVbbTvEZkHHc4Cq4vEyLPtIdyMjO69AegOcZBNMdoElsH+VBFKXv2WymriFlBxG3CsQyMMxyLvpPqD6eoplBqDqR32eoB2/i3+Ffgnmo5t7Oeo7hZHxLl2aC5W3YDU7BUb7rajgEH0/hXThoJAGf1Xb0+oRTQGdvABJHUW6K55g5Gax8l5ZVaJ5FR2UEFM7k75yMA7/pU8lO5lt3CoUWttrN7Y2WcASPX+myneJnL1lBbwtb4DM2MB9WpcHc5Py3HrUs0TImhzD/Kz9Knqa1746nIGci1jfoszeyyRjBx0BHeomygK/VaY549/HquuO2ydIkUHp73SnF/UtVX7O5rbeMF9T8IkUjWfkcbH5HpSCpY4eUJ8WnE/fvdc/Yc9/0pBNjhXTpt3A3Wkcjc8i0RLeRAI1GA6jfOc5Yd+vUVlyMqIpXT07sm12ngrP1DQvFBkjN3dj+iqufuNJc3fmQuSqqoBGRhgScrnp2/KpKXxSHSSiznEn9lf0ildBTbJByT9PVbdwG88+3hl/HGrH5kb10kbtzQVwVXF4M74+xI/FZz4ocC8iQXkeBqddQP4xuDjuDjf5Vl1MJjk3t4P5rPlZY7lc+Fk0s/2m5mJYyuo1HvpByAOgAyBtVqjc525xToiTclPtXVMg0IUDhfC0tzLo/7WQyHbu2M/qM/WooohHe3VNDbLIf6SlmSlnMPdVpEPzYKw/5TT7+ayeE2cicPFhw63jbZiuph3LvliPmM4+lebavM6rrHFvAx9FbaQxuVY8R4kscbOSDgHChgMkds+oqpDTlzw0DnrZK1xc4NCUL7mF3YiBNTYyD90fP4ntWvFQsYLymwUApLDxKh1hxbqV9WfL7XDguzMc6iMjSmT8uvTHT60slYImEMAt+ajbMHf44W2HU+iieOnFBDYx26kAzOMj9xN9v8WipPZenMlS6Y/dH4n+FPMbNss05E5vk4d57INWqI4U9NYICM3QkAsdga6bU9NZWhgf0P4dQmRv2jCqeDcfkt7r7UukyZZvazjLZzsPic1anpI5YfBPu4H0TWus66aOWOWp+PXbTyZjgXSJZR3KqBpTPWRvePYZJPUAwufDp1Pk2Av8fh6oJMjrrere0jtbcRwIEjjQ6VHwGcn1JO5Nef11e+vqAXYbfA7fyrcMYBAWCSuZGLudTMdRJ9TXYizGhrcAYXosFMwRhlsLp+yrnI607xDayY/TafxDLtybLQ/CW7YPNDn2NIcD0OcHHzyPyrA16NpY2Treywtfha3Y8c8J747wdLyLy3OlgcxyDqjdj8vWquk6n4doZT5eh/8T+x/BYdLVPpZPEZx1HcJCHFpYrxYeLap44wdK6QRk7K+ABr2yBnfeuxbLvNpsj+/VdF9kjlpTLp1mudyb5t1F+iVObWRLmXRE0SavZjcYIBHoeg71EWguIbwtGnqDHTML3Bzu4NwSqq2guAn2pCoCanXDe2RGwDuq491CQDkgnsDVo0ocyx6rnJ9ZDpS1wu3gn+FE8R7aNpYruJcJdR62AGwlU6ZAPrg/Wo9Ke4MdC85YbfLosOuh8KUhR1tYfPEUPEMQ+UH8yRWCh9O6afXtmpg5/h75IvNe1hbi/N0kVTNC7/ABvI+a7+EcwSww+a8ayRO2jOpQ2oDO69cYPXAHXeoaihZI/a1xBGbdFqw69NgzC49MFdFzx1NOpd2Pbpj/SlZSO3Wdwtap9oYRDeLLj0PT4qFwuSWZ8lzgbn/Lap5hHGzAWZprqquqLvebDJ7fBepvD8EcPts/8Ad/zOKmg/6wszVv8A5knxUvmDgMd6I1lzoR9RUfe2IwT2G9JPAJbX6LNLQ7lWFrbLEgRFCqowAOgqVrA0WCUADhd1OSrquZxGjO3uqCTtnYddhSE2QlHiXPsL4isHS4mY4DAnyY8jOqWQezgfhByTgUEgcoXRecqLc2YtZrn7RJHOtwz4GRlyxGAThW/aAfD5VTrnPZTvezJAP5J7ecpQ5r4jLLcSx7hVOlTnGkZHb1PXfqCuBsa5Shgjjha/qcn1SumayXe/gdO6kcH4L5qjziZACSF6DLdfiQSW2zjFRVFYYz/jwnDUXu9xtsJmteBg4yNCjoF/06VmPqupNyofs8kpvIVeQQKgwoAH++tUJZi8q6yNrBYLF+fWgv8AiVwlxLNFDaQhQ8cJkCuSCdenouTjJ9MZFeh+z9L4FICeXZP6KvMbuStByDOJY0d1KtH5swg/avDFke06J3OQQqlv0rcNlHchWHKnh0t9dP5M/mWMZGq40MhbIzoVWHv+p6Dr6VUq6yOljMkh/vonNZc2C1aTm6xsVW3hUlIxpCxAELjrkkjJPc771xlXDWai7xH2a3oCugpNDqZWbgAL91O4Tzfa3R8sEqzbBXGM7diCR+tZc+l1EHn5A6hJVaXU0vncMDqEjca5JZR5tqyywtuo1AMPgM4DD65rep9Ua47JhZw+i2KLXo9obNjjPQqutOT7yQjEJAP3mIAHx6/wqd+o0zBl3yytCTWKVovuv8E4QJHwaHtJPIMsegAH6hR+u/pWQ8v1KTswcLjNW1UzPv0HA/vVTeD8364VeYAGRmEYVW30nG+23w+FQVGl7ZNsfS18jqs1tTjzK14zwePiFuofCvpzHIDnST2yOqmrWn6j4Tvs8xwOD29D6fktShrn0r97Mg8juP3WNc02twk7i5LNKMAlsnIHQg9wR0NdQHknzLq2tgkibJB7vQAcd1TfaplieFZXWKRsvEDsTt8OhwMgHfvVts5DbLFl0qJ0m/PwUDiV08kSRMuUiZivb39Od/8ACKfTwDe57TkgX+X+1Trm3uXM4NuVAS3/ABRHHzNWZWPjFyVTiha4+aLHxKkJZIzBMDJOAMnJ+VVjK4C6utooDJ4dgLnqSvpuFKCQQQfnTRUOIuFO7SImuLXAj5q84Bw7UUijHtOwUZ7knFVJnue7K36CKGkpi4CwGT8l6StITG0UEThUhjGtdIJYH2UGT0HssdvhWqxtgAF5/LIZHukPUlcLxpmtnnWB/YLexldThCQSmDjfGQG0574p11EFcClQuaEL5dcgg9DtQhVX2q0sYdJkihihAXBZVC4AwPmQQfU5HrSWCWxVFwrj8dxdLLa2shgcaJbsr5at3TSGw8g1HGrGBqODuaQgJFbcV4LEza2iRs9yoJH+lcPrGnzUbjJAT4Z6D7v8KdoZLh4uURRKowoAHwFcs57ibkqdrGt4C+xTE9dHELtYYnlc4WNC7H4KMn+FTU8RllawdSAkJsFhHDGk+yi9VZraS5keOa8Zg9u6OWDCRACy4Ow9nGQN69dYwMaGDphUCblWvK3KjXkkaQ+VFaW3steWyuslwcDUA7YY5Oc7aV7ZqnX6hFRx75PkO6c1hJsE/c46bLh3lW6iJBiNQvYHr9Tvk9d64umqn19YHS8C5AW9otOx9S0O6XP0WZWFmX6VuyyBq7qWUMGV3X1gY9+h6/L/AH8KZFLvUAkbUMLD1wmi24FK9rFMlwoj8sbSnGjAwdwCMZz6VmyVkbZ3RuYd1+mbrzPUKB8EzmB2AevZM/J9h5as32gS5x7KY0L/ADz+XesvUZg8hvh7fU8ptMwtF73VDHpvLmRnPRsBT+EZA+nerzt1NC0N7fiqTneJISVA4xJ5DkQyFQPexjGo9BvncDfI9BvVinHiMvIL/soz5OE5ckQOlogfO5JGfwk7f5/WsTVHtdUHatSlDvDG5d/NHL0d9Fob2ZFH7OT0Po3qp/StLStTtaGX4A/ofTt2WlQ1r6STcMtPI/UeqzOLlKBdaXVwYLgMQsXlM2fwkEdQe2K6houLlwHoV0c1S6QtfBHuYcl24C3cehCWL7grqB5qSIG6FlIzj0yBnG1KycjIVl9HBUNLWPv8wbfGy+l5bvIAZbmJlRsaXI2yen5ipZ5g8C1/nf8AVZujgulcJHNJ7A5wrGfksSW63nmQlVBynmYYYPTGN274prXTNjuB5e6nqI6SatDJI3bhYA28p9V28a5UuLeJJZkCo+NJDAkZGRkD4VFte0XIwrsVXS1bzEw5HocfNP3hVyWYsXU64Y/2KHsD1Yj1Odvhn1q3TRbjvcua1nUQAaWJ1xfJ/Qfqu+S84Xf3UnnPJb3aO0auZJIHKp00N7IKkHVp397OKvrnPgVdWfL9xBJBHHdtJaK2WjlVS4VRldMi4JXXoyCDt39RFz1TdSpEUIRQhK3GeF2cd6l5cRoWZBEsjrkKwJK9jgsCw1fADO4y3goUpuDyGC4iEgxI7NEANPlhiGxq3+9k5xtnocUtsIVlwu7MsftgLIPZkQHOlh1Hy3BHqCD3pLBwsUvCJ7HPu7H07Vzld7NwTEuhO0/h/CmZMRyor2zj7ufiCP5kVgS+zdYw4AI9D+9lKJWHql/nHgt1e2klvABG0vss8hAULn2vd1HcDA279q0dG0WWKpEkww3802V7dtgUvcreDEFuoN5M0+Dq8pSViz6kZyx/KuulkbGwvccAXVfJwrjjfOdpZSJb4OQBiOJQRGvQZAIx8utcHPT1WqOdUcN6X/RTGRkQsVzxVoeJ2rxwyKWPtKDsQVORkHcDt9aoU4koagOkGOCtDTa5kUzZBkdfgstime3dkkUqw2II3H+ldSWtmaHNNwu+Ph1DA5puO677i8a5YIikscAAfD+XfNNZEIhuccJjY46Zpe91gn5eEwzWIhEpZrdclkJK6sFiPwsM56dKwftMsVUZC3DzbPNv0Xn9a4V07nNPJS5yPzcYWWGVV0O3vjOVJ2GfUdP41oalpolBkYcgcLZd7O/Z6YljrkZ4/JTbzgt1bTOYYi6MxwwIJx1xjOc1Ayqp54wHusR0XFyQPY42HKrJLhY5dVyAzKciFcdf326DHcbn1xVsRl0dosev7KMbWOu/6Lsv+dLmT3WES9ggH8TvUcWmQMyRc+qkdWSHjCtuSeZLiacQyHzEIYliN1wNtx2ztvVTUqGCOIyNwcf2ysUlQ97i12U9X/Bo7tV1ZWWM5jlX3lPYj137GtXQar7VH4Tj52cHuPX4LSiq5KVxLctdy08FLvE7K9hLyywrfOBiFttMYPvZjxnUcDcZ+lbUu7/7m37W4/cLTglopQ2Nj/CH3h1Pbzdgl67hKxxyrJdSTqQ4tnt5DErk+0MEY0jJxg9qgdK3aPOCOy04nbnujc1jWG43h43EdPW564XfZWM/EHaW5snaQLpjAURR995Cx1nHwzQ3ZKSdp+DRb8UyaaChYI6eYAXuc7nfLoPmmLlnw8SErJdP58gxpUk6Fx8+uPjt8KtRUrjmU/JZdfrzpQY6duxp57n9kz8wcft7CIS3MnlxlgoOlm3wTjCAnoD2rQXPJP4zzdwyXLENMGADxtaTssijpjVFp1DOx7jY9iENkY4THypwG3t9cttny5gpRSWIRQOiBt1BJJK7dvSgIymGlQihCKELh+m3XtSFCTEvr7iDSRRr9iijcxySkhpWYdRCPdVdwQ7b77ClQpNtYRcKKlMrbsCbiWSQk+YWUI7FySXYsQT6afwgUiXlNQNKkXNCEUIUDjV2sUTOxwoGSfgN65/2ikd9nbCzl7gP1UsVr3PReb0cTTzXGdpJGcbdMnv9KUgxxMi7ABZ07yTlTba5aMhkJBG4ZTuPyqu+MOFnKFpINwnfgXMUF3pjvEjduiyMowfgfwn49DWLU0U1Pd1OSB2/ZbNHqcsZtuI+BTXPwCAxPFGoiDjDGMBSR88dD0rJZXTCQPcdxHdXKiWWobZ7yfms3uOMXHDbh4EbMatsjKMMuBjfGdx6V0raaCthEjhk9R0XR6bo9LJSNI949fVU3FrYAiaMfspCSv7p7ocdx29QQauQOJHhu94fiO63KaW/+KT3m4PqO/w/Vahwrictxw9XhAabToOTjDDYnPr0NcvPBHDWESYbz3XDatTugmexg+HwKSH5VuyTmEg56llx+ea2xqFPbD/zXNmnlJyFM4fyVI5/bTRRj0DBj/HFQy6pGweRpPyspGUhJ8xAT7wLg0FquIsEn3mJyT/p8K5+qqpag3fx2WjFEyMWarq1bDCrWhzmGtYe+PqnSi7VaYr09U0YpNoQjFKhc0IVNdRziZpGCSW+jT5QX2x+Jsk4YHoUx0Axk7UiS/RddxbyqgaydCCVHlvugXIBKEHKlRvp6bYwM5o6pVeKKVC5oQihCKEIoQqvmHif2SCScRNLo3ZY8aj8d/pn4fKk4QlV+GSyzwT8UAkVjiG1jVmjgkwSC4GfNbSG9thhT0G+QITJw678qU20hRdRY2y6ss0ahdW37rMQB+HHoaAUquqVIihCr+MRB10sAVIIIPQ5rkfakvb4T29CfqpogDcFed+E2yK8wT3VkdFBPZXIq3O9xawu5IBPzCzJ8Osu6WDfOr6KP8t6YH4tZRIZTsAfhSA90AJv4FY3VuyXNxI6W8YJKs5zjBAGj4nGPpWVUy08rTDEAXn0/VaEQkZ538LuvJF4rIqND5fXRKDlwACcnsV6DB9djTIgaBhcHX7jp/taum6xLDL5BjsqaHh7WkrWl3/Yz7CQdAw911z0IOxHod6umYVEYng95vT8wf0XXSVDaqMVNP77Onp1BVnydNJY3M1o4yWUsnoWUEjHwYfwqrqLI6qFs7TgYPwPP0Ko6vtqaZtVHyMEf31UZuIvI5M2tmz7rA4HyU7D8qd4LWNtHYLgHPe4+a6uLW9G2mFz9P8AIVUfEerglF+ymLAzvGwhfZxqOOw3PXHXpmodzWtc0vHCsRMduvYposQ+sFhpG2Fznv16VWpNpqIw3J3DKvkGxur8V6oqa5oQihCo+KGW5LQwSyW+Bn7QqIwLZxoGvPTv7PwBBBoQl+Hlkk6LniV/rwcr5yRo4HVlKIpx8M5Hf1oS7iUy8A5fisw/lGU+YdTGSV5Mn19snc7ZI67UJFb0IRQhFCEUIRQhcMoIwRkHtQhKvFb+WxZY4xLO07aLdGCiNGwWw8nvYABO+TgYGSKRCWpIph9siije74kQsbXYKKkRkUsunU2Y0j2bSoOfZJJJ2TnlKny34zEJxaPIv2kRq5TOCwOQWUdxkH5Ut0itKVCj3qZX5b1ia/SmekJby3I/X8FJE6zl5z514aLLi/7ONljl9sejE5L4+AJ+lVtOnNTp3mORj4W4UVS0C6k3l6AvXSO5/lUMcRJ7rPBucK+4NMllbi7mj1SSn+rxnqFA9456Zz+WPWqVSx1TN4EbrNb7x/RdDo+kmod+Z7Kp41zjcXQ0uFEeoEoox06ZJyTVqm02GDLb37ro6z2aEkbWxusb5JTZ4e8bhkPlsumcr17FRvhfTHp3+lZGr0srW7gbtH9ysqp0R1CN17jum7jPCo7qMxyrkHoe6n1B7GselqJKd+9igp6h8Dw9n+0rzcNaNI/PkRJbVg0VwzYWSMdVcnocZBH16E1sNmD3O8NpLZBlo5B7gK26tY0u2jyvGR2PcKv4v4q2yy+VbKZ2/GMBM992xsOuRU8Hs7OWb5jtHbqsOWbb7qn8tczvdCW4dsRQL7qDAcnO5zuRtt271XrKBsBbC0eZ3U9EtF4lRLtOOiqoPEaYz+1CohJAwDkgeoOBv+lWn6HEIsO839/BdF/wFUJDcjbblajYLqIPbrVPQaUy1oJ4bn9lhTGwsVbV6OFTRQhQ7oCeORI5WQ7oXjxqU43wSCNQz6HFCElyzTWjRWd9IfshI8u8VijEqQY4piuNDbf2gID4A7mm2Splnslu39sJLbLpIDAMDIjEgqT2HQ+pGOxyqRXdKhFCEUIRQhFCEUIRQhfLoD1AO+fqOlCEkz3zcNNwojaW4u7otbqAdLlkUAM+MKECHOTnC5HWkCFd8s8vC2VnkbzbmU65piPeb0X8KKNlUdB8c0WQonDOOy3N7IkYP2aBmRpQoKyPgZXJOQYzkEqCCdtsbpc3SpnxSkAixSJa5k5fiuFKSKMEEK+BqX+6SNjXAV0E2lVPiR+4Te3T4FWQGytsUpr4ZWwCDzJjpADam1a9wdwdh9AKjHtHUAkhrc+nCb9kZcKq8V7dhLA2PY0FRjoCDnH5EflVrRJt7X3Ob3+q7H2dc0Mez5pGUVskrqmgWVjyzq+2QaPe8xcfnv8ApmoKrb9nfu4sVmavb7K+/ZUPN/OPEnnkEss0ChyBGhZAACcDbBPzNaNBplFHE0saHY5OV5qXuJylVjLcP/2kr/4nb+ZrUHhxNxZo+QTCnXlbwuvLnDygW0R31SDLEdfc9P72Kxa3XqWDys87vTj6p7YnOT3wfj1raxPaJG5TcGVnGqQnbUdth8eg2GKw6ikqZ5BUudnsBwFsTUEtAyOQZJzgKRwjkF/PDSMphByunq/pkdvjTKjVg9myMHecLbqNfa6n2sBDjz6LV7SDSPia6PRdO+yQ+b3nZP7Li5H7iu8nHWtlRqmv79nkMMMkSsqLIxfJyjlgAullIzpPt7422NNJ6BCoJ4Twl2ntgZLJ21XEKnU0THrNH3IPV0+o7ii9kquLrRxFVWNlktXQiVhurhgMKvbPcn7vQbnZTlIr2CFUUKoCqoAUDoANgB8KVC7KEIoQihCKEIoQihCKEIoQuq5tlkXSwyOvxB7EEbgj1FIRdCVuZHvoo/KhZpDNIsYnCqPIRjguyjdmA6Eez0yBjcv0QrKcRcKsGMUeY7eIsEB3bAyd98sx79yaEK2juVLaMgPpDFM7gHbPyztmlQux0BGDUM9PHOwxyC4KUEg3Cgy2ZHu71xVd7Mys81P5h26/yrDZh1VVxfhKXEZjmXKn8wfUH1rEY2po5N20gj0VynqXQvEkZykW48MWJPlz+z2DJv8AmDvW1DrDngf4iT6f6XRM9o7Dzsz6FM3KXIiWh1sdcn4yMYH7o7H4mrhoK2vsHDw2fiVj6lrTqobRhvb9ymW84UrjBVXHowB/jTKv2emiG6kefhe30WQ2UH3lEhsUi92NU/uqB/AVzVUyqYbTbvndTtLTwvqZNSlfUEfnVSNxa4FOBsbpDtfC4l/amzHncBcEj0yTj612UFTVVA/xQm/c4C6KX2kb4dgzzfh9FptjYrGFA7AAfDFamm6Kymd4sh3PP0HwXJSzF5K67vi8Ub+VnXNoLiFMFyoIBIBI2yRuSK3FCk+Tm1XnVpxmyd2gIMbBobhcHy51ydWsH2cDGcbHINJzyhT77gVrdRh76zVfLcpEO5jLewMRtnBB3Q9wdulCVHL/ACzaxTmWzjMUDwskqgMqyEkaSFbcMoD+1gZDjrjZbJE12lskSLHGoREACqowAB0AFKhd1CEUIRQhFCEUIRQhFCEUIRQhFCEUIVZzHww3Vu8Kvo14BbGcAMCdsjqARSEXQlqEBr68jmm8p9CJbhmGHV1GqQDbU+vK7H2QABjO7DlKm7hsLxwxpLJ5jqih5CMayAAWwOmTvinpEs8r3VzPBPcxyalkndraOT3fKU6QM+8NZBYNvgMuxAppuEq7rTnNJTbLHBK5uUkYBSmUMRCyK+tlAKsdOxOd6DY8hCtm47AjaXYxnzBH7alRrIBChiNJJDDGDudhvSM28NwjKsmcDqQPnUiRDSAdSB86LoUe5voo8CSRF1e6GYDPyz1+lNc0EZ4QoPEeYraCOWRnJWFQ0mlGYhTnBwo6bHftg1Hsi6Afglyu67Vrm1YJmNpYyFJOGXUNjlDsd+oO1SlCgchcTkubNHmI85WeOUAY0vGxQjck9upOTnNAykXRz1btGkd7EP2to2s7Z1RHaZcDc+x7QHqopCEoVRxbhzu0cCN9ptrxZJJNlEiNjWkyOuPvaFXO49nB22RCYuDcLnaGEXzpLLHpJCAhda4wxycswIznYZ3xTkivaVCKEIoQihCKEIoQihCKEIoQihCKEIoQihCKEL5KAkEgbdKSwQqrmqznmtZYrZ0jldCqu+cDIxkFdwfjvj0NBv0QFHlaW3tUitbUl1jCRpqQImBgFmLZ0j4Ak+lJ0SpO5M4OI70W6XRZ7K0xI66SGluJWkkyGB6FVO2D0zSEEjCE08V4Wt3AlpcyeazMfMdPZOVBYEYPslSYyB8qTshU9txEyW8thegPcwMgbI/t49WpJVyMe0qsGHYhvUUpOLoVt4fSCexiunw8k4Lu3XGSfYX0VQAoUenqSSpAPKRUHMDWzW0c9mAfJ4nExUqyASGRY3X2lyo9rfAO+aYGgWslTgbaWZZo7hYlSRNChGLHDBgwJZR+gp9scJCqzkvjKLw2JppBqhQxSeuqElG2G5Ps5wPUUoSrjl+OWO9udMD/AGa40ShyVAWUriRdLHVvhTkAjOaQITRcQh1Kt0YYO+Nj16U5IuqwsI4EWOJFjRRgKoAAFFkKTQhFCEUIRQhFCEUIRQhFCEUIRQhFCEUIRQhFCEUIRQhFCEUIUaXh8THJjQn10jP59abtCFCj5fhR43QMhj1aQjEL7Zy+Vzg6juSRmjbm90t19X/AYZriC5Zf2sGrQ3wdSpB9Rvn/ANzRbKRQeG8tG0Z/ss3lwu5cwOmtVYnLeX7SlQTvp3GegGaSzktwuubk6N7aS3eWXTLMZnZCqtqLh8KcHC6gD6/GgNIFrpFbJwldSMzySMnul26EqVJwMDOCRkjuadZC7LDhcMAxFFHGM59lQMk7knHU/GiwQpmKVCKEIoQihCKEIoQihCKEIoQihCKEL//Z"/>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pic>
        <p:nvPicPr>
          <p:cNvPr id="2054" name="Picture 1"/>
          <p:cNvPicPr>
            <a:picLocks noChangeAspect="1" noChangeArrowheads="1"/>
          </p:cNvPicPr>
          <p:nvPr/>
        </p:nvPicPr>
        <p:blipFill>
          <a:blip r:embed="rId4" cstate="print"/>
          <a:srcRect/>
          <a:stretch>
            <a:fillRect/>
          </a:stretch>
        </p:blipFill>
        <p:spPr bwMode="auto">
          <a:xfrm>
            <a:off x="214313" y="142875"/>
            <a:ext cx="1785937" cy="1793875"/>
          </a:xfrm>
          <a:prstGeom prst="rect">
            <a:avLst/>
          </a:prstGeom>
          <a:noFill/>
          <a:ln w="9525">
            <a:noFill/>
            <a:miter lim="800000"/>
            <a:headEnd/>
            <a:tailEnd/>
          </a:ln>
        </p:spPr>
      </p:pic>
      <p:sp>
        <p:nvSpPr>
          <p:cNvPr id="7" name="6 Slayt Numarası Yer Tutucusu"/>
          <p:cNvSpPr>
            <a:spLocks noGrp="1"/>
          </p:cNvSpPr>
          <p:nvPr>
            <p:ph type="sldNum" sz="quarter" idx="12"/>
          </p:nvPr>
        </p:nvSpPr>
        <p:spPr/>
        <p:txBody>
          <a:bodyPr/>
          <a:lstStyle/>
          <a:p>
            <a:fld id="{1A563ADA-30EF-40F4-9BD7-C877AEFDD299}"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179388" y="2492375"/>
            <a:ext cx="5545137" cy="2881313"/>
          </a:xfrm>
        </p:spPr>
        <p:txBody>
          <a:bodyPr rtlCol="0">
            <a:normAutofit/>
          </a:bodyPr>
          <a:lstStyle/>
          <a:p>
            <a:pPr marL="0" indent="0" eaLnBrk="1" fontAlgn="auto" hangingPunct="1">
              <a:spcAft>
                <a:spcPts val="0"/>
              </a:spcAft>
              <a:buFont typeface="Arial" pitchFamily="34" charset="0"/>
              <a:buNone/>
              <a:defRPr/>
            </a:pPr>
            <a:r>
              <a:rPr lang="tr-TR" sz="3600" b="1" u="sng" dirty="0">
                <a:solidFill>
                  <a:schemeClr val="tx1">
                    <a:lumMod val="95000"/>
                    <a:lumOff val="5000"/>
                  </a:schemeClr>
                </a:solidFill>
              </a:rPr>
              <a:t>Az ye, az söyle, az incit. </a:t>
            </a:r>
            <a:endParaRPr lang="tr-TR" sz="3600" b="1" u="sng" dirty="0" smtClean="0">
              <a:solidFill>
                <a:schemeClr val="tx1">
                  <a:lumMod val="95000"/>
                  <a:lumOff val="5000"/>
                </a:schemeClr>
              </a:solidFill>
            </a:endParaRPr>
          </a:p>
          <a:p>
            <a:pPr marL="0" indent="0" eaLnBrk="1" fontAlgn="auto" hangingPunct="1">
              <a:lnSpc>
                <a:spcPct val="150000"/>
              </a:lnSpc>
              <a:spcAft>
                <a:spcPts val="0"/>
              </a:spcAft>
              <a:buFont typeface="Arial" pitchFamily="34" charset="0"/>
              <a:buNone/>
              <a:defRPr/>
            </a:pPr>
            <a:r>
              <a:rPr lang="tr-TR" sz="3600" b="1" dirty="0"/>
              <a:t>	</a:t>
            </a:r>
            <a:r>
              <a:rPr lang="tr-TR" sz="3600" b="1" dirty="0" smtClean="0"/>
              <a:t>	         </a:t>
            </a:r>
          </a:p>
          <a:p>
            <a:pPr marL="0" indent="0" eaLnBrk="1" fontAlgn="auto" hangingPunct="1">
              <a:lnSpc>
                <a:spcPct val="150000"/>
              </a:lnSpc>
              <a:spcAft>
                <a:spcPts val="0"/>
              </a:spcAft>
              <a:buFont typeface="Arial" pitchFamily="34" charset="0"/>
              <a:buNone/>
              <a:defRPr/>
            </a:pPr>
            <a:r>
              <a:rPr lang="tr-TR" sz="3600" b="1" dirty="0"/>
              <a:t>	</a:t>
            </a:r>
            <a:r>
              <a:rPr lang="tr-TR" sz="3600" b="1" dirty="0" smtClean="0"/>
              <a:t>		   </a:t>
            </a:r>
            <a:r>
              <a:rPr lang="tr-TR" sz="3600" i="1" dirty="0" smtClean="0">
                <a:solidFill>
                  <a:schemeClr val="tx1">
                    <a:lumMod val="95000"/>
                    <a:lumOff val="5000"/>
                  </a:schemeClr>
                </a:solidFill>
              </a:rPr>
              <a:t>Mevlana</a:t>
            </a:r>
            <a:endParaRPr lang="tr-TR" sz="3600" i="1" dirty="0">
              <a:solidFill>
                <a:schemeClr val="tx1">
                  <a:lumMod val="95000"/>
                  <a:lumOff val="5000"/>
                </a:schemeClr>
              </a:solidFill>
            </a:endParaRPr>
          </a:p>
        </p:txBody>
      </p:sp>
      <p:pic>
        <p:nvPicPr>
          <p:cNvPr id="3075" name="Picture 2"/>
          <p:cNvPicPr>
            <a:picLocks noChangeAspect="1" noChangeArrowheads="1"/>
          </p:cNvPicPr>
          <p:nvPr/>
        </p:nvPicPr>
        <p:blipFill>
          <a:blip r:embed="rId2" cstate="print"/>
          <a:srcRect/>
          <a:stretch>
            <a:fillRect/>
          </a:stretch>
        </p:blipFill>
        <p:spPr bwMode="auto">
          <a:xfrm>
            <a:off x="5607050" y="404813"/>
            <a:ext cx="3354388" cy="6192837"/>
          </a:xfrm>
          <a:prstGeom prst="rect">
            <a:avLst/>
          </a:prstGeom>
          <a:noFill/>
          <a:ln w="9525">
            <a:noFill/>
            <a:miter lim="800000"/>
            <a:headEnd/>
            <a:tailEnd/>
          </a:ln>
        </p:spPr>
      </p:pic>
      <p:pic>
        <p:nvPicPr>
          <p:cNvPr id="3076" name="Picture 2"/>
          <p:cNvPicPr>
            <a:picLocks noChangeAspect="1" noChangeArrowheads="1"/>
          </p:cNvPicPr>
          <p:nvPr/>
        </p:nvPicPr>
        <p:blipFill>
          <a:blip r:embed="rId3" cstate="print"/>
          <a:srcRect/>
          <a:stretch>
            <a:fillRect/>
          </a:stretch>
        </p:blipFill>
        <p:spPr bwMode="auto">
          <a:xfrm>
            <a:off x="323850" y="5297488"/>
            <a:ext cx="1295400" cy="133032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1A563ADA-30EF-40F4-9BD7-C877AEFDD299}"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950" y="765175"/>
            <a:ext cx="8712200" cy="1655763"/>
          </a:xfrm>
        </p:spPr>
        <p:txBody>
          <a:bodyPr rtlCol="0">
            <a:normAutofit fontScale="62500" lnSpcReduction="20000"/>
          </a:bodyPr>
          <a:lstStyle/>
          <a:p>
            <a:pPr marL="0" indent="0" algn="ctr" eaLnBrk="1" fontAlgn="auto" hangingPunct="1">
              <a:spcAft>
                <a:spcPts val="0"/>
              </a:spcAft>
              <a:buFont typeface="Arial" pitchFamily="34" charset="0"/>
              <a:buNone/>
              <a:defRPr/>
            </a:pPr>
            <a:r>
              <a:rPr lang="tr-TR" sz="5800" b="1" u="sng" dirty="0">
                <a:solidFill>
                  <a:schemeClr val="tx1">
                    <a:lumMod val="95000"/>
                    <a:lumOff val="5000"/>
                  </a:schemeClr>
                </a:solidFill>
              </a:rPr>
              <a:t>Çok yemek, hastalık mayasıdır.</a:t>
            </a:r>
          </a:p>
          <a:p>
            <a:pPr marL="0" indent="0" eaLnBrk="1" fontAlgn="auto" hangingPunct="1">
              <a:spcAft>
                <a:spcPts val="0"/>
              </a:spcAft>
              <a:buFont typeface="Arial" pitchFamily="34" charset="0"/>
              <a:buNone/>
              <a:defRPr/>
            </a:pPr>
            <a:r>
              <a:rPr lang="tr-TR" sz="5800" u="sng" dirty="0"/>
              <a:t> </a:t>
            </a:r>
            <a:r>
              <a:rPr lang="tr-TR" sz="5800" u="sng" dirty="0" smtClean="0"/>
              <a:t>                         </a:t>
            </a:r>
          </a:p>
          <a:p>
            <a:pPr marL="0" indent="0" eaLnBrk="1" fontAlgn="auto" hangingPunct="1">
              <a:spcAft>
                <a:spcPts val="0"/>
              </a:spcAft>
              <a:buFont typeface="Arial" pitchFamily="34" charset="0"/>
              <a:buNone/>
              <a:defRPr/>
            </a:pPr>
            <a:r>
              <a:rPr lang="tr-TR" sz="4400" b="1" dirty="0"/>
              <a:t>	</a:t>
            </a:r>
            <a:r>
              <a:rPr lang="tr-TR" sz="4400" b="1" dirty="0" smtClean="0"/>
              <a:t>				</a:t>
            </a:r>
            <a:r>
              <a:rPr lang="tr-TR" sz="4400" b="1" dirty="0"/>
              <a:t> </a:t>
            </a:r>
            <a:r>
              <a:rPr lang="tr-TR" sz="4400" b="1" dirty="0" smtClean="0"/>
              <a:t>    	 </a:t>
            </a:r>
            <a:r>
              <a:rPr lang="tr-TR" b="1" dirty="0" smtClean="0">
                <a:solidFill>
                  <a:schemeClr val="tx1">
                    <a:lumMod val="95000"/>
                    <a:lumOff val="5000"/>
                  </a:schemeClr>
                </a:solidFill>
              </a:rPr>
              <a:t>FERİDÜDDİN-İ ATTAR</a:t>
            </a:r>
            <a:endParaRPr lang="tr-TR" b="1" dirty="0">
              <a:solidFill>
                <a:schemeClr val="tx1">
                  <a:lumMod val="95000"/>
                  <a:lumOff val="5000"/>
                </a:schemeClr>
              </a:solidFill>
            </a:endParaRPr>
          </a:p>
        </p:txBody>
      </p:sp>
      <p:pic>
        <p:nvPicPr>
          <p:cNvPr id="4099" name="Picture 2"/>
          <p:cNvPicPr>
            <a:picLocks noChangeAspect="1" noChangeArrowheads="1"/>
          </p:cNvPicPr>
          <p:nvPr/>
        </p:nvPicPr>
        <p:blipFill>
          <a:blip r:embed="rId2" cstate="print"/>
          <a:srcRect/>
          <a:stretch>
            <a:fillRect/>
          </a:stretch>
        </p:blipFill>
        <p:spPr bwMode="auto">
          <a:xfrm>
            <a:off x="1116013" y="2205038"/>
            <a:ext cx="6696075" cy="415925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1A563ADA-30EF-40F4-9BD7-C877AEFDD299}" type="slidenum">
              <a:rPr lang="tr-TR" smtClean="0"/>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23"/>
          <p:cNvGrpSpPr>
            <a:grpSpLocks/>
          </p:cNvGrpSpPr>
          <p:nvPr/>
        </p:nvGrpSpPr>
        <p:grpSpPr bwMode="auto">
          <a:xfrm>
            <a:off x="1782763" y="660400"/>
            <a:ext cx="5510212" cy="4235450"/>
            <a:chOff x="1550517" y="1988840"/>
            <a:chExt cx="5613771" cy="4543631"/>
          </a:xfrm>
        </p:grpSpPr>
        <p:pic>
          <p:nvPicPr>
            <p:cNvPr id="5124" name="Picture 3"/>
            <p:cNvPicPr>
              <a:picLocks noChangeAspect="1" noChangeArrowheads="1"/>
            </p:cNvPicPr>
            <p:nvPr/>
          </p:nvPicPr>
          <p:blipFill>
            <a:blip r:embed="rId2" cstate="print"/>
            <a:srcRect/>
            <a:stretch>
              <a:fillRect/>
            </a:stretch>
          </p:blipFill>
          <p:spPr bwMode="auto">
            <a:xfrm>
              <a:off x="1763688" y="1988840"/>
              <a:ext cx="5400600" cy="4543631"/>
            </a:xfrm>
            <a:prstGeom prst="rect">
              <a:avLst/>
            </a:prstGeom>
            <a:noFill/>
            <a:ln w="9525">
              <a:noFill/>
              <a:miter lim="800000"/>
              <a:headEnd/>
              <a:tailEnd/>
            </a:ln>
          </p:spPr>
        </p:pic>
        <p:cxnSp>
          <p:nvCxnSpPr>
            <p:cNvPr id="6" name="Düz Bağlayıcı 5"/>
            <p:cNvCxnSpPr/>
            <p:nvPr/>
          </p:nvCxnSpPr>
          <p:spPr>
            <a:xfrm>
              <a:off x="1655349" y="2025783"/>
              <a:ext cx="5325738" cy="4379831"/>
            </a:xfrm>
            <a:prstGeom prst="line">
              <a:avLst/>
            </a:prstGeom>
            <a:ln>
              <a:solidFill>
                <a:srgbClr val="FF0000"/>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flipV="1">
              <a:off x="1550517" y="2152639"/>
              <a:ext cx="5397747" cy="4379832"/>
            </a:xfrm>
            <a:prstGeom prst="line">
              <a:avLst/>
            </a:prstGeom>
            <a:ln>
              <a:solidFill>
                <a:srgbClr val="FF0000"/>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grpSp>
      <p:sp>
        <p:nvSpPr>
          <p:cNvPr id="25" name="Başlık 24"/>
          <p:cNvSpPr>
            <a:spLocks noGrp="1"/>
          </p:cNvSpPr>
          <p:nvPr>
            <p:ph type="title"/>
          </p:nvPr>
        </p:nvSpPr>
        <p:spPr>
          <a:xfrm>
            <a:off x="192088" y="5516563"/>
            <a:ext cx="8615362" cy="1143000"/>
          </a:xfrm>
        </p:spPr>
        <p:txBody>
          <a:bodyPr rtlCol="0">
            <a:noAutofit/>
          </a:bodyPr>
          <a:lstStyle/>
          <a:p>
            <a:pPr algn="r" eaLnBrk="1" fontAlgn="auto" hangingPunct="1">
              <a:lnSpc>
                <a:spcPct val="150000"/>
              </a:lnSpc>
              <a:spcAft>
                <a:spcPts val="0"/>
              </a:spcAft>
              <a:defRPr/>
            </a:pPr>
            <a:r>
              <a:rPr lang="tr-TR" sz="3600" b="1" u="sng" dirty="0">
                <a:solidFill>
                  <a:schemeClr val="tx1">
                    <a:lumMod val="95000"/>
                    <a:lumOff val="5000"/>
                  </a:schemeClr>
                </a:solidFill>
              </a:rPr>
              <a:t>Yaşamak için ye ve yemek için yaşama! </a:t>
            </a:r>
            <a:r>
              <a:rPr lang="tr-TR" sz="3200" b="1" dirty="0" smtClean="0">
                <a:solidFill>
                  <a:schemeClr val="tx1">
                    <a:lumMod val="95000"/>
                    <a:lumOff val="5000"/>
                  </a:schemeClr>
                </a:solidFill>
              </a:rPr>
              <a:t>	                               </a:t>
            </a:r>
            <a:r>
              <a:rPr lang="tr-TR" sz="3200" b="1" dirty="0" err="1" smtClean="0">
                <a:solidFill>
                  <a:schemeClr val="tx1">
                    <a:lumMod val="95000"/>
                    <a:lumOff val="5000"/>
                  </a:schemeClr>
                </a:solidFill>
              </a:rPr>
              <a:t>Benjamın</a:t>
            </a:r>
            <a:r>
              <a:rPr lang="tr-TR" sz="3200" b="1" dirty="0" smtClean="0">
                <a:solidFill>
                  <a:schemeClr val="tx1">
                    <a:lumMod val="95000"/>
                    <a:lumOff val="5000"/>
                  </a:schemeClr>
                </a:solidFill>
              </a:rPr>
              <a:t> </a:t>
            </a:r>
            <a:r>
              <a:rPr lang="tr-TR" sz="3200" b="1" dirty="0" err="1" smtClean="0">
                <a:solidFill>
                  <a:schemeClr val="tx1">
                    <a:lumMod val="95000"/>
                    <a:lumOff val="5000"/>
                  </a:schemeClr>
                </a:solidFill>
              </a:rPr>
              <a:t>Franklın</a:t>
            </a:r>
            <a:endParaRPr lang="tr-TR" sz="3200" b="1" dirty="0">
              <a:solidFill>
                <a:schemeClr val="tx1">
                  <a:lumMod val="95000"/>
                  <a:lumOff val="5000"/>
                </a:schemeClr>
              </a:solidFill>
            </a:endParaRPr>
          </a:p>
        </p:txBody>
      </p:sp>
      <p:sp>
        <p:nvSpPr>
          <p:cNvPr id="7" name="6 Slayt Numarası Yer Tutucusu"/>
          <p:cNvSpPr>
            <a:spLocks noGrp="1"/>
          </p:cNvSpPr>
          <p:nvPr>
            <p:ph type="sldNum" sz="quarter" idx="12"/>
          </p:nvPr>
        </p:nvSpPr>
        <p:spPr/>
        <p:txBody>
          <a:bodyPr/>
          <a:lstStyle/>
          <a:p>
            <a:fld id="{1A563ADA-30EF-40F4-9BD7-C877AEFDD299}" type="slidenum">
              <a:rPr lang="tr-TR" smtClean="0"/>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642938"/>
            <a:ext cx="8229600" cy="1296987"/>
          </a:xfrm>
        </p:spPr>
        <p:txBody>
          <a:bodyPr rtlCol="0">
            <a:normAutofit fontScale="90000"/>
          </a:bodyPr>
          <a:lstStyle/>
          <a:p>
            <a:pPr eaLnBrk="1" fontAlgn="auto" hangingPunct="1">
              <a:spcAft>
                <a:spcPts val="0"/>
              </a:spcAft>
              <a:defRPr/>
            </a:pPr>
            <a:r>
              <a:rPr lang="tr-TR" sz="4000" b="1" u="sng" dirty="0" err="1" smtClean="0"/>
              <a:t>Toksik</a:t>
            </a:r>
            <a:r>
              <a:rPr lang="tr-TR" sz="4000" b="1" u="sng" dirty="0" smtClean="0"/>
              <a:t> olan dozdur</a:t>
            </a:r>
            <a:r>
              <a:rPr lang="tr-TR" sz="4000" u="sng" dirty="0" smtClean="0"/>
              <a:t/>
            </a:r>
            <a:br>
              <a:rPr lang="tr-TR" sz="4000" u="sng" dirty="0" smtClean="0"/>
            </a:br>
            <a:r>
              <a:rPr lang="tr-TR" sz="4000" dirty="0" smtClean="0"/>
              <a:t>                                              </a:t>
            </a:r>
            <a:r>
              <a:rPr lang="tr-TR" sz="3600" dirty="0" smtClean="0"/>
              <a:t>                 </a:t>
            </a:r>
            <a:r>
              <a:rPr lang="tr-TR" sz="3100" dirty="0" err="1" smtClean="0"/>
              <a:t>Paracelsus</a:t>
            </a:r>
            <a:endParaRPr lang="tr-TR" sz="3100" dirty="0"/>
          </a:p>
        </p:txBody>
      </p:sp>
      <p:sp>
        <p:nvSpPr>
          <p:cNvPr id="6147" name="AutoShape 2" descr="data:image/jpeg;base64,/9j/4AAQSkZJRgABAQAAAQABAAD/2wCEAAkGBhQSERUUExQWFRUUFhcXFxQVFxUUFBcYFBcVFBUUFRQXHCYeFxokGRQUHy8gJCcpLCwsFR4xNTAqNSYsLCkBCQoKDgwOGg8PGikkHyQsLCwsKSksLCwsKSwsLCkpLCwsLCwsLCwsLCwsLCwsLCwpLCwqLCwsLCwsLCwsLCwsLP/AABEIAQcAwAMBIgACEQEDEQH/xAAbAAABBQEBAAAAAAAAAAAAAAABAAIDBQYEB//EAEkQAAEDAQQDCQ0FBgcBAQAAAAEAAhEDBAUhMRJBUQYHJWFxgZGhsxMiMjVCUnSDk7GywdEUF5Li8BYjU2Lh8RU0Q3KCwtKiJP/EABoBAAIDAQEAAAAAAAAAAAAAAAABAgMEBQb/xAAtEQACAgEEAAUCBgMBAAAAAAAAAQIRAwQSITETIkFRYTKBFHGRocHxQtHwBf/aAAwDAQACEQMRAD8Ay++541r+p7GmsYQVtt9scKV/VdjTWKquhY10jfFcEdWqdeMCOhRBEtSVg6QggQU6EQ1FlUnYBKJB2qVrEnNUdxW0Q47UJUpamkJ2AySjJUgYiWDm5kWA0OKaSVM7DCRzIOEqNjIdIpzU9tJHRTbGM0ilpFO0U2EWMLapUzbRK5zrSbhik0WRlR0OqmJCaKyLXKJzYPF7lFF90TtrnaelXO5O0E22zZ/5ijrP8RiomtxV1uRH/wC6y+kUe0akwk+C633KkXpX9V2NNYgtWz33hwtaOSl2NNY4tU1wkUx6IygwJxCACZXKViATmhDFOASZElCa5DSQo0S48Sj8kowcnQ0ScgkbOeJdhbCjhLea1giiJtjMZomzEax81OwFOkpb2S8CDOanRzkgQJxnHECBGvE9CDiAurQlMNJG+yuWn9iIFIwiaUZKMlSM8sbiJyYFISogpIigkSk1qEpBMY9hhSNqQZiRrGo8RUCcxyi0WQl6E9ahonDwXSWk9YPGFb7kf89ZfSKPaMXJdha8OpPwDsWuPkvGR4gRgeZdu5OmW3hZmuwItNEEetYq79GWPplrvu+NbR6rsaaxWktnvvHhW0eq7GmsVCtXRnb4oMpItKUoIgARCUpAoAY7Uu2jkuZzda7rHZHPGGA2n5KGRpLk6GlxufEVyNITC1XNK6WAd8SeeB1Im76Wznkx0lZfHidhf+bkrlop2tTgu42Gnq0ubLpKYbu80kcuPuhS8SLK3oci65OVrgiXKR9jcNQPJmoH8eCkqfRnlhnDtD2lc1dqliFFUEqcezPNccnOSmlSOZKiKvRhnDawyjCYAnhMrFCc0IBOURWSU6hBB1j5LX3Czutrsdduf2ig2oOPujAHfLoWMlaze+tujbaDDiHVqfTptj9cSoyL/JFyluiS7754WtHquxprGBbPff8AG1o9V2NNYtxwWhdIpQgUU1ODkAFGEWCSBIEkCTkJ1niVlZLsBEuMjUG6xqOkchzFVymo9mvBpcmd1BHDQpaRA2n+6vqJgYCBkCcAooazwWtB25n8RkqF1QkzJWScvEPQ6XT/AIWLT5b9juNQcvHq6NaQe2ZOJ4/kFz0WFxxPMM10Goynnn0n+nIqGvRHRjK1ufC+TpFQnIfJOLCM4HKV03ddNau3SkUmHImS4jiHzJHIrFu5miM3Ocf5nQOhsfNVNJdmfJr8cXtXJQVHsHldA+q47Q+kfO/+fqtkLkoDJjecT1qCtd1LzW9SSyKPuUPXKXG0wNZjR4JkbDHVioc1rr2upmjIACy1oo6DuLL6LoYsqmjn5oqS3JHM1RVGYqaoITCZC1JnPmr4ISiEAE4KZgYYKICGkkkIMq93D+MLJ6RR7RqoQrzcT4xsnpFHtGqLXA06LfffPC1o5KPY01itS2m/B42tHJR7GksUprpDHAoymhJyRIdKs7tt8d47wScD5pOrkKqwFMwKvJFSVM06bUSwZFOP9l1VYZKTacYkwOlx5kbDW7qBGBAGkTt4uiV01y1jCeYnWSsDbT2nsEo5I+InwVte8SJawaI1nWeJTXLZdOoJmduf6xVdTZt14rWbk7NIe7XMT1qzM1jg6OF4ssr3SfHsahrJaBOi0CNmAVTeV2MzFSoOcxjxQu0WLurYc94EEaLSGwSMDPQqNtzNpA99pOku0tHRIkQIg4Lnw/PkintfA67mv0oFSRtldtvc6m0udjhPNgjc9j0aYcRi4kzrIyld1voh9FwPJ+IH5pSabJbnv+DK0KhrS6o5zWzgxg6JKrryoMghpPOMVNZbA2o0FzyO5uxbEggHVsOf6CZbaYDobls4+JbI0p8P7FkpejRQ1HyE1uSFVsOcOM+9Jq6focmT5EAjCAzRcUGOf1DSkSmkpEqVCHAq93EeMbH6TR7Rqomq+3DnhGx+k0e0ak+hMtd+DxtaOSj2NNYpbXfg8bWjko9hTWLITXSJISSRRQSCFK0qGVJTUWBbXYDoEDNziOof1Ud5W2e8bkNe3ag+2tFNrWTpFsHCInwjOZJ9y4WiAs0YXLczu5tTsxRwwforf8HbSd1LYbkB3jhtx58lkqdmIx4p5lptzFUtw1GT0f3WXU8x4IQT2s0D2lpkKHRDj30FdoEj9ci4rWMYC5/5EotPsmNoBwGqMshsAUTSSDgYK5n2U6MMdB1k65Oarbaa1FpBcX5SRgBxEa9WrWpbG+LCO19Fc5ncqzmnwXmeYn3p1sps8nHj1rhqVH1HyRJnDiCntuA41s2u1b5LVJOzN2kd+eVDUnTNSf5lNa7Po4jwT0gnUV1Lqkcx43KDmvRnJpJ5TSnEqRzZO2MhII6SYmND1ebhfGVj9Jo9o1UjXK/3DmbysfpNH42ofRFlnvwt4WtHqexprGjJbPffHC1o5KPY01jISXSJDSxOAR1IhqVjsACcE0IhJgOA17MU+rr2akwD+id5JSNKfBYXVaZwcZgQFpLpMAcX91j7IYPP71qbvrZLBqYc8G/FPycmoo1ZXPeNpbTbJXG21RCFpAqwHeDMkbQNqxbKdsadvkbSv9kSA55HktBPOcMAuG3Xz3RrwKbpdmIdhHMr2u7TENYIAwwGHIVUWmgW6RIOOQ2cwRGUb6/cug8a9ClsdWMRyH6JtvrYJ1LAuMeFh/VVt41cCt8I7plc57YlYwSSuhlYxGY1z1qCmpNJb5cnK3yh5osDgJPLhOxAuQJQCZnk7djimhIlI5pgIlX24R/CVj9Jo/G1UMK+3CjhKx+k0fjah9ES233/ABtaPVdjTWOOS2W++OFbR6rsaaxgCiukSC0JQiEUANCQKUpNQMkITqbej6JhRpHYo+hdjd8D6fhhaejZnBrX+SVQULI/W0jZIIW5uhgFNrTHGOXasOpnVUdHFBqLs4AwkYH3KL7WWuh0/qVeVbs0QSzLzdfMuV1rZEPGOxw6ln3pjXYaN5ANxPyXJa7aHAbDx7VHaLNQIkOI4gcOvUqmu0NycTyhQjjUmWRe12Mtdpz6lQ2y0aTo1Bdl4PIaSOSfoqpgC62DGkrMWoyX5SVpxRCBCBV5km/Qc4pgShEBBSEoFO0EIQAWq/3CHhGx+k0fjas+r7cGeErH6RS+NqT6Ey333zwraPVdjTWNBwWw33vG1o9V2NNY4BC6QxyBckUwCculA1yOJQDtiLKe1OASNEcXuBtMnMqexs78DbA6cPmowUmHHD9bFF8otSUWek3TRbXos0sS0aJ5W4Qf1xrpdZNDJU+5+3aA7riabobVaM2OybUHPh1HwlqLUwAiSCHCWOGThnLTz5ZjrXHnBfUvv8M2rI72v+zgFoUNsDHiHgO9/SnW6yqqewzBKpRbGKfKI6t1sxhxHFguG0WVjcSdLlXTUpOjATyT9Ex1zkiajtEbFdGVdscl8Gctju6GMmhVJMFXtvZAJaO9BgcZPHrwVPaaENbtdJ5icF18L4OXqPq47GtcnKBqlaVc0ZqsMIgprmotCRBquyQJFABIBIiIQr7cGOErH6TR+NqotEK/3BjhKx+kUvjah9CZY77o4WtHquxprGytlvvHhW0eq7GmschdItjGxaCcGpaSQKRojFIUJFyLc00pEwJ04ppQaZTCy7uK9e5Pxxa/B04jHDEaxGBC2FhvbuDSx/f2dxwnvzSJOEz4TNhz5Dn5wxytbtvcs71x73UTjE6jxLJkxuMt8PuvcuVTW2X2Z6UbG1473Tynve/BG0AnSjLInPUqypdxJhpGl5rppu6HYdaprLetWgP3Z06efcyTLf8AY7PR4ld3fu2YWjTa6NkCo3mE/JVeHinyQ3ajE67IGtezwmRsOlTjmIcq28LaBI8M7Ae8H+45k8S7Lwv6g6YBx1CkB1n6rP2u9R5IIjbEdDR80lp4RlaB5s011RC2n3WoNOdFokgDREYCANUmMVw33dtRpFRxaWvMNLYEaEd6W+TAjiXdddcvc4mcSBPThCG6Ns1izVTaB/yMFx5ZVkZyWXb8f9+4niSx36mcezFOY1SPpmelINK32ZqAM0ixOLZSbgkSavhia1ENEopFBTONBhXm4M8JWP0il8YVASr7cB4ysfpFL4wk+isst9wcLWjlpdjTWPIWx32jwraeWn2NNY6Ul0aodEbkgcUXhNLlNAyYHFJ7U0lEnBRLUMamszRaUnBSI+hKxPYo2uTmPUGWFnYbaWENnvXZcR2citrYWtax4wc9z2uGp2iGuD41HEg7cOfJVbSdIfynDmV9bbTJojVD3Z+doj/qsmXF5k/e7/Qux5L49mhxrzt6D9Fy2mqTq+XvU5tMTJ61w17QDr/XKiEeejTJpIsLifonTOQJcdeDBOvnVcahcS92byXHnV3dG5ytWYAP3bHZucDMEzDW5unDYONbG47moWZzS0S/CKtSCSZAhgOAM7McOmajTcn6mHLliqiuTyqswlxABOvDHACSegE8yjXp1vsgs9pDg0BjxoEx/pmQGTsAln/Fu0LzWvTLHuYc2uIPMY94KuhPdx7Ga7dkaYcynaaWJVox1PHJAnUmNq7EinQmrRMwK/3As4TsfpFL4ws8x6v9wD+E7H6RS+IKL6MzLDfbPC1p5afY01j1r99scLWnlp9jTWNc5KPRpj0PhROEFPJTX5KSJMNI4JwKhpHHlUxQ0OHRDKmBUZanU02C4Y4DBLuiDjC7btuh1WT4LRmTmT5oG1Qk1FWyyMHJ0jgrYwVdtk6BxgMjKdcrssths1GHVTpHU3wj+GIXZad04jRpWZ0R4RB9wGHSsmTK50oL+DTDEsbuTOWw3U+sZEButxyHIM1dWex2azjSID3jy3RAPEDg3pnjWOtl91NKdHQPJHJmq2vbnuxJnlx96nDDN+yM+fKm6t1+hvbRu1EQwaR2jHXI753ejlgnjXEd0DqrqlLuYc4gHujXOqOAbD3YkDkkRkc1iHVCcyjTqlplpIIyIJBHIQpvSJ9sqjnUfpVHqtgvNtrpmjUMVo71xyqEDOfOgCRxaWrDDboaZ7tLhDnCHD+duB6oK423444v8LPTbgZGsga+MQuu+L9+0hhLf3jT39TIPAENJb52qdeCI45xkmwlsbuP6FYU2o5PemPyV6ItjGFTSomqRSYosLlf73/jOx+kUvjCoIWg3v8AxnY/SKXxBJ9FM0WO+2eFrTy0+yprGSthvunha08tPsqaxeklFcF8XwPICBKTGp0pk6ItJPFZBwQa6FLshymOnaYQB5UyU8/oJUO7JrLT0ngHIYnkGJWwucCGiM2yRkNJ2JPy5lkrC+NI64j8Xe/9lrbptGhqkugBYNZZ0dL9Pyd7X0WGYGl19KZaN0LGggRsTg2kXTVAkaoE4asVDa7wptENA5MPksCV+7NG230Vb7zDpDoIO0D9a1V3jYaZALO9J2ZdCs7XUc7vgyBtOAXJabKGiXGTsbg3p1rZie1prgMkFNU0Z82V0xGPVyypm2HaeYfVXlmuptVxc8ljfJaDiRtk5BTUrnpHyT0mVolqkuDFHRepnTTDcgo6Tlc2y4hBLCcFTVqBacVdjyRmuGZs2KUH0SaSDjgohKdpqdFLY0PUofioScUGlTogjqlX+4AcJ2P0il8QWdYZWj3vfGdj9Ip/EFW+icuUde+8eFrTy0+yprHsat7vp2IOvS0kmO+Z2TFm2XKDketV+NGKpk4R4spiUoV6Nzw29aH7PiM+s/RR/EQLKM/oyntpq9G54R/VSfs7+pTeogQ2UUBwQc5aH9l5nPp/oi/ckRqdySEvxEAbM7RqYEcY+fzhaq7LTAa7W33hcrdyoHndPPrClZcjm5T1fRU5pwyLgvwZVDiR1dxbUdLzgTJjAxrjjKmq2iiwQxoB6esri/wt2snq+iablJGJP65lm2r1ZreqgCraH1GHR8BpgnDM4xx5JXNYxUc9z8mRAzlxOZ4gBkiy4nAQ1xjYuu7bOKIqNe6Jg5ZkTq5gptxjFqI45lkpLsnslEfvKhPlaIHEACfiHQoLGAXVHE4NgAcZk9QHWhY7Uw03y7HuhIAE5tGfR1Fc9jtIa2qCfKBA5oxVe18/Y0/7Iy+XPg4D9BVVuqtIO0KV1tAa7HN09ULns13uqCTIGc6lsxw2+ZmHU5k1tRwaQBRJBV5TuFmsyVYUdyTTiMePP3K16iCOdTMe4BFq19Xci3OD0KOpuSAGR5YP1TWqxsgomaaQtJveuH+KWP0in71H+yjth6Cr3cRcPcrxshg4VmZgjXxoeaD6ZJp0cW+2eFrT/up9lTWNLztXsm7zepttrt9avSFLQqFpbpVNF2DGtMiMMQVnjvG3lsoe1/KpxkqIKSSPO9I7SjpnjXoI3i7y2UPbflR+428vNoe2/KpbohaPPgTGZ6SnCu4az0lb8bx15ebR9sPokd468fNo+1H0StD3L3MI22PHlvHI4/VFttqee/8AE76rdfcdeXm0faj6I/cfePm0fbD6JeUTkYVtvqD/AFH/AInfVPF51f4j/wATvqtyN5C8fNo+1H0R+5C8fNo+2H0S8oWYQ3nV/iP/ABFIXjV/iP8AxFbn7j7x82j7UfRH7jrx2Ufa/lRUPgNxiBedX+I/8RRp3g8ODnOLtocSZGvNbYbx147KPtfyprt5C8vNo81YfRLbD4HHI4u0zNWW1NLiAO9eIM5hwmD1wuStVLHPG35Hj4lsGby15A4Mpe2Ypqu8xeLvIpZfxW59GSr8NKRues3Q+Tzao+VK+1vIgvcQMAC5xA4gJW+O8deXm0faj/yl9xl5bKHtfyq+0YHJHn+nxlFtVb87xt47KHtfypfcbeWyh7X8qLQWjAd0O09KX2h2pzsOMr0E7xt47KHtfypv3GXjsoe1/Ki0K0YD7Y/z3fictLvd1T/idjBJP79mZO1XJ3i7x2UPbflV1uQ3obdZrbZ61TuQZSqte7Rq6RhpkwNHEpNqhOR7akkiswhIwgEUCFCSSSYCQRSQAkEiVDarU2m3SdMCBgJzMDrKAJkpXG69GTEmdPQyPhEAgdfTOxOF4NktElwdowBJnR08ObrEIoDrlJcrLc0mBMy4Za2TPuPKhTvJjhIk4NOAnB2mBlme8dhnkimFnWko7PXD2hzcQRIP9lIgBJJJIASQSSQAUEkEAFBEIgIAYikkkMSSSSBCRSSQApSQSQAk17AcxOIPODIPSkkgZEbGw5tB5QDt/wDTvxFH7IzzR0Y+Vr/5v/EdqKSLFQjY2Z6IzJy1nEpfZGTOiNmQ1zPxO/EdpRSTsQ9jABAED64nrTkkkDEgkkgApJJIASUJJJCCAjCSSYj/2Q=="/>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sp>
        <p:nvSpPr>
          <p:cNvPr id="6148" name="AutoShape 4" descr="data:image/jpeg;base64,/9j/4AAQSkZJRgABAQAAAQABAAD/2wCEAAkGBhQSERUUExQWFRUUFhcXFxQVFxUUFBcYFBcVFBUUFRQXHCYeFxokGRQUHy8gJCcpLCwsFR4xNTAqNSYsLCkBCQoKDgwOGg8PGikkHyQsLCwsKSksLCwsKSwsLCkpLCwsLCwsLCwsLCwsLCwsLCwpLCwqLCwsLCwsLCwsLCwsLP/AABEIAQcAwAMBIgACEQEDEQH/xAAbAAABBQEBAAAAAAAAAAAAAAABAAIDBQYEB//EAEkQAAEDAQQDCQ0FBgcBAQAAAAEAAhEDBAUhMRJBUQYHJWFxgZGhsxMiMjVCUnSDk7GywdEUF5Li8BYjU2Lh8RU0Q3KCwtKiJP/EABoBAAIDAQEAAAAAAAAAAAAAAAABAgMEBQb/xAAtEQACAgEEAAUCBgMBAAAAAAAAAQIRAwQSITETIkFRYTKBFHGRocHxQtHwBf/aAAwDAQACEQMRAD8Ay++541r+p7GmsYQVtt9scKV/VdjTWKquhY10jfFcEdWqdeMCOhRBEtSVg6QggQU6EQ1FlUnYBKJB2qVrEnNUdxW0Q47UJUpamkJ2AySjJUgYiWDm5kWA0OKaSVM7DCRzIOEqNjIdIpzU9tJHRTbGM0ilpFO0U2EWMLapUzbRK5zrSbhik0WRlR0OqmJCaKyLXKJzYPF7lFF90TtrnaelXO5O0E22zZ/5ijrP8RiomtxV1uRH/wC6y+kUe0akwk+C633KkXpX9V2NNYgtWz33hwtaOSl2NNY4tU1wkUx6IygwJxCACZXKViATmhDFOASZElCa5DSQo0S48Sj8kowcnQ0ScgkbOeJdhbCjhLea1giiJtjMZomzEax81OwFOkpb2S8CDOanRzkgQJxnHECBGvE9CDiAurQlMNJG+yuWn9iIFIwiaUZKMlSM8sbiJyYFISogpIigkSk1qEpBMY9hhSNqQZiRrGo8RUCcxyi0WQl6E9ahonDwXSWk9YPGFb7kf89ZfSKPaMXJdha8OpPwDsWuPkvGR4gRgeZdu5OmW3hZmuwItNEEetYq79GWPplrvu+NbR6rsaaxWktnvvHhW0eq7GmsVCtXRnb4oMpItKUoIgARCUpAoAY7Uu2jkuZzda7rHZHPGGA2n5KGRpLk6GlxufEVyNITC1XNK6WAd8SeeB1Im76Wznkx0lZfHidhf+bkrlop2tTgu42Gnq0ubLpKYbu80kcuPuhS8SLK3oci65OVrgiXKR9jcNQPJmoH8eCkqfRnlhnDtD2lc1dqliFFUEqcezPNccnOSmlSOZKiKvRhnDawyjCYAnhMrFCc0IBOURWSU6hBB1j5LX3Czutrsdduf2ig2oOPujAHfLoWMlaze+tujbaDDiHVqfTptj9cSoyL/JFyluiS7754WtHquxprGBbPff8AG1o9V2NNYtxwWhdIpQgUU1ODkAFGEWCSBIEkCTkJ1niVlZLsBEuMjUG6xqOkchzFVymo9mvBpcmd1BHDQpaRA2n+6vqJgYCBkCcAooazwWtB25n8RkqF1QkzJWScvEPQ6XT/AIWLT5b9juNQcvHq6NaQe2ZOJ4/kFz0WFxxPMM10Goynnn0n+nIqGvRHRjK1ufC+TpFQnIfJOLCM4HKV03ddNau3SkUmHImS4jiHzJHIrFu5miM3Ocf5nQOhsfNVNJdmfJr8cXtXJQVHsHldA+q47Q+kfO/+fqtkLkoDJjecT1qCtd1LzW9SSyKPuUPXKXG0wNZjR4JkbDHVioc1rr2upmjIACy1oo6DuLL6LoYsqmjn5oqS3JHM1RVGYqaoITCZC1JnPmr4ISiEAE4KZgYYKICGkkkIMq93D+MLJ6RR7RqoQrzcT4xsnpFHtGqLXA06LfffPC1o5KPY01itS2m/B42tHJR7GksUprpDHAoymhJyRIdKs7tt8d47wScD5pOrkKqwFMwKvJFSVM06bUSwZFOP9l1VYZKTacYkwOlx5kbDW7qBGBAGkTt4uiV01y1jCeYnWSsDbT2nsEo5I+InwVte8SJawaI1nWeJTXLZdOoJmduf6xVdTZt14rWbk7NIe7XMT1qzM1jg6OF4ssr3SfHsahrJaBOi0CNmAVTeV2MzFSoOcxjxQu0WLurYc94EEaLSGwSMDPQqNtzNpA99pOku0tHRIkQIg4Lnw/PkintfA67mv0oFSRtldtvc6m0udjhPNgjc9j0aYcRi4kzrIyld1voh9FwPJ+IH5pSabJbnv+DK0KhrS6o5zWzgxg6JKrryoMghpPOMVNZbA2o0FzyO5uxbEggHVsOf6CZbaYDobls4+JbI0p8P7FkpejRQ1HyE1uSFVsOcOM+9Jq6focmT5EAjCAzRcUGOf1DSkSmkpEqVCHAq93EeMbH6TR7Rqomq+3DnhGx+k0e0ak+hMtd+DxtaOSj2NNYpbXfg8bWjko9hTWLITXSJISSRRQSCFK0qGVJTUWBbXYDoEDNziOof1Ud5W2e8bkNe3ag+2tFNrWTpFsHCInwjOZJ9y4WiAs0YXLczu5tTsxRwwforf8HbSd1LYbkB3jhtx58lkqdmIx4p5lptzFUtw1GT0f3WXU8x4IQT2s0D2lpkKHRDj30FdoEj9ci4rWMYC5/5EotPsmNoBwGqMshsAUTSSDgYK5n2U6MMdB1k65Oarbaa1FpBcX5SRgBxEa9WrWpbG+LCO19Fc5ncqzmnwXmeYn3p1sps8nHj1rhqVH1HyRJnDiCntuA41s2u1b5LVJOzN2kd+eVDUnTNSf5lNa7Po4jwT0gnUV1Lqkcx43KDmvRnJpJ5TSnEqRzZO2MhII6SYmND1ebhfGVj9Jo9o1UjXK/3DmbysfpNH42ofRFlnvwt4WtHqexprGjJbPffHC1o5KPY01jISXSJDSxOAR1IhqVjsACcE0IhJgOA17MU+rr2akwD+id5JSNKfBYXVaZwcZgQFpLpMAcX91j7IYPP71qbvrZLBqYc8G/FPycmoo1ZXPeNpbTbJXG21RCFpAqwHeDMkbQNqxbKdsadvkbSv9kSA55HktBPOcMAuG3Xz3RrwKbpdmIdhHMr2u7TENYIAwwGHIVUWmgW6RIOOQ2cwRGUb6/cug8a9ClsdWMRyH6JtvrYJ1LAuMeFh/VVt41cCt8I7plc57YlYwSSuhlYxGY1z1qCmpNJb5cnK3yh5osDgJPLhOxAuQJQCZnk7djimhIlI5pgIlX24R/CVj9Jo/G1UMK+3CjhKx+k0fjah9ES233/ABtaPVdjTWOOS2W++OFbR6rsaaxgCiukSC0JQiEUANCQKUpNQMkITqbej6JhRpHYo+hdjd8D6fhhaejZnBrX+SVQULI/W0jZIIW5uhgFNrTHGOXasOpnVUdHFBqLs4AwkYH3KL7WWuh0/qVeVbs0QSzLzdfMuV1rZEPGOxw6ln3pjXYaN5ANxPyXJa7aHAbDx7VHaLNQIkOI4gcOvUqmu0NycTyhQjjUmWRe12Mtdpz6lQ2y0aTo1Bdl4PIaSOSfoqpgC62DGkrMWoyX5SVpxRCBCBV5km/Qc4pgShEBBSEoFO0EIQAWq/3CHhGx+k0fjas+r7cGeErH6RS+NqT6Ey333zwraPVdjTWNBwWw33vG1o9V2NNY4BC6QxyBckUwCculA1yOJQDtiLKe1OASNEcXuBtMnMqexs78DbA6cPmowUmHHD9bFF8otSUWek3TRbXos0sS0aJ5W4Qf1xrpdZNDJU+5+3aA7riabobVaM2OybUHPh1HwlqLUwAiSCHCWOGThnLTz5ZjrXHnBfUvv8M2rI72v+zgFoUNsDHiHgO9/SnW6yqqewzBKpRbGKfKI6t1sxhxHFguG0WVjcSdLlXTUpOjATyT9Ex1zkiajtEbFdGVdscl8Gctju6GMmhVJMFXtvZAJaO9BgcZPHrwVPaaENbtdJ5icF18L4OXqPq47GtcnKBqlaVc0ZqsMIgprmotCRBquyQJFABIBIiIQr7cGOErH6TR+NqotEK/3BjhKx+kUvjah9CZY77o4WtHquxprGytlvvHhW0eq7GmschdItjGxaCcGpaSQKRojFIUJFyLc00pEwJ04ppQaZTCy7uK9e5Pxxa/B04jHDEaxGBC2FhvbuDSx/f2dxwnvzSJOEz4TNhz5Dn5wxytbtvcs71x73UTjE6jxLJkxuMt8PuvcuVTW2X2Z6UbG1473Tynve/BG0AnSjLInPUqypdxJhpGl5rppu6HYdaprLetWgP3Z06efcyTLf8AY7PR4ld3fu2YWjTa6NkCo3mE/JVeHinyQ3ajE67IGtezwmRsOlTjmIcq28LaBI8M7Ae8H+45k8S7Lwv6g6YBx1CkB1n6rP2u9R5IIjbEdDR80lp4RlaB5s011RC2n3WoNOdFokgDREYCANUmMVw33dtRpFRxaWvMNLYEaEd6W+TAjiXdddcvc4mcSBPThCG6Ns1izVTaB/yMFx5ZVkZyWXb8f9+4niSx36mcezFOY1SPpmelINK32ZqAM0ixOLZSbgkSavhia1ENEopFBTONBhXm4M8JWP0il8YVASr7cB4ysfpFL4wk+isst9wcLWjlpdjTWPIWx32jwraeWn2NNY6Ul0aodEbkgcUXhNLlNAyYHFJ7U0lEnBRLUMamszRaUnBSI+hKxPYo2uTmPUGWFnYbaWENnvXZcR2citrYWtax4wc9z2uGp2iGuD41HEg7cOfJVbSdIfynDmV9bbTJojVD3Z+doj/qsmXF5k/e7/Qux5L49mhxrzt6D9Fy2mqTq+XvU5tMTJ61w17QDr/XKiEeejTJpIsLifonTOQJcdeDBOvnVcahcS92byXHnV3dG5ytWYAP3bHZucDMEzDW5unDYONbG47moWZzS0S/CKtSCSZAhgOAM7McOmajTcn6mHLliqiuTyqswlxABOvDHACSegE8yjXp1vsgs9pDg0BjxoEx/pmQGTsAln/Fu0LzWvTLHuYc2uIPMY94KuhPdx7Ga7dkaYcynaaWJVox1PHJAnUmNq7EinQmrRMwK/3As4TsfpFL4ws8x6v9wD+E7H6RS+IKL6MzLDfbPC1p5afY01j1r99scLWnlp9jTWNc5KPRpj0PhROEFPJTX5KSJMNI4JwKhpHHlUxQ0OHRDKmBUZanU02C4Y4DBLuiDjC7btuh1WT4LRmTmT5oG1Qk1FWyyMHJ0jgrYwVdtk6BxgMjKdcrssths1GHVTpHU3wj+GIXZad04jRpWZ0R4RB9wGHSsmTK50oL+DTDEsbuTOWw3U+sZEButxyHIM1dWex2azjSID3jy3RAPEDg3pnjWOtl91NKdHQPJHJmq2vbnuxJnlx96nDDN+yM+fKm6t1+hvbRu1EQwaR2jHXI753ejlgnjXEd0DqrqlLuYc4gHujXOqOAbD3YkDkkRkc1iHVCcyjTqlplpIIyIJBHIQpvSJ9sqjnUfpVHqtgvNtrpmjUMVo71xyqEDOfOgCRxaWrDDboaZ7tLhDnCHD+duB6oK423444v8LPTbgZGsga+MQuu+L9+0hhLf3jT39TIPAENJb52qdeCI45xkmwlsbuP6FYU2o5PemPyV6ItjGFTSomqRSYosLlf73/jOx+kUvjCoIWg3v8AxnY/SKXxBJ9FM0WO+2eFrTy0+yprGSthvunha08tPsqaxeklFcF8XwPICBKTGp0pk6ItJPFZBwQa6FLshymOnaYQB5UyU8/oJUO7JrLT0ngHIYnkGJWwucCGiM2yRkNJ2JPy5lkrC+NI64j8Xe/9lrbptGhqkugBYNZZ0dL9Pyd7X0WGYGl19KZaN0LGggRsTg2kXTVAkaoE4asVDa7wptENA5MPksCV+7NG230Vb7zDpDoIO0D9a1V3jYaZALO9J2ZdCs7XUc7vgyBtOAXJabKGiXGTsbg3p1rZie1prgMkFNU0Z82V0xGPVyypm2HaeYfVXlmuptVxc8ljfJaDiRtk5BTUrnpHyT0mVolqkuDFHRepnTTDcgo6Tlc2y4hBLCcFTVqBacVdjyRmuGZs2KUH0SaSDjgohKdpqdFLY0PUofioScUGlTogjqlX+4AcJ2P0il8QWdYZWj3vfGdj9Ip/EFW+icuUde+8eFrTy0+yprHsat7vp2IOvS0kmO+Z2TFm2XKDketV+NGKpk4R4spiUoV6Nzw29aH7PiM+s/RR/EQLKM/oyntpq9G54R/VSfs7+pTeogQ2UUBwQc5aH9l5nPp/oi/ckRqdySEvxEAbM7RqYEcY+fzhaq7LTAa7W33hcrdyoHndPPrClZcjm5T1fRU5pwyLgvwZVDiR1dxbUdLzgTJjAxrjjKmq2iiwQxoB6esri/wt2snq+iablJGJP65lm2r1ZreqgCraH1GHR8BpgnDM4xx5JXNYxUc9z8mRAzlxOZ4gBkiy4nAQ1xjYuu7bOKIqNe6Jg5ZkTq5gptxjFqI45lkpLsnslEfvKhPlaIHEACfiHQoLGAXVHE4NgAcZk9QHWhY7Uw03y7HuhIAE5tGfR1Fc9jtIa2qCfKBA5oxVe18/Y0/7Iy+XPg4D9BVVuqtIO0KV1tAa7HN09ULns13uqCTIGc6lsxw2+ZmHU5k1tRwaQBRJBV5TuFmsyVYUdyTTiMePP3K16iCOdTMe4BFq19Xci3OD0KOpuSAGR5YP1TWqxsgomaaQtJveuH+KWP0in71H+yjth6Cr3cRcPcrxshg4VmZgjXxoeaD6ZJp0cW+2eFrT/up9lTWNLztXsm7zepttrt9avSFLQqFpbpVNF2DGtMiMMQVnjvG3lsoe1/KpxkqIKSSPO9I7SjpnjXoI3i7y2UPbflR+428vNoe2/KpbohaPPgTGZ6SnCu4az0lb8bx15ebR9sPokd468fNo+1H0StD3L3MI22PHlvHI4/VFttqee/8AE76rdfcdeXm0faj6I/cfePm0fbD6JeUTkYVtvqD/AFH/AInfVPF51f4j/wATvqtyN5C8fNo+1H0R+5C8fNo+2H0S8oWYQ3nV/iP/ABFIXjV/iP8AxFbn7j7x82j7UfRH7jrx2Ufa/lRUPgNxiBedX+I/8RRp3g8ODnOLtocSZGvNbYbx147KPtfyprt5C8vNo81YfRLbD4HHI4u0zNWW1NLiAO9eIM5hwmD1wuStVLHPG35Hj4lsGby15A4Mpe2Ypqu8xeLvIpZfxW59GSr8NKRues3Q+Tzao+VK+1vIgvcQMAC5xA4gJW+O8deXm0faj/yl9xl5bKHtfyq+0YHJHn+nxlFtVb87xt47KHtfypfcbeWyh7X8qLQWjAd0O09KX2h2pzsOMr0E7xt47KHtfypv3GXjsoe1/Ki0K0YD7Y/z3fictLvd1T/idjBJP79mZO1XJ3i7x2UPbflV1uQ3obdZrbZ61TuQZSqte7Rq6RhpkwNHEpNqhOR7akkiswhIwgEUCFCSSSYCQRSQAkEiVDarU2m3SdMCBgJzMDrKAJkpXG69GTEmdPQyPhEAgdfTOxOF4NktElwdowBJnR08ObrEIoDrlJcrLc0mBMy4Za2TPuPKhTvJjhIk4NOAnB2mBlme8dhnkimFnWko7PXD2hzcQRIP9lIgBJJJIASQSSQAUEkEAFBEIgIAYikkkMSSSSBCRSSQApSQSQAk17AcxOIPODIPSkkgZEbGw5tB5QDt/wDTvxFH7IzzR0Y+Vr/5v/EdqKSLFQjY2Z6IzJy1nEpfZGTOiNmQ1zPxO/EdpRSTsQ9jABAED64nrTkkkDEgkkgApJJIASUJJJCCAjCSSYj/2Q=="/>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sp>
        <p:nvSpPr>
          <p:cNvPr id="6149" name="AutoShape 6" descr="data:image/jpeg;base64,/9j/4AAQSkZJRgABAQAAAQABAAD/2wCEAAkGBhQSERUUExQWFRUUFhcXFxQVFxUUFBcYFBcVFBUUFRQXHCYeFxokGRQUHy8gJCcpLCwsFR4xNTAqNSYsLCkBCQoKDgwOGg8PGikkHyQsLCwsKSksLCwsKSwsLCkpLCwsLCwsLCwsLCwsLCwsLCwpLCwqLCwsLCwsLCwsLCwsLP/AABEIAQcAwAMBIgACEQEDEQH/xAAbAAABBQEBAAAAAAAAAAAAAAABAAIDBQYEB//EAEkQAAEDAQQDCQ0FBgcBAQAAAAEAAhEDBAUhMRJBUQYHJWFxgZGhsxMiMjVCUnSDk7GywdEUF5Li8BYjU2Lh8RU0Q3KCwtKiJP/EABoBAAIDAQEAAAAAAAAAAAAAAAABAgMEBQb/xAAtEQACAgEEAAUCBgMBAAAAAAAAAQIRAwQSITETIkFRYTKBFHGRocHxQtHwBf/aAAwDAQACEQMRAD8Ay++541r+p7GmsYQVtt9scKV/VdjTWKquhY10jfFcEdWqdeMCOhRBEtSVg6QggQU6EQ1FlUnYBKJB2qVrEnNUdxW0Q47UJUpamkJ2AySjJUgYiWDm5kWA0OKaSVM7DCRzIOEqNjIdIpzU9tJHRTbGM0ilpFO0U2EWMLapUzbRK5zrSbhik0WRlR0OqmJCaKyLXKJzYPF7lFF90TtrnaelXO5O0E22zZ/5ijrP8RiomtxV1uRH/wC6y+kUe0akwk+C633KkXpX9V2NNYgtWz33hwtaOSl2NNY4tU1wkUx6IygwJxCACZXKViATmhDFOASZElCa5DSQo0S48Sj8kowcnQ0ScgkbOeJdhbCjhLea1giiJtjMZomzEax81OwFOkpb2S8CDOanRzkgQJxnHECBGvE9CDiAurQlMNJG+yuWn9iIFIwiaUZKMlSM8sbiJyYFISogpIigkSk1qEpBMY9hhSNqQZiRrGo8RUCcxyi0WQl6E9ahonDwXSWk9YPGFb7kf89ZfSKPaMXJdha8OpPwDsWuPkvGR4gRgeZdu5OmW3hZmuwItNEEetYq79GWPplrvu+NbR6rsaaxWktnvvHhW0eq7GmsVCtXRnb4oMpItKUoIgARCUpAoAY7Uu2jkuZzda7rHZHPGGA2n5KGRpLk6GlxufEVyNITC1XNK6WAd8SeeB1Im76Wznkx0lZfHidhf+bkrlop2tTgu42Gnq0ubLpKYbu80kcuPuhS8SLK3oci65OVrgiXKR9jcNQPJmoH8eCkqfRnlhnDtD2lc1dqliFFUEqcezPNccnOSmlSOZKiKvRhnDawyjCYAnhMrFCc0IBOURWSU6hBB1j5LX3Czutrsdduf2ig2oOPujAHfLoWMlaze+tujbaDDiHVqfTptj9cSoyL/JFyluiS7754WtHquxprGBbPff8AG1o9V2NNYtxwWhdIpQgUU1ODkAFGEWCSBIEkCTkJ1niVlZLsBEuMjUG6xqOkchzFVymo9mvBpcmd1BHDQpaRA2n+6vqJgYCBkCcAooazwWtB25n8RkqF1QkzJWScvEPQ6XT/AIWLT5b9juNQcvHq6NaQe2ZOJ4/kFz0WFxxPMM10Goynnn0n+nIqGvRHRjK1ufC+TpFQnIfJOLCM4HKV03ddNau3SkUmHImS4jiHzJHIrFu5miM3Ocf5nQOhsfNVNJdmfJr8cXtXJQVHsHldA+q47Q+kfO/+fqtkLkoDJjecT1qCtd1LzW9SSyKPuUPXKXG0wNZjR4JkbDHVioc1rr2upmjIACy1oo6DuLL6LoYsqmjn5oqS3JHM1RVGYqaoITCZC1JnPmr4ISiEAE4KZgYYKICGkkkIMq93D+MLJ6RR7RqoQrzcT4xsnpFHtGqLXA06LfffPC1o5KPY01itS2m/B42tHJR7GksUprpDHAoymhJyRIdKs7tt8d47wScD5pOrkKqwFMwKvJFSVM06bUSwZFOP9l1VYZKTacYkwOlx5kbDW7qBGBAGkTt4uiV01y1jCeYnWSsDbT2nsEo5I+InwVte8SJawaI1nWeJTXLZdOoJmduf6xVdTZt14rWbk7NIe7XMT1qzM1jg6OF4ssr3SfHsahrJaBOi0CNmAVTeV2MzFSoOcxjxQu0WLurYc94EEaLSGwSMDPQqNtzNpA99pOku0tHRIkQIg4Lnw/PkintfA67mv0oFSRtldtvc6m0udjhPNgjc9j0aYcRi4kzrIyld1voh9FwPJ+IH5pSabJbnv+DK0KhrS6o5zWzgxg6JKrryoMghpPOMVNZbA2o0FzyO5uxbEggHVsOf6CZbaYDobls4+JbI0p8P7FkpejRQ1HyE1uSFVsOcOM+9Jq6focmT5EAjCAzRcUGOf1DSkSmkpEqVCHAq93EeMbH6TR7Rqomq+3DnhGx+k0e0ak+hMtd+DxtaOSj2NNYpbXfg8bWjko9hTWLITXSJISSRRQSCFK0qGVJTUWBbXYDoEDNziOof1Ud5W2e8bkNe3ag+2tFNrWTpFsHCInwjOZJ9y4WiAs0YXLczu5tTsxRwwforf8HbSd1LYbkB3jhtx58lkqdmIx4p5lptzFUtw1GT0f3WXU8x4IQT2s0D2lpkKHRDj30FdoEj9ci4rWMYC5/5EotPsmNoBwGqMshsAUTSSDgYK5n2U6MMdB1k65Oarbaa1FpBcX5SRgBxEa9WrWpbG+LCO19Fc5ncqzmnwXmeYn3p1sps8nHj1rhqVH1HyRJnDiCntuA41s2u1b5LVJOzN2kd+eVDUnTNSf5lNa7Po4jwT0gnUV1Lqkcx43KDmvRnJpJ5TSnEqRzZO2MhII6SYmND1ebhfGVj9Jo9o1UjXK/3DmbysfpNH42ofRFlnvwt4WtHqexprGjJbPffHC1o5KPY01jISXSJDSxOAR1IhqVjsACcE0IhJgOA17MU+rr2akwD+id5JSNKfBYXVaZwcZgQFpLpMAcX91j7IYPP71qbvrZLBqYc8G/FPycmoo1ZXPeNpbTbJXG21RCFpAqwHeDMkbQNqxbKdsadvkbSv9kSA55HktBPOcMAuG3Xz3RrwKbpdmIdhHMr2u7TENYIAwwGHIVUWmgW6RIOOQ2cwRGUb6/cug8a9ClsdWMRyH6JtvrYJ1LAuMeFh/VVt41cCt8I7plc57YlYwSSuhlYxGY1z1qCmpNJb5cnK3yh5osDgJPLhOxAuQJQCZnk7djimhIlI5pgIlX24R/CVj9Jo/G1UMK+3CjhKx+k0fjah9ES233/ABtaPVdjTWOOS2W++OFbR6rsaaxgCiukSC0JQiEUANCQKUpNQMkITqbej6JhRpHYo+hdjd8D6fhhaejZnBrX+SVQULI/W0jZIIW5uhgFNrTHGOXasOpnVUdHFBqLs4AwkYH3KL7WWuh0/qVeVbs0QSzLzdfMuV1rZEPGOxw6ln3pjXYaN5ANxPyXJa7aHAbDx7VHaLNQIkOI4gcOvUqmu0NycTyhQjjUmWRe12Mtdpz6lQ2y0aTo1Bdl4PIaSOSfoqpgC62DGkrMWoyX5SVpxRCBCBV5km/Qc4pgShEBBSEoFO0EIQAWq/3CHhGx+k0fjas+r7cGeErH6RS+NqT6Ey333zwraPVdjTWNBwWw33vG1o9V2NNY4BC6QxyBckUwCculA1yOJQDtiLKe1OASNEcXuBtMnMqexs78DbA6cPmowUmHHD9bFF8otSUWek3TRbXos0sS0aJ5W4Qf1xrpdZNDJU+5+3aA7riabobVaM2OybUHPh1HwlqLUwAiSCHCWOGThnLTz5ZjrXHnBfUvv8M2rI72v+zgFoUNsDHiHgO9/SnW6yqqewzBKpRbGKfKI6t1sxhxHFguG0WVjcSdLlXTUpOjATyT9Ex1zkiajtEbFdGVdscl8Gctju6GMmhVJMFXtvZAJaO9BgcZPHrwVPaaENbtdJ5icF18L4OXqPq47GtcnKBqlaVc0ZqsMIgprmotCRBquyQJFABIBIiIQr7cGOErH6TR+NqotEK/3BjhKx+kUvjah9CZY77o4WtHquxprGytlvvHhW0eq7GmschdItjGxaCcGpaSQKRojFIUJFyLc00pEwJ04ppQaZTCy7uK9e5Pxxa/B04jHDEaxGBC2FhvbuDSx/f2dxwnvzSJOEz4TNhz5Dn5wxytbtvcs71x73UTjE6jxLJkxuMt8PuvcuVTW2X2Z6UbG1473Tynve/BG0AnSjLInPUqypdxJhpGl5rppu6HYdaprLetWgP3Z06efcyTLf8AY7PR4ld3fu2YWjTa6NkCo3mE/JVeHinyQ3ajE67IGtezwmRsOlTjmIcq28LaBI8M7Ae8H+45k8S7Lwv6g6YBx1CkB1n6rP2u9R5IIjbEdDR80lp4RlaB5s011RC2n3WoNOdFokgDREYCANUmMVw33dtRpFRxaWvMNLYEaEd6W+TAjiXdddcvc4mcSBPThCG6Ns1izVTaB/yMFx5ZVkZyWXb8f9+4niSx36mcezFOY1SPpmelINK32ZqAM0ixOLZSbgkSavhia1ENEopFBTONBhXm4M8JWP0il8YVASr7cB4ysfpFL4wk+isst9wcLWjlpdjTWPIWx32jwraeWn2NNY6Ul0aodEbkgcUXhNLlNAyYHFJ7U0lEnBRLUMamszRaUnBSI+hKxPYo2uTmPUGWFnYbaWENnvXZcR2citrYWtax4wc9z2uGp2iGuD41HEg7cOfJVbSdIfynDmV9bbTJojVD3Z+doj/qsmXF5k/e7/Qux5L49mhxrzt6D9Fy2mqTq+XvU5tMTJ61w17QDr/XKiEeejTJpIsLifonTOQJcdeDBOvnVcahcS92byXHnV3dG5ytWYAP3bHZucDMEzDW5unDYONbG47moWZzS0S/CKtSCSZAhgOAM7McOmajTcn6mHLliqiuTyqswlxABOvDHACSegE8yjXp1vsgs9pDg0BjxoEx/pmQGTsAln/Fu0LzWvTLHuYc2uIPMY94KuhPdx7Ga7dkaYcynaaWJVox1PHJAnUmNq7EinQmrRMwK/3As4TsfpFL4ws8x6v9wD+E7H6RS+IKL6MzLDfbPC1p5afY01j1r99scLWnlp9jTWNc5KPRpj0PhROEFPJTX5KSJMNI4JwKhpHHlUxQ0OHRDKmBUZanU02C4Y4DBLuiDjC7btuh1WT4LRmTmT5oG1Qk1FWyyMHJ0jgrYwVdtk6BxgMjKdcrssths1GHVTpHU3wj+GIXZad04jRpWZ0R4RB9wGHSsmTK50oL+DTDEsbuTOWw3U+sZEButxyHIM1dWex2azjSID3jy3RAPEDg3pnjWOtl91NKdHQPJHJmq2vbnuxJnlx96nDDN+yM+fKm6t1+hvbRu1EQwaR2jHXI753ejlgnjXEd0DqrqlLuYc4gHujXOqOAbD3YkDkkRkc1iHVCcyjTqlplpIIyIJBHIQpvSJ9sqjnUfpVHqtgvNtrpmjUMVo71xyqEDOfOgCRxaWrDDboaZ7tLhDnCHD+duB6oK423444v8LPTbgZGsga+MQuu+L9+0hhLf3jT39TIPAENJb52qdeCI45xkmwlsbuP6FYU2o5PemPyV6ItjGFTSomqRSYosLlf73/jOx+kUvjCoIWg3v8AxnY/SKXxBJ9FM0WO+2eFrTy0+yprGSthvunha08tPsqaxeklFcF8XwPICBKTGp0pk6ItJPFZBwQa6FLshymOnaYQB5UyU8/oJUO7JrLT0ngHIYnkGJWwucCGiM2yRkNJ2JPy5lkrC+NI64j8Xe/9lrbptGhqkugBYNZZ0dL9Pyd7X0WGYGl19KZaN0LGggRsTg2kXTVAkaoE4asVDa7wptENA5MPksCV+7NG230Vb7zDpDoIO0D9a1V3jYaZALO9J2ZdCs7XUc7vgyBtOAXJabKGiXGTsbg3p1rZie1prgMkFNU0Z82V0xGPVyypm2HaeYfVXlmuptVxc8ljfJaDiRtk5BTUrnpHyT0mVolqkuDFHRepnTTDcgo6Tlc2y4hBLCcFTVqBacVdjyRmuGZs2KUH0SaSDjgohKdpqdFLY0PUofioScUGlTogjqlX+4AcJ2P0il8QWdYZWj3vfGdj9Ip/EFW+icuUde+8eFrTy0+yprHsat7vp2IOvS0kmO+Z2TFm2XKDketV+NGKpk4R4spiUoV6Nzw29aH7PiM+s/RR/EQLKM/oyntpq9G54R/VSfs7+pTeogQ2UUBwQc5aH9l5nPp/oi/ckRqdySEvxEAbM7RqYEcY+fzhaq7LTAa7W33hcrdyoHndPPrClZcjm5T1fRU5pwyLgvwZVDiR1dxbUdLzgTJjAxrjjKmq2iiwQxoB6esri/wt2snq+iablJGJP65lm2r1ZreqgCraH1GHR8BpgnDM4xx5JXNYxUc9z8mRAzlxOZ4gBkiy4nAQ1xjYuu7bOKIqNe6Jg5ZkTq5gptxjFqI45lkpLsnslEfvKhPlaIHEACfiHQoLGAXVHE4NgAcZk9QHWhY7Uw03y7HuhIAE5tGfR1Fc9jtIa2qCfKBA5oxVe18/Y0/7Iy+XPg4D9BVVuqtIO0KV1tAa7HN09ULns13uqCTIGc6lsxw2+ZmHU5k1tRwaQBRJBV5TuFmsyVYUdyTTiMePP3K16iCOdTMe4BFq19Xci3OD0KOpuSAGR5YP1TWqxsgomaaQtJveuH+KWP0in71H+yjth6Cr3cRcPcrxshg4VmZgjXxoeaD6ZJp0cW+2eFrT/up9lTWNLztXsm7zepttrt9avSFLQqFpbpVNF2DGtMiMMQVnjvG3lsoe1/KpxkqIKSSPO9I7SjpnjXoI3i7y2UPbflR+428vNoe2/KpbohaPPgTGZ6SnCu4az0lb8bx15ebR9sPokd468fNo+1H0StD3L3MI22PHlvHI4/VFttqee/8AE76rdfcdeXm0faj6I/cfePm0fbD6JeUTkYVtvqD/AFH/AInfVPF51f4j/wATvqtyN5C8fNo+1H0R+5C8fNo+2H0S8oWYQ3nV/iP/ABFIXjV/iP8AxFbn7j7x82j7UfRH7jrx2Ufa/lRUPgNxiBedX+I/8RRp3g8ODnOLtocSZGvNbYbx147KPtfyprt5C8vNo81YfRLbD4HHI4u0zNWW1NLiAO9eIM5hwmD1wuStVLHPG35Hj4lsGby15A4Mpe2Ypqu8xeLvIpZfxW59GSr8NKRues3Q+Tzao+VK+1vIgvcQMAC5xA4gJW+O8deXm0faj/yl9xl5bKHtfyq+0YHJHn+nxlFtVb87xt47KHtfypfcbeWyh7X8qLQWjAd0O09KX2h2pzsOMr0E7xt47KHtfypv3GXjsoe1/Ki0K0YD7Y/z3fictLvd1T/idjBJP79mZO1XJ3i7x2UPbflV1uQ3obdZrbZ61TuQZSqte7Rq6RhpkwNHEpNqhOR7akkiswhIwgEUCFCSSSYCQRSQAkEiVDarU2m3SdMCBgJzMDrKAJkpXG69GTEmdPQyPhEAgdfTOxOF4NktElwdowBJnR08ObrEIoDrlJcrLc0mBMy4Za2TPuPKhTvJjhIk4NOAnB2mBlme8dhnkimFnWko7PXD2hzcQRIP9lIgBJJJIASQSSQAUEkEAFBEIgIAYikkkMSSSSBCRSSQApSQSQAk17AcxOIPODIPSkkgZEbGw5tB5QDt/wDTvxFH7IzzR0Y+Vr/5v/EdqKSLFQjY2Z6IzJy1nEpfZGTOiNmQ1zPxO/EdpRSTsQ9jABAED64nrTkkkDEgkkgApJJIASUJJJCCAjCSSYj/2Q=="/>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pic>
        <p:nvPicPr>
          <p:cNvPr id="6150" name="Picture 8" descr="http://upload.wikimedia.org/wikipedia/commons/9/9b/Paracelsus01.jpg">
            <a:hlinkClick r:id="rId2"/>
          </p:cNvPr>
          <p:cNvPicPr>
            <a:picLocks noChangeAspect="1" noChangeArrowheads="1"/>
          </p:cNvPicPr>
          <p:nvPr/>
        </p:nvPicPr>
        <p:blipFill>
          <a:blip r:embed="rId3" cstate="print"/>
          <a:srcRect/>
          <a:stretch>
            <a:fillRect/>
          </a:stretch>
        </p:blipFill>
        <p:spPr bwMode="auto">
          <a:xfrm>
            <a:off x="642938" y="428625"/>
            <a:ext cx="1214437" cy="1343025"/>
          </a:xfrm>
          <a:prstGeom prst="rect">
            <a:avLst/>
          </a:prstGeom>
          <a:noFill/>
          <a:ln w="38100">
            <a:solidFill>
              <a:schemeClr val="tx1"/>
            </a:solidFill>
            <a:miter lim="800000"/>
            <a:headEnd/>
            <a:tailEnd/>
          </a:ln>
        </p:spPr>
      </p:pic>
      <p:pic>
        <p:nvPicPr>
          <p:cNvPr id="4106" name="Picture 10" descr="https://encrypted-tbn1.gstatic.com/images?q=tbn:ANd9GcRI-UlBicAXJ1nNH__gfBLiJSvUon4sq1q3vD2ZRuDvvqGxbNqn-A"/>
          <p:cNvPicPr>
            <a:picLocks noChangeAspect="1" noChangeArrowheads="1"/>
          </p:cNvPicPr>
          <p:nvPr/>
        </p:nvPicPr>
        <p:blipFill>
          <a:blip r:embed="rId4" cstate="print"/>
          <a:srcRect/>
          <a:stretch>
            <a:fillRect/>
          </a:stretch>
        </p:blipFill>
        <p:spPr bwMode="auto">
          <a:xfrm>
            <a:off x="2285984" y="2714620"/>
            <a:ext cx="4500594" cy="3371103"/>
          </a:xfrm>
          <a:prstGeom prst="rect">
            <a:avLst/>
          </a:prstGeom>
          <a:ln w="228600" cap="sq" cmpd="thickThin">
            <a:solidFill>
              <a:srgbClr val="000000"/>
            </a:solidFill>
            <a:prstDash val="solid"/>
            <a:miter lim="800000"/>
          </a:ln>
          <a:effectLst>
            <a:innerShdw blurRad="76200">
              <a:srgbClr val="000000"/>
            </a:innerShdw>
          </a:effectLst>
        </p:spPr>
      </p:pic>
      <p:sp>
        <p:nvSpPr>
          <p:cNvPr id="8" name="7 Slayt Numarası Yer Tutucusu"/>
          <p:cNvSpPr>
            <a:spLocks noGrp="1"/>
          </p:cNvSpPr>
          <p:nvPr>
            <p:ph type="sldNum" sz="quarter" idx="12"/>
          </p:nvPr>
        </p:nvSpPr>
        <p:spPr/>
        <p:txBody>
          <a:bodyPr/>
          <a:lstStyle/>
          <a:p>
            <a:fld id="{1A563ADA-30EF-40F4-9BD7-C877AEFDD299}" type="slidenum">
              <a:rPr lang="tr-TR" smtClean="0"/>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0" y="571500"/>
            <a:ext cx="8229600" cy="1652588"/>
          </a:xfrm>
        </p:spPr>
        <p:txBody>
          <a:bodyPr/>
          <a:lstStyle/>
          <a:p>
            <a:pPr eaLnBrk="1" hangingPunct="1"/>
            <a:r>
              <a:rPr lang="tr-TR" smtClean="0">
                <a:solidFill>
                  <a:srgbClr val="FF0000"/>
                </a:solidFill>
              </a:rPr>
              <a:t>BESLENME:</a:t>
            </a:r>
            <a:br>
              <a:rPr lang="tr-TR" smtClean="0">
                <a:solidFill>
                  <a:srgbClr val="FF0000"/>
                </a:solidFill>
              </a:rPr>
            </a:br>
            <a:endParaRPr lang="tr-TR" smtClean="0">
              <a:solidFill>
                <a:srgbClr val="FF0000"/>
              </a:solidFill>
            </a:endParaRPr>
          </a:p>
        </p:txBody>
      </p:sp>
      <p:sp>
        <p:nvSpPr>
          <p:cNvPr id="7171" name="2 İçerik Yer Tutucusu"/>
          <p:cNvSpPr>
            <a:spLocks noGrp="1"/>
          </p:cNvSpPr>
          <p:nvPr>
            <p:ph idx="1"/>
          </p:nvPr>
        </p:nvSpPr>
        <p:spPr>
          <a:xfrm>
            <a:off x="285750" y="1785938"/>
            <a:ext cx="8229600" cy="4525962"/>
          </a:xfrm>
        </p:spPr>
        <p:txBody>
          <a:bodyPr/>
          <a:lstStyle/>
          <a:p>
            <a:pPr eaLnBrk="1" hangingPunct="1"/>
            <a:r>
              <a:rPr lang="tr-TR" sz="2800" b="1" smtClean="0"/>
              <a:t>Büyüme</a:t>
            </a:r>
          </a:p>
          <a:p>
            <a:pPr eaLnBrk="1" hangingPunct="1"/>
            <a:r>
              <a:rPr lang="tr-TR" sz="2800" b="1" smtClean="0"/>
              <a:t>Gelişme</a:t>
            </a:r>
          </a:p>
          <a:p>
            <a:pPr eaLnBrk="1" hangingPunct="1"/>
            <a:r>
              <a:rPr lang="tr-TR" sz="2800" b="1" smtClean="0"/>
              <a:t>Sağlığın korunması - devam ettirilmesi</a:t>
            </a:r>
          </a:p>
          <a:p>
            <a:pPr eaLnBrk="1" hangingPunct="1"/>
            <a:r>
              <a:rPr lang="tr-TR" sz="2800" b="1" smtClean="0"/>
              <a:t>Üremenin sürdürülmesi </a:t>
            </a:r>
          </a:p>
          <a:p>
            <a:pPr eaLnBrk="1" hangingPunct="1"/>
            <a:endParaRPr lang="tr-TR" sz="2800" b="1" smtClean="0"/>
          </a:p>
          <a:p>
            <a:pPr eaLnBrk="1" hangingPunct="1">
              <a:buFont typeface="Wingdings 2" pitchFamily="18" charset="2"/>
              <a:buNone/>
            </a:pPr>
            <a:r>
              <a:rPr lang="tr-TR" sz="2800" b="1" smtClean="0"/>
              <a:t>    için, besin maddelerinin yeterli miktarda ve uygun zamanda alınmasıdır.</a:t>
            </a:r>
          </a:p>
        </p:txBody>
      </p:sp>
      <p:pic>
        <p:nvPicPr>
          <p:cNvPr id="7172" name="Picture 6" descr="https://encrypted-tbn2.gstatic.com/images?q=tbn:ANd9GcRP3qm6wS4KJN7YdVxyf483AZ8wCNiqFRIPHvNjkEY2D88pYVLT"/>
          <p:cNvPicPr>
            <a:picLocks noChangeAspect="1" noChangeArrowheads="1"/>
          </p:cNvPicPr>
          <p:nvPr/>
        </p:nvPicPr>
        <p:blipFill>
          <a:blip r:embed="rId2" cstate="print"/>
          <a:srcRect/>
          <a:stretch>
            <a:fillRect/>
          </a:stretch>
        </p:blipFill>
        <p:spPr bwMode="auto">
          <a:xfrm>
            <a:off x="6786563" y="857250"/>
            <a:ext cx="2081212" cy="192405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1A563ADA-30EF-40F4-9BD7-C877AEFDD299}" type="slidenum">
              <a:rPr lang="tr-TR" smtClean="0"/>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7"/>
          <p:cNvSpPr>
            <a:spLocks noGrp="1"/>
          </p:cNvSpPr>
          <p:nvPr>
            <p:ph type="ctrTitle"/>
          </p:nvPr>
        </p:nvSpPr>
        <p:spPr>
          <a:xfrm>
            <a:off x="323850" y="549275"/>
            <a:ext cx="8496300" cy="4267200"/>
          </a:xfrm>
        </p:spPr>
        <p:txBody>
          <a:bodyPr/>
          <a:lstStyle/>
          <a:p>
            <a:pPr eaLnBrk="1" hangingPunct="1"/>
            <a:r>
              <a:rPr lang="tr-TR" sz="6000" b="1" smtClean="0">
                <a:solidFill>
                  <a:srgbClr val="FF0000"/>
                </a:solidFill>
              </a:rPr>
              <a:t>YETERLİ </a:t>
            </a:r>
            <a:br>
              <a:rPr lang="tr-TR" sz="6000" b="1" smtClean="0">
                <a:solidFill>
                  <a:srgbClr val="FF0000"/>
                </a:solidFill>
              </a:rPr>
            </a:br>
            <a:r>
              <a:rPr lang="tr-TR" sz="6000" b="1" smtClean="0">
                <a:solidFill>
                  <a:srgbClr val="FF0000"/>
                </a:solidFill>
              </a:rPr>
              <a:t>VE </a:t>
            </a:r>
            <a:br>
              <a:rPr lang="tr-TR" sz="6000" b="1" smtClean="0">
                <a:solidFill>
                  <a:srgbClr val="FF0000"/>
                </a:solidFill>
              </a:rPr>
            </a:br>
            <a:r>
              <a:rPr lang="tr-TR" sz="6000" b="1" smtClean="0">
                <a:solidFill>
                  <a:srgbClr val="FF0000"/>
                </a:solidFill>
              </a:rPr>
              <a:t>DENGELİ BESLENME </a:t>
            </a:r>
            <a:br>
              <a:rPr lang="tr-TR" sz="6000" b="1" smtClean="0">
                <a:solidFill>
                  <a:srgbClr val="FF0000"/>
                </a:solidFill>
              </a:rPr>
            </a:br>
            <a:r>
              <a:rPr lang="tr-TR" sz="6000" b="1" smtClean="0">
                <a:solidFill>
                  <a:srgbClr val="FF0000"/>
                </a:solidFill>
              </a:rPr>
              <a:t>NEDİR?</a:t>
            </a:r>
          </a:p>
        </p:txBody>
      </p:sp>
      <p:pic>
        <p:nvPicPr>
          <p:cNvPr id="8195" name="Picture 2"/>
          <p:cNvPicPr>
            <a:picLocks noChangeAspect="1" noChangeArrowheads="1"/>
          </p:cNvPicPr>
          <p:nvPr/>
        </p:nvPicPr>
        <p:blipFill>
          <a:blip r:embed="rId2" cstate="print"/>
          <a:srcRect/>
          <a:stretch>
            <a:fillRect/>
          </a:stretch>
        </p:blipFill>
        <p:spPr bwMode="auto">
          <a:xfrm>
            <a:off x="3852863" y="5013325"/>
            <a:ext cx="1438275" cy="1552575"/>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1A563ADA-30EF-40F4-9BD7-C877AEFDD299}" type="slidenum">
              <a:rPr lang="tr-TR" smtClean="0"/>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3030"/>
          <a:stretch>
            <a:fillRect/>
          </a:stretch>
        </p:blipFill>
        <p:spPr bwMode="auto">
          <a:xfrm>
            <a:off x="928688" y="1857375"/>
            <a:ext cx="6858000" cy="4824413"/>
          </a:xfrm>
          <a:prstGeom prst="rect">
            <a:avLst/>
          </a:prstGeom>
          <a:noFill/>
          <a:ln w="9525">
            <a:noFill/>
            <a:miter lim="800000"/>
            <a:headEnd/>
            <a:tailEnd/>
          </a:ln>
        </p:spPr>
      </p:pic>
      <p:sp>
        <p:nvSpPr>
          <p:cNvPr id="3" name="2 Metin kutusu"/>
          <p:cNvSpPr txBox="1"/>
          <p:nvPr/>
        </p:nvSpPr>
        <p:spPr>
          <a:xfrm>
            <a:off x="428625" y="571500"/>
            <a:ext cx="8429625" cy="1262063"/>
          </a:xfrm>
          <a:prstGeom prst="rect">
            <a:avLst/>
          </a:prstGeom>
          <a:noFill/>
        </p:spPr>
        <p:txBody>
          <a:bodyPr>
            <a:spAutoFit/>
          </a:bodyPr>
          <a:lstStyle/>
          <a:p>
            <a:pPr algn="just">
              <a:defRPr/>
            </a:pPr>
            <a:r>
              <a:rPr lang="tr-TR" sz="2800" b="1" u="sng" dirty="0">
                <a:solidFill>
                  <a:srgbClr val="FF0000"/>
                </a:solidFill>
                <a:latin typeface="+mn-lt"/>
                <a:cs typeface="+mn-cs"/>
              </a:rPr>
              <a:t>Yeterli ve Dengeli Beslenme</a:t>
            </a:r>
            <a:r>
              <a:rPr lang="tr-TR" sz="2400" dirty="0">
                <a:latin typeface="+mn-lt"/>
                <a:cs typeface="+mn-cs"/>
              </a:rPr>
              <a:t>: Vücudun büyümesi, yenilenmesi ve çalışması için gerekli olan enerji ve besin </a:t>
            </a:r>
            <a:r>
              <a:rPr lang="tr-TR" sz="2400" dirty="0" err="1">
                <a:latin typeface="+mn-lt"/>
                <a:cs typeface="+mn-cs"/>
              </a:rPr>
              <a:t>ögelerinin</a:t>
            </a:r>
            <a:r>
              <a:rPr lang="tr-TR" sz="2400" dirty="0">
                <a:latin typeface="+mn-lt"/>
                <a:cs typeface="+mn-cs"/>
              </a:rPr>
              <a:t> her birinin yeterli miktarda alınması ve uygun şekilde kullanılmasıdır.</a:t>
            </a:r>
          </a:p>
        </p:txBody>
      </p:sp>
      <p:sp>
        <p:nvSpPr>
          <p:cNvPr id="4" name="3 Slayt Numarası Yer Tutucusu"/>
          <p:cNvSpPr>
            <a:spLocks noGrp="1"/>
          </p:cNvSpPr>
          <p:nvPr>
            <p:ph type="sldNum" sz="quarter" idx="12"/>
          </p:nvPr>
        </p:nvSpPr>
        <p:spPr/>
        <p:txBody>
          <a:bodyPr/>
          <a:lstStyle/>
          <a:p>
            <a:fld id="{1A563ADA-30EF-40F4-9BD7-C877AEFDD299}" type="slidenum">
              <a:rPr lang="tr-TR" smtClean="0"/>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a:xfrm>
            <a:off x="468313" y="144463"/>
            <a:ext cx="8229600" cy="1268412"/>
          </a:xfrm>
        </p:spPr>
        <p:txBody>
          <a:bodyPr/>
          <a:lstStyle/>
          <a:p>
            <a:pPr eaLnBrk="1" hangingPunct="1"/>
            <a:r>
              <a:rPr lang="tr-TR" b="1" smtClean="0">
                <a:solidFill>
                  <a:srgbClr val="FF0000"/>
                </a:solidFill>
              </a:rPr>
              <a:t>BESiN ÖGESi NEDiR ?</a:t>
            </a:r>
            <a:endParaRPr lang="tr-TR" smtClean="0">
              <a:solidFill>
                <a:srgbClr val="FF0000"/>
              </a:solidFill>
            </a:endParaRPr>
          </a:p>
        </p:txBody>
      </p:sp>
      <p:sp>
        <p:nvSpPr>
          <p:cNvPr id="3" name="İçerik Yer Tutucusu 2"/>
          <p:cNvSpPr>
            <a:spLocks noGrp="1"/>
          </p:cNvSpPr>
          <p:nvPr>
            <p:ph idx="1"/>
          </p:nvPr>
        </p:nvSpPr>
        <p:spPr>
          <a:xfrm>
            <a:off x="4643438" y="1835150"/>
            <a:ext cx="4500562" cy="4743450"/>
          </a:xfrm>
        </p:spPr>
        <p:txBody>
          <a:bodyPr rtlCol="0">
            <a:normAutofit/>
          </a:bodyPr>
          <a:lstStyle/>
          <a:p>
            <a:pPr marL="0" indent="0" algn="ctr" eaLnBrk="1" fontAlgn="auto" hangingPunct="1">
              <a:spcAft>
                <a:spcPts val="0"/>
              </a:spcAft>
              <a:buFont typeface="Arial" pitchFamily="34" charset="0"/>
              <a:buNone/>
              <a:defRPr/>
            </a:pPr>
            <a:r>
              <a:rPr lang="tr-TR" sz="2800" b="1" u="sng" dirty="0">
                <a:solidFill>
                  <a:srgbClr val="002060"/>
                </a:solidFill>
              </a:rPr>
              <a:t>Besinlerin içerisinde </a:t>
            </a:r>
            <a:endParaRPr lang="tr-TR" sz="2800" b="1" u="sng" dirty="0" smtClean="0">
              <a:solidFill>
                <a:srgbClr val="002060"/>
              </a:solidFill>
            </a:endParaRPr>
          </a:p>
          <a:p>
            <a:pPr marL="0" indent="0" algn="ctr" eaLnBrk="1" fontAlgn="auto" hangingPunct="1">
              <a:spcAft>
                <a:spcPts val="0"/>
              </a:spcAft>
              <a:buFont typeface="Arial" pitchFamily="34" charset="0"/>
              <a:buNone/>
              <a:defRPr/>
            </a:pPr>
            <a:r>
              <a:rPr lang="tr-TR" sz="2800" b="1" u="sng" dirty="0" smtClean="0">
                <a:solidFill>
                  <a:srgbClr val="002060"/>
                </a:solidFill>
              </a:rPr>
              <a:t>bulunan;</a:t>
            </a:r>
          </a:p>
          <a:p>
            <a:pPr marL="0" indent="0" algn="ctr" eaLnBrk="1" fontAlgn="auto" hangingPunct="1">
              <a:spcAft>
                <a:spcPts val="0"/>
              </a:spcAft>
              <a:buFont typeface="Arial" pitchFamily="34" charset="0"/>
              <a:buNone/>
              <a:defRPr/>
            </a:pPr>
            <a:endParaRPr lang="tr-TR" sz="2800" u="sng" dirty="0">
              <a:solidFill>
                <a:schemeClr val="tx1">
                  <a:lumMod val="95000"/>
                  <a:lumOff val="5000"/>
                </a:schemeClr>
              </a:solidFill>
            </a:endParaRPr>
          </a:p>
          <a:p>
            <a:pPr algn="ctr" eaLnBrk="1" fontAlgn="auto" hangingPunct="1">
              <a:spcAft>
                <a:spcPts val="0"/>
              </a:spcAft>
              <a:buFont typeface="Arial" pitchFamily="34" charset="0"/>
              <a:buChar char="•"/>
              <a:defRPr/>
            </a:pPr>
            <a:r>
              <a:rPr lang="tr-TR" sz="2800" b="1" dirty="0">
                <a:solidFill>
                  <a:srgbClr val="FF0000"/>
                </a:solidFill>
              </a:rPr>
              <a:t>Karbonhidrat, </a:t>
            </a:r>
          </a:p>
          <a:p>
            <a:pPr algn="ctr" eaLnBrk="1" fontAlgn="auto" hangingPunct="1">
              <a:spcAft>
                <a:spcPts val="0"/>
              </a:spcAft>
              <a:buFont typeface="Arial" pitchFamily="34" charset="0"/>
              <a:buChar char="•"/>
              <a:defRPr/>
            </a:pPr>
            <a:r>
              <a:rPr lang="tr-TR" sz="2800" b="1" dirty="0">
                <a:solidFill>
                  <a:srgbClr val="FF0000"/>
                </a:solidFill>
              </a:rPr>
              <a:t>Protein </a:t>
            </a:r>
          </a:p>
          <a:p>
            <a:pPr algn="ctr" eaLnBrk="1" fontAlgn="auto" hangingPunct="1">
              <a:spcAft>
                <a:spcPts val="0"/>
              </a:spcAft>
              <a:buFont typeface="Arial" pitchFamily="34" charset="0"/>
              <a:buChar char="•"/>
              <a:defRPr/>
            </a:pPr>
            <a:r>
              <a:rPr lang="tr-TR" sz="2800" b="1" dirty="0">
                <a:solidFill>
                  <a:srgbClr val="FF0000"/>
                </a:solidFill>
              </a:rPr>
              <a:t>Yağ </a:t>
            </a:r>
          </a:p>
          <a:p>
            <a:pPr algn="ctr" eaLnBrk="1" fontAlgn="auto" hangingPunct="1">
              <a:spcAft>
                <a:spcPts val="0"/>
              </a:spcAft>
              <a:buFont typeface="Arial" pitchFamily="34" charset="0"/>
              <a:buChar char="•"/>
              <a:defRPr/>
            </a:pPr>
            <a:r>
              <a:rPr lang="tr-TR" sz="2800" dirty="0">
                <a:solidFill>
                  <a:schemeClr val="tx1">
                    <a:lumMod val="95000"/>
                    <a:lumOff val="5000"/>
                  </a:schemeClr>
                </a:solidFill>
              </a:rPr>
              <a:t>Vitamin </a:t>
            </a:r>
          </a:p>
          <a:p>
            <a:pPr algn="ctr" eaLnBrk="1" fontAlgn="auto" hangingPunct="1">
              <a:spcAft>
                <a:spcPts val="0"/>
              </a:spcAft>
              <a:buFont typeface="Arial" pitchFamily="34" charset="0"/>
              <a:buChar char="•"/>
              <a:defRPr/>
            </a:pPr>
            <a:r>
              <a:rPr lang="tr-TR" sz="2800" dirty="0">
                <a:solidFill>
                  <a:schemeClr val="tx1">
                    <a:lumMod val="95000"/>
                    <a:lumOff val="5000"/>
                  </a:schemeClr>
                </a:solidFill>
              </a:rPr>
              <a:t>Mineraller</a:t>
            </a:r>
          </a:p>
          <a:p>
            <a:pPr algn="ctr" eaLnBrk="1" fontAlgn="auto" hangingPunct="1">
              <a:spcAft>
                <a:spcPts val="0"/>
              </a:spcAft>
              <a:buFont typeface="Arial" pitchFamily="34" charset="0"/>
              <a:buChar char="•"/>
              <a:defRPr/>
            </a:pPr>
            <a:r>
              <a:rPr lang="tr-TR" sz="2800" dirty="0">
                <a:solidFill>
                  <a:schemeClr val="tx1">
                    <a:lumMod val="95000"/>
                    <a:lumOff val="5000"/>
                  </a:schemeClr>
                </a:solidFill>
              </a:rPr>
              <a:t>Su</a:t>
            </a:r>
          </a:p>
        </p:txBody>
      </p:sp>
      <p:pic>
        <p:nvPicPr>
          <p:cNvPr id="10244" name="Picture 2"/>
          <p:cNvPicPr>
            <a:picLocks noChangeAspect="1" noChangeArrowheads="1"/>
          </p:cNvPicPr>
          <p:nvPr/>
        </p:nvPicPr>
        <p:blipFill>
          <a:blip r:embed="rId2" cstate="print"/>
          <a:srcRect/>
          <a:stretch>
            <a:fillRect/>
          </a:stretch>
        </p:blipFill>
        <p:spPr bwMode="auto">
          <a:xfrm>
            <a:off x="468313" y="1412875"/>
            <a:ext cx="4535487" cy="51847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1A563ADA-30EF-40F4-9BD7-C877AEFDD299}" type="slidenum">
              <a:rPr lang="tr-TR" smtClean="0"/>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9451" y="1268760"/>
            <a:ext cx="8856984" cy="5283241"/>
          </a:xfrm>
          <a:prstGeom prst="rect">
            <a:avLst/>
          </a:prstGeom>
        </p:spPr>
        <p:txBody>
          <a:bodyPr wrap="square">
            <a:spAutoFit/>
          </a:bodyPr>
          <a:lstStyle/>
          <a:p>
            <a:pPr algn="just">
              <a:lnSpc>
                <a:spcPct val="115000"/>
              </a:lnSpc>
              <a:spcAft>
                <a:spcPts val="1000"/>
              </a:spcAft>
            </a:pPr>
            <a:r>
              <a:rPr lang="tr-TR" b="1" dirty="0">
                <a:ea typeface="Calibri"/>
                <a:cs typeface="Arial"/>
              </a:rPr>
              <a:t>1.3.	</a:t>
            </a:r>
            <a:r>
              <a:rPr lang="tr-TR" sz="2000" b="1" dirty="0">
                <a:ea typeface="Calibri"/>
                <a:cs typeface="Arial"/>
              </a:rPr>
              <a:t>Beslenme Biliminin Gelişimi</a:t>
            </a:r>
            <a:endParaRPr lang="tr-TR" sz="2000" dirty="0">
              <a:ea typeface="Calibri"/>
              <a:cs typeface="Arial"/>
            </a:endParaRPr>
          </a:p>
          <a:p>
            <a:pPr algn="just">
              <a:lnSpc>
                <a:spcPct val="115000"/>
              </a:lnSpc>
              <a:spcAft>
                <a:spcPts val="1000"/>
              </a:spcAft>
            </a:pPr>
            <a:r>
              <a:rPr lang="tr-TR" sz="2000" dirty="0">
                <a:ea typeface="Calibri"/>
                <a:cs typeface="Arial"/>
              </a:rPr>
              <a:t>Tarihi kalıntılar, çok eski çağlardan bu yana, beslenmenin sağlıkla ilişkisinin bilindiğini göstermektedir. Milattan önce bile, belirli hastalıkların iyileştirilmesi için bazı besinlerin yedirildiği, kalıntılardan anlaşılmıştır</a:t>
            </a:r>
            <a:r>
              <a:rPr lang="tr-TR" sz="2000" dirty="0" smtClean="0">
                <a:ea typeface="Calibri"/>
                <a:cs typeface="Arial"/>
              </a:rPr>
              <a:t>. Tarih</a:t>
            </a:r>
            <a:r>
              <a:rPr lang="tr-TR" sz="2000" dirty="0">
                <a:ea typeface="Calibri"/>
                <a:cs typeface="Arial"/>
              </a:rPr>
              <a:t>, açlık sorunları yüzünden yapılan göç ve savaşlarla doludur. Yerleşme yeri olarak verimli topraklar aranmış, eski büyük uygarlıklar, verimli ve suyu bol yörelerde kurumuştur.</a:t>
            </a:r>
          </a:p>
          <a:p>
            <a:pPr algn="just">
              <a:lnSpc>
                <a:spcPct val="115000"/>
              </a:lnSpc>
              <a:spcAft>
                <a:spcPts val="1000"/>
              </a:spcAft>
            </a:pPr>
            <a:r>
              <a:rPr lang="tr-TR" sz="2000" dirty="0">
                <a:ea typeface="Calibri"/>
                <a:cs typeface="Arial"/>
              </a:rPr>
              <a:t>Şekil ve özelliği değişmiş olmakla birlikte, eskiden olduğu gibi günümüzde de beslenme en önemli sorunlardan biridir. Dünya nüfusunun yaklaşık dörtte biri, yetersiz ve dengesiz beslenmektedir. Bunların önemli bir kısmı açlık tehlikesi içindedir. Kötü beslenme yüzünden, açlık ve kıtlıktan ölenlerin sayısı gün geçtikçe artmaktadır. Dünya nüfusundaki hızlı artışa karşın, besin üretiminde aynı hızda artış olmamaktadır. Nüfus artış hızına göre, besin üretiminde gerekli artış sağlanamazsa, çok daha ciddi beslenme sorunlarının ortaya çıkmasından korkulmakta ve bunlara çözüm yolları bulmak için çalışmalar yapılmaktadır.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4</a:t>
            </a:fld>
            <a:endParaRPr lang="tr-TR"/>
          </a:p>
        </p:txBody>
      </p:sp>
    </p:spTree>
    <p:extLst>
      <p:ext uri="{BB962C8B-B14F-4D97-AF65-F5344CB8AC3E}">
        <p14:creationId xmlns:p14="http://schemas.microsoft.com/office/powerpoint/2010/main" val="1150236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357188" y="142875"/>
            <a:ext cx="8229600" cy="1143000"/>
          </a:xfrm>
        </p:spPr>
        <p:txBody>
          <a:bodyPr/>
          <a:lstStyle/>
          <a:p>
            <a:pPr eaLnBrk="1" hangingPunct="1"/>
            <a:r>
              <a:rPr lang="tr-TR" b="1" smtClean="0">
                <a:solidFill>
                  <a:srgbClr val="FF0000"/>
                </a:solidFill>
              </a:rPr>
              <a:t>BESiN GRUPLARI</a:t>
            </a:r>
            <a:endParaRPr lang="tr-TR" smtClean="0">
              <a:solidFill>
                <a:srgbClr val="FF0000"/>
              </a:solidFill>
            </a:endParaRPr>
          </a:p>
        </p:txBody>
      </p:sp>
      <p:sp>
        <p:nvSpPr>
          <p:cNvPr id="3" name="İçerik Yer Tutucusu 2"/>
          <p:cNvSpPr>
            <a:spLocks noGrp="1"/>
          </p:cNvSpPr>
          <p:nvPr>
            <p:ph idx="1"/>
          </p:nvPr>
        </p:nvSpPr>
        <p:spPr>
          <a:xfrm>
            <a:off x="0" y="5429250"/>
            <a:ext cx="9144000" cy="1327150"/>
          </a:xfrm>
        </p:spPr>
        <p:txBody>
          <a:bodyPr rtlCol="0">
            <a:normAutofit fontScale="85000" lnSpcReduction="20000"/>
          </a:bodyPr>
          <a:lstStyle/>
          <a:p>
            <a:pPr marL="0" indent="0" algn="ctr" eaLnBrk="1" fontAlgn="auto" hangingPunct="1">
              <a:spcAft>
                <a:spcPts val="0"/>
              </a:spcAft>
              <a:buFont typeface="Arial" pitchFamily="34" charset="0"/>
              <a:buNone/>
              <a:defRPr/>
            </a:pPr>
            <a:r>
              <a:rPr lang="sv-SE" b="1" dirty="0">
                <a:solidFill>
                  <a:schemeClr val="tx1">
                    <a:lumMod val="95000"/>
                    <a:lumOff val="5000"/>
                  </a:schemeClr>
                </a:solidFill>
              </a:rPr>
              <a:t>Besinler besleyici değerleri </a:t>
            </a:r>
            <a:r>
              <a:rPr lang="sv-SE" b="1" dirty="0" smtClean="0">
                <a:solidFill>
                  <a:schemeClr val="tx1">
                    <a:lumMod val="95000"/>
                    <a:lumOff val="5000"/>
                  </a:schemeClr>
                </a:solidFill>
              </a:rPr>
              <a:t>yönünden</a:t>
            </a:r>
            <a:endParaRPr lang="tr-TR" b="1" dirty="0" smtClean="0">
              <a:solidFill>
                <a:schemeClr val="tx1">
                  <a:lumMod val="95000"/>
                  <a:lumOff val="5000"/>
                </a:schemeClr>
              </a:solidFill>
            </a:endParaRPr>
          </a:p>
          <a:p>
            <a:pPr marL="0" indent="0" algn="ctr" eaLnBrk="1" fontAlgn="auto" hangingPunct="1">
              <a:spcAft>
                <a:spcPts val="0"/>
              </a:spcAft>
              <a:buFont typeface="Arial" pitchFamily="34" charset="0"/>
              <a:buNone/>
              <a:defRPr/>
            </a:pPr>
            <a:r>
              <a:rPr lang="sv-SE" b="1" dirty="0" smtClean="0">
                <a:solidFill>
                  <a:schemeClr val="tx1">
                    <a:lumMod val="95000"/>
                    <a:lumOff val="5000"/>
                  </a:schemeClr>
                </a:solidFill>
              </a:rPr>
              <a:t> </a:t>
            </a:r>
            <a:r>
              <a:rPr lang="sv-SE" b="1" i="1" dirty="0">
                <a:solidFill>
                  <a:srgbClr val="FF0000"/>
                </a:solidFill>
              </a:rPr>
              <a:t>4 grupta </a:t>
            </a:r>
            <a:r>
              <a:rPr lang="sv-SE" b="1" dirty="0">
                <a:solidFill>
                  <a:schemeClr val="tx1">
                    <a:lumMod val="95000"/>
                    <a:lumOff val="5000"/>
                  </a:schemeClr>
                </a:solidFill>
              </a:rPr>
              <a:t>toplanır</a:t>
            </a:r>
            <a:r>
              <a:rPr lang="sv-SE" b="1" dirty="0" smtClean="0">
                <a:solidFill>
                  <a:schemeClr val="tx1">
                    <a:lumMod val="95000"/>
                    <a:lumOff val="5000"/>
                  </a:schemeClr>
                </a:solidFill>
              </a:rPr>
              <a:t>.</a:t>
            </a:r>
            <a:r>
              <a:rPr lang="tr-TR" b="1" dirty="0" smtClean="0">
                <a:solidFill>
                  <a:schemeClr val="tx1">
                    <a:lumMod val="95000"/>
                    <a:lumOff val="5000"/>
                  </a:schemeClr>
                </a:solidFill>
              </a:rPr>
              <a:t> </a:t>
            </a:r>
          </a:p>
          <a:p>
            <a:pPr marL="0" indent="0" algn="ctr" eaLnBrk="1" fontAlgn="auto" hangingPunct="1">
              <a:spcAft>
                <a:spcPts val="0"/>
              </a:spcAft>
              <a:buFont typeface="Arial" pitchFamily="34" charset="0"/>
              <a:buNone/>
              <a:defRPr/>
            </a:pPr>
            <a:r>
              <a:rPr lang="tr-TR" b="1" i="1" u="sng" dirty="0" smtClean="0">
                <a:solidFill>
                  <a:srgbClr val="FF0000"/>
                </a:solidFill>
              </a:rPr>
              <a:t>Her öğünde yeterli miktarda </a:t>
            </a:r>
            <a:r>
              <a:rPr lang="tr-TR" b="1" dirty="0" smtClean="0">
                <a:solidFill>
                  <a:schemeClr val="tx1">
                    <a:lumMod val="95000"/>
                    <a:lumOff val="5000"/>
                  </a:schemeClr>
                </a:solidFill>
              </a:rPr>
              <a:t>tüketilmelidir.</a:t>
            </a:r>
            <a:endParaRPr lang="tr-TR" dirty="0">
              <a:solidFill>
                <a:schemeClr val="tx1">
                  <a:lumMod val="95000"/>
                  <a:lumOff val="5000"/>
                </a:schemeClr>
              </a:solidFill>
            </a:endParaRPr>
          </a:p>
        </p:txBody>
      </p:sp>
      <p:pic>
        <p:nvPicPr>
          <p:cNvPr id="11268" name="Picture 3"/>
          <p:cNvPicPr>
            <a:picLocks noChangeAspect="1" noChangeArrowheads="1"/>
          </p:cNvPicPr>
          <p:nvPr/>
        </p:nvPicPr>
        <p:blipFill>
          <a:blip r:embed="rId2" cstate="print"/>
          <a:srcRect/>
          <a:stretch>
            <a:fillRect/>
          </a:stretch>
        </p:blipFill>
        <p:spPr bwMode="auto">
          <a:xfrm>
            <a:off x="1928813" y="928688"/>
            <a:ext cx="5080000" cy="44323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1A563ADA-30EF-40F4-9BD7-C877AEFDD299}" type="slidenum">
              <a:rPr lang="tr-TR" smtClean="0"/>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a:xfrm>
            <a:off x="457200" y="274638"/>
            <a:ext cx="4690864" cy="1143000"/>
          </a:xfrm>
        </p:spPr>
        <p:txBody>
          <a:bodyPr>
            <a:normAutofit fontScale="90000"/>
          </a:bodyPr>
          <a:lstStyle/>
          <a:p>
            <a:pPr eaLnBrk="1" hangingPunct="1"/>
            <a:r>
              <a:rPr lang="tr-TR" b="1" dirty="0" smtClean="0">
                <a:solidFill>
                  <a:srgbClr val="FF0000"/>
                </a:solidFill>
              </a:rPr>
              <a:t>TEMEL </a:t>
            </a:r>
            <a:r>
              <a:rPr lang="tr-TR" b="1" dirty="0" err="1" smtClean="0">
                <a:solidFill>
                  <a:srgbClr val="FF0000"/>
                </a:solidFill>
              </a:rPr>
              <a:t>BESiN</a:t>
            </a:r>
            <a:r>
              <a:rPr lang="tr-TR" b="1" dirty="0" smtClean="0">
                <a:solidFill>
                  <a:srgbClr val="FF0000"/>
                </a:solidFill>
              </a:rPr>
              <a:t> GRUPLARI</a:t>
            </a:r>
            <a:endParaRPr lang="tr-TR" dirty="0" smtClean="0">
              <a:solidFill>
                <a:srgbClr val="FF0000"/>
              </a:solidFill>
            </a:endParaRPr>
          </a:p>
        </p:txBody>
      </p:sp>
      <p:sp>
        <p:nvSpPr>
          <p:cNvPr id="12291" name="İçerik Yer Tutucusu 2"/>
          <p:cNvSpPr>
            <a:spLocks noGrp="1"/>
          </p:cNvSpPr>
          <p:nvPr>
            <p:ph idx="1"/>
          </p:nvPr>
        </p:nvSpPr>
        <p:spPr>
          <a:xfrm>
            <a:off x="0" y="1697038"/>
            <a:ext cx="8697913" cy="4525962"/>
          </a:xfrm>
        </p:spPr>
        <p:txBody>
          <a:bodyPr>
            <a:normAutofit fontScale="92500" lnSpcReduction="10000"/>
          </a:bodyPr>
          <a:lstStyle/>
          <a:p>
            <a:pPr marL="514350" indent="-514350" eaLnBrk="1" hangingPunct="1">
              <a:lnSpc>
                <a:spcPct val="150000"/>
              </a:lnSpc>
              <a:buFont typeface="Calibri" pitchFamily="34" charset="0"/>
              <a:buAutoNum type="arabicPeriod"/>
            </a:pPr>
            <a:r>
              <a:rPr lang="tr-TR" sz="2800" b="1" dirty="0" smtClean="0">
                <a:solidFill>
                  <a:srgbClr val="002060"/>
                </a:solidFill>
              </a:rPr>
              <a:t>Et- Yumurta- </a:t>
            </a:r>
            <a:r>
              <a:rPr lang="tr-TR" sz="2800" b="1" dirty="0" err="1" smtClean="0">
                <a:solidFill>
                  <a:srgbClr val="002060"/>
                </a:solidFill>
              </a:rPr>
              <a:t>Kurubaklagil</a:t>
            </a:r>
            <a:r>
              <a:rPr lang="tr-TR" sz="2800" b="1" dirty="0" smtClean="0">
                <a:solidFill>
                  <a:srgbClr val="002060"/>
                </a:solidFill>
              </a:rPr>
              <a:t> grubu</a:t>
            </a:r>
          </a:p>
          <a:p>
            <a:pPr marL="514350" indent="-514350" eaLnBrk="1" hangingPunct="1">
              <a:lnSpc>
                <a:spcPct val="150000"/>
              </a:lnSpc>
              <a:buFont typeface="Calibri" pitchFamily="34" charset="0"/>
              <a:buAutoNum type="arabicPeriod"/>
            </a:pPr>
            <a:r>
              <a:rPr lang="tr-TR" sz="2800" b="1" dirty="0" smtClean="0">
                <a:solidFill>
                  <a:srgbClr val="002060"/>
                </a:solidFill>
              </a:rPr>
              <a:t>Süt ve süt ürünleri grubu</a:t>
            </a:r>
          </a:p>
          <a:p>
            <a:pPr marL="514350" indent="-514350" eaLnBrk="1" hangingPunct="1">
              <a:lnSpc>
                <a:spcPct val="150000"/>
              </a:lnSpc>
              <a:buFont typeface="Calibri" pitchFamily="34" charset="0"/>
              <a:buAutoNum type="arabicPeriod"/>
            </a:pPr>
            <a:r>
              <a:rPr lang="tr-TR" sz="2800" b="1" dirty="0" smtClean="0">
                <a:solidFill>
                  <a:srgbClr val="002060"/>
                </a:solidFill>
              </a:rPr>
              <a:t>Taze Sebze  ve Meyveler</a:t>
            </a:r>
          </a:p>
          <a:p>
            <a:pPr marL="514350" indent="-514350" eaLnBrk="1" hangingPunct="1">
              <a:lnSpc>
                <a:spcPct val="150000"/>
              </a:lnSpc>
              <a:buFont typeface="Calibri" pitchFamily="34" charset="0"/>
              <a:buAutoNum type="arabicPeriod"/>
            </a:pPr>
            <a:r>
              <a:rPr lang="tr-TR" sz="2800" b="1" dirty="0" smtClean="0">
                <a:solidFill>
                  <a:srgbClr val="002060"/>
                </a:solidFill>
              </a:rPr>
              <a:t>Ekmek ve Tahıllar</a:t>
            </a:r>
          </a:p>
          <a:p>
            <a:pPr marL="514350" indent="-514350" eaLnBrk="1" hangingPunct="1">
              <a:lnSpc>
                <a:spcPct val="150000"/>
              </a:lnSpc>
              <a:buNone/>
            </a:pPr>
            <a:r>
              <a:rPr lang="tr-TR" sz="2800" b="1" i="1" dirty="0" smtClean="0">
                <a:solidFill>
                  <a:srgbClr val="7030A0"/>
                </a:solidFill>
              </a:rPr>
              <a:t>(</a:t>
            </a:r>
            <a:r>
              <a:rPr lang="tr-TR" sz="2800" b="1" i="1" u="sng" dirty="0" smtClean="0">
                <a:solidFill>
                  <a:srgbClr val="7030A0"/>
                </a:solidFill>
              </a:rPr>
              <a:t>Yağlar</a:t>
            </a:r>
            <a:r>
              <a:rPr lang="tr-TR" sz="2800" b="1" i="1" dirty="0" smtClean="0">
                <a:solidFill>
                  <a:srgbClr val="7030A0"/>
                </a:solidFill>
              </a:rPr>
              <a:t> ve Şekerler günümüzde tüketimi çok olan gıdalardır ama aslında ayrı bir besin grubu olarak diyetimizin içinde bulunmasına gerek yoktur.)</a:t>
            </a:r>
          </a:p>
          <a:p>
            <a:pPr marL="514350" indent="-514350" eaLnBrk="1" hangingPunct="1">
              <a:buFont typeface="Calibri" pitchFamily="34" charset="0"/>
              <a:buAutoNum type="arabicPeriod"/>
            </a:pPr>
            <a:endParaRPr lang="tr-TR" dirty="0" smtClean="0"/>
          </a:p>
          <a:p>
            <a:pPr marL="514350" indent="-514350" eaLnBrk="1" hangingPunct="1">
              <a:buFont typeface="Calibri" pitchFamily="34" charset="0"/>
              <a:buAutoNum type="arabicPeriod"/>
            </a:pPr>
            <a:endParaRPr lang="tr-TR" dirty="0" smtClean="0"/>
          </a:p>
          <a:p>
            <a:pPr marL="514350" indent="-514350" eaLnBrk="1" hangingPunct="1">
              <a:buFont typeface="Calibri" pitchFamily="34" charset="0"/>
              <a:buAutoNum type="arabicPeriod"/>
            </a:pPr>
            <a:endParaRPr lang="tr-TR" dirty="0" smtClean="0"/>
          </a:p>
        </p:txBody>
      </p:sp>
      <p:pic>
        <p:nvPicPr>
          <p:cNvPr id="12292" name="Picture 3"/>
          <p:cNvPicPr>
            <a:picLocks noChangeAspect="1" noChangeArrowheads="1"/>
          </p:cNvPicPr>
          <p:nvPr/>
        </p:nvPicPr>
        <p:blipFill>
          <a:blip r:embed="rId2" cstate="print"/>
          <a:srcRect/>
          <a:stretch>
            <a:fillRect/>
          </a:stretch>
        </p:blipFill>
        <p:spPr bwMode="auto">
          <a:xfrm>
            <a:off x="5070475" y="476672"/>
            <a:ext cx="4073525" cy="35179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1A563ADA-30EF-40F4-9BD7-C877AEFDD299}" type="slidenum">
              <a:rPr lang="tr-TR" smtClean="0"/>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571500"/>
            <a:ext cx="8229600" cy="957263"/>
          </a:xfrm>
        </p:spPr>
        <p:txBody>
          <a:bodyPr rtlCol="0">
            <a:normAutofit fontScale="90000"/>
          </a:bodyPr>
          <a:lstStyle/>
          <a:p>
            <a:pPr eaLnBrk="1" fontAlgn="auto" hangingPunct="1">
              <a:spcAft>
                <a:spcPts val="0"/>
              </a:spcAft>
              <a:defRPr/>
            </a:pPr>
            <a:r>
              <a:rPr lang="tr-TR" b="1" dirty="0" smtClean="0">
                <a:solidFill>
                  <a:srgbClr val="C00000"/>
                </a:solidFill>
              </a:rPr>
              <a:t>TEMEL BESİN GRUPLARI</a:t>
            </a:r>
            <a:br>
              <a:rPr lang="tr-TR" b="1" dirty="0" smtClean="0">
                <a:solidFill>
                  <a:srgbClr val="C00000"/>
                </a:solidFill>
              </a:rPr>
            </a:br>
            <a:endParaRPr lang="tr-TR" dirty="0"/>
          </a:p>
        </p:txBody>
      </p:sp>
      <p:sp>
        <p:nvSpPr>
          <p:cNvPr id="3" name="2 İçerik Yer Tutucusu"/>
          <p:cNvSpPr>
            <a:spLocks noGrp="1"/>
          </p:cNvSpPr>
          <p:nvPr>
            <p:ph idx="1"/>
          </p:nvPr>
        </p:nvSpPr>
        <p:spPr>
          <a:xfrm>
            <a:off x="357188" y="1071563"/>
            <a:ext cx="8229600" cy="5786437"/>
          </a:xfrm>
        </p:spPr>
        <p:txBody>
          <a:bodyPr rtlCol="0">
            <a:noAutofit/>
          </a:bodyPr>
          <a:lstStyle/>
          <a:p>
            <a:pPr marL="274320" indent="-274320" algn="just" eaLnBrk="1" fontAlgn="auto" hangingPunct="1">
              <a:spcBef>
                <a:spcPts val="0"/>
              </a:spcBef>
              <a:spcAft>
                <a:spcPts val="0"/>
              </a:spcAft>
              <a:buClr>
                <a:schemeClr val="accent3"/>
              </a:buClr>
              <a:buFont typeface="Arial" pitchFamily="34" charset="0"/>
              <a:buNone/>
              <a:defRPr/>
            </a:pPr>
            <a:r>
              <a:rPr lang="tr-TR" sz="2800" b="1" u="sng" dirty="0" smtClean="0">
                <a:solidFill>
                  <a:srgbClr val="7030A0"/>
                </a:solidFill>
              </a:rPr>
              <a:t>1-Et ve et yerine geçenler :</a:t>
            </a:r>
            <a:r>
              <a:rPr lang="tr-TR" sz="2800" b="1" dirty="0" smtClean="0">
                <a:solidFill>
                  <a:srgbClr val="7030A0"/>
                </a:solidFill>
              </a:rPr>
              <a:t>  </a:t>
            </a:r>
          </a:p>
          <a:p>
            <a:pPr marL="274320" indent="-274320" algn="just" eaLnBrk="1" fontAlgn="auto" hangingPunct="1">
              <a:spcBef>
                <a:spcPts val="0"/>
              </a:spcBef>
              <a:spcAft>
                <a:spcPts val="0"/>
              </a:spcAft>
              <a:buClr>
                <a:schemeClr val="accent3"/>
              </a:buClr>
              <a:buFont typeface="Arial" pitchFamily="34" charset="0"/>
              <a:buNone/>
              <a:defRPr/>
            </a:pPr>
            <a:r>
              <a:rPr lang="tr-TR" sz="2800" b="1" dirty="0" smtClean="0">
                <a:solidFill>
                  <a:srgbClr val="7030A0"/>
                </a:solidFill>
              </a:rPr>
              <a:t>	</a:t>
            </a:r>
            <a:r>
              <a:rPr lang="tr-TR" sz="2800" dirty="0" smtClean="0"/>
              <a:t>Et-tavuk-balık-hindi  ve kaz eti-sakatatlar-yumurta-</a:t>
            </a:r>
            <a:r>
              <a:rPr lang="tr-TR" sz="2800" dirty="0" err="1" smtClean="0"/>
              <a:t>kurubaklagiller</a:t>
            </a:r>
            <a:r>
              <a:rPr lang="tr-TR" sz="2800" dirty="0" smtClean="0"/>
              <a:t> ve bunların türevleridir.</a:t>
            </a:r>
          </a:p>
          <a:p>
            <a:pPr marL="274320" indent="-274320" algn="just" eaLnBrk="1" fontAlgn="auto" hangingPunct="1">
              <a:spcBef>
                <a:spcPts val="0"/>
              </a:spcBef>
              <a:spcAft>
                <a:spcPts val="0"/>
              </a:spcAft>
              <a:buClr>
                <a:schemeClr val="accent3"/>
              </a:buClr>
              <a:buFont typeface="Arial" pitchFamily="34" charset="0"/>
              <a:buNone/>
              <a:defRPr/>
            </a:pPr>
            <a:endParaRPr lang="tr-TR" sz="2800" dirty="0" smtClean="0"/>
          </a:p>
          <a:p>
            <a:pPr marL="274320" indent="-274320" algn="just" eaLnBrk="1" fontAlgn="auto" hangingPunct="1">
              <a:spcBef>
                <a:spcPts val="0"/>
              </a:spcBef>
              <a:spcAft>
                <a:spcPts val="0"/>
              </a:spcAft>
              <a:buClr>
                <a:schemeClr val="accent3"/>
              </a:buClr>
              <a:buFont typeface="Arial" pitchFamily="34" charset="0"/>
              <a:buNone/>
              <a:defRPr/>
            </a:pPr>
            <a:r>
              <a:rPr lang="tr-TR" sz="2800" dirty="0" smtClean="0"/>
              <a:t>	Bu gruptaki besinlerimiz</a:t>
            </a:r>
            <a:r>
              <a:rPr lang="tr-TR" sz="2800" b="1" dirty="0" smtClean="0"/>
              <a:t>,</a:t>
            </a:r>
            <a:r>
              <a:rPr lang="tr-TR" sz="2800" b="1" dirty="0" smtClean="0">
                <a:solidFill>
                  <a:srgbClr val="C00000"/>
                </a:solidFill>
              </a:rPr>
              <a:t> protein </a:t>
            </a:r>
            <a:r>
              <a:rPr lang="tr-TR" sz="2800" b="1" dirty="0">
                <a:solidFill>
                  <a:srgbClr val="C00000"/>
                </a:solidFill>
              </a:rPr>
              <a:t>,</a:t>
            </a:r>
            <a:r>
              <a:rPr lang="tr-TR" sz="2800" b="1" dirty="0" smtClean="0">
                <a:solidFill>
                  <a:srgbClr val="C00000"/>
                </a:solidFill>
              </a:rPr>
              <a:t>demir, çinko, fosfor, magnezyum ve B grubu vitaminleri  </a:t>
            </a:r>
            <a:r>
              <a:rPr lang="tr-TR" sz="2800" dirty="0" smtClean="0"/>
              <a:t>bakımından zengindir. </a:t>
            </a:r>
          </a:p>
          <a:p>
            <a:pPr marL="274320" indent="-274320" algn="just" eaLnBrk="1" fontAlgn="auto" hangingPunct="1">
              <a:spcBef>
                <a:spcPts val="0"/>
              </a:spcBef>
              <a:spcAft>
                <a:spcPts val="0"/>
              </a:spcAft>
              <a:buClr>
                <a:schemeClr val="accent3"/>
              </a:buClr>
              <a:buFont typeface="Arial" pitchFamily="34" charset="0"/>
              <a:buNone/>
              <a:defRPr/>
            </a:pPr>
            <a:endParaRPr lang="tr-TR" sz="2800" dirty="0" smtClean="0"/>
          </a:p>
          <a:p>
            <a:pPr marL="274320" indent="-274320" algn="just" eaLnBrk="1" fontAlgn="auto" hangingPunct="1">
              <a:spcBef>
                <a:spcPts val="0"/>
              </a:spcBef>
              <a:spcAft>
                <a:spcPts val="0"/>
              </a:spcAft>
              <a:buClr>
                <a:schemeClr val="accent3"/>
              </a:buClr>
              <a:buFont typeface="Arial" pitchFamily="34" charset="0"/>
              <a:buNone/>
              <a:defRPr/>
            </a:pPr>
            <a:r>
              <a:rPr lang="tr-TR" sz="2800" dirty="0" smtClean="0"/>
              <a:t>	Balık iyi bir </a:t>
            </a:r>
            <a:r>
              <a:rPr lang="tr-TR" sz="2800" dirty="0" err="1" smtClean="0"/>
              <a:t>omega</a:t>
            </a:r>
            <a:r>
              <a:rPr lang="tr-TR" sz="2800" dirty="0" smtClean="0"/>
              <a:t> 3 kaynağıdır.</a:t>
            </a:r>
          </a:p>
          <a:p>
            <a:pPr marL="274320" indent="-274320" algn="just" eaLnBrk="1" fontAlgn="auto" hangingPunct="1">
              <a:spcBef>
                <a:spcPts val="0"/>
              </a:spcBef>
              <a:spcAft>
                <a:spcPts val="0"/>
              </a:spcAft>
              <a:buClr>
                <a:schemeClr val="accent3"/>
              </a:buClr>
              <a:buFont typeface="Arial" pitchFamily="34" charset="0"/>
              <a:buNone/>
              <a:defRPr/>
            </a:pPr>
            <a:r>
              <a:rPr lang="tr-TR" sz="2800" dirty="0" smtClean="0"/>
              <a:t> </a:t>
            </a:r>
          </a:p>
          <a:p>
            <a:pPr marL="274320" indent="-274320" algn="just" eaLnBrk="1" fontAlgn="auto" hangingPunct="1">
              <a:spcBef>
                <a:spcPts val="0"/>
              </a:spcBef>
              <a:spcAft>
                <a:spcPts val="0"/>
              </a:spcAft>
              <a:buClr>
                <a:schemeClr val="accent3"/>
              </a:buClr>
              <a:buFont typeface="Arial" pitchFamily="34" charset="0"/>
              <a:buNone/>
              <a:defRPr/>
            </a:pPr>
            <a:r>
              <a:rPr lang="tr-TR" sz="2800" dirty="0" smtClean="0"/>
              <a:t>*</a:t>
            </a:r>
            <a:r>
              <a:rPr lang="tr-TR" sz="2800" dirty="0" err="1" smtClean="0"/>
              <a:t>Kurubaklagiller</a:t>
            </a:r>
            <a:r>
              <a:rPr lang="tr-TR" sz="2800" dirty="0" smtClean="0"/>
              <a:t> posadan da zengindir.</a:t>
            </a:r>
          </a:p>
          <a:p>
            <a:pPr marL="274320" indent="-274320" algn="just" eaLnBrk="1" fontAlgn="auto" hangingPunct="1">
              <a:spcAft>
                <a:spcPts val="0"/>
              </a:spcAft>
              <a:buClr>
                <a:schemeClr val="accent3"/>
              </a:buClr>
              <a:buFont typeface="Arial" pitchFamily="34" charset="0"/>
              <a:buNone/>
              <a:defRPr/>
            </a:pPr>
            <a:endParaRPr lang="tr-TR" sz="2800" dirty="0" smtClean="0"/>
          </a:p>
        </p:txBody>
      </p:sp>
      <p:pic>
        <p:nvPicPr>
          <p:cNvPr id="13316" name="Picture 9" descr="http://www.cicicee.com/images/Userfiles/Image/buyuk-gorsel/et-balik-tavuk-yumurta.jpg">
            <a:hlinkClick r:id="rId2"/>
          </p:cNvPr>
          <p:cNvPicPr>
            <a:picLocks noChangeAspect="1" noChangeArrowheads="1"/>
          </p:cNvPicPr>
          <p:nvPr/>
        </p:nvPicPr>
        <p:blipFill>
          <a:blip r:embed="rId3" cstate="print"/>
          <a:srcRect l="7259" t="6451" r="3830" b="6451"/>
          <a:stretch>
            <a:fillRect/>
          </a:stretch>
        </p:blipFill>
        <p:spPr bwMode="auto">
          <a:xfrm>
            <a:off x="5786438" y="3651250"/>
            <a:ext cx="3357562" cy="1849438"/>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1A563ADA-30EF-40F4-9BD7-C877AEFDD299}" type="slidenum">
              <a:rPr lang="tr-TR" smtClean="0"/>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eaLnBrk="1" hangingPunct="1"/>
            <a:r>
              <a:rPr lang="tr-TR" u="sng" smtClean="0">
                <a:solidFill>
                  <a:srgbClr val="FF0000"/>
                </a:solidFill>
              </a:rPr>
              <a:t>Günlük Ne Miktarda Alınmalı?</a:t>
            </a:r>
          </a:p>
        </p:txBody>
      </p:sp>
      <p:sp>
        <p:nvSpPr>
          <p:cNvPr id="14339" name="2 İçerik Yer Tutucusu"/>
          <p:cNvSpPr>
            <a:spLocks noGrp="1"/>
          </p:cNvSpPr>
          <p:nvPr>
            <p:ph idx="1"/>
          </p:nvPr>
        </p:nvSpPr>
        <p:spPr>
          <a:xfrm>
            <a:off x="357188" y="1428750"/>
            <a:ext cx="8229600" cy="4525963"/>
          </a:xfrm>
        </p:spPr>
        <p:txBody>
          <a:bodyPr>
            <a:normAutofit fontScale="92500" lnSpcReduction="10000"/>
          </a:bodyPr>
          <a:lstStyle/>
          <a:p>
            <a:pPr algn="ctr" eaLnBrk="1" hangingPunct="1">
              <a:buFont typeface="Arial" charset="0"/>
              <a:buNone/>
            </a:pPr>
            <a:r>
              <a:rPr lang="tr-TR" smtClean="0"/>
              <a:t>(</a:t>
            </a:r>
            <a:r>
              <a:rPr lang="tr-TR" sz="2800" smtClean="0"/>
              <a:t>Enerji harcamasına göre değerlendirilir)</a:t>
            </a:r>
          </a:p>
          <a:p>
            <a:pPr algn="ctr" eaLnBrk="1" hangingPunct="1">
              <a:spcBef>
                <a:spcPct val="0"/>
              </a:spcBef>
              <a:buFont typeface="Arial" charset="0"/>
              <a:buNone/>
            </a:pPr>
            <a:endParaRPr lang="tr-TR" sz="2800" smtClean="0"/>
          </a:p>
          <a:p>
            <a:pPr eaLnBrk="1" hangingPunct="1"/>
            <a:r>
              <a:rPr lang="tr-TR" sz="2800" smtClean="0"/>
              <a:t>Yetişkin, genç, çocuklarda : </a:t>
            </a:r>
            <a:r>
              <a:rPr lang="tr-TR" sz="2800" smtClean="0">
                <a:solidFill>
                  <a:srgbClr val="FF0000"/>
                </a:solidFill>
              </a:rPr>
              <a:t> 2 porsiyon</a:t>
            </a:r>
          </a:p>
          <a:p>
            <a:pPr eaLnBrk="1" hangingPunct="1"/>
            <a:r>
              <a:rPr lang="tr-TR" sz="2800" smtClean="0"/>
              <a:t>Gebe ve emziklilerde	     :  </a:t>
            </a:r>
            <a:r>
              <a:rPr lang="tr-TR" sz="2800" smtClean="0">
                <a:solidFill>
                  <a:srgbClr val="FF0000"/>
                </a:solidFill>
              </a:rPr>
              <a:t>3 porsiyon</a:t>
            </a:r>
          </a:p>
          <a:p>
            <a:pPr eaLnBrk="1" hangingPunct="1">
              <a:buFont typeface="Arial" charset="0"/>
              <a:buNone/>
            </a:pPr>
            <a:endParaRPr lang="tr-TR" sz="2800" smtClean="0"/>
          </a:p>
          <a:p>
            <a:pPr eaLnBrk="1" hangingPunct="1">
              <a:buFont typeface="Arial" charset="0"/>
              <a:buNone/>
            </a:pPr>
            <a:r>
              <a:rPr lang="tr-TR" sz="2800" b="1" i="1" u="sng" smtClean="0">
                <a:solidFill>
                  <a:srgbClr val="FF0000"/>
                </a:solidFill>
              </a:rPr>
              <a:t>1 Porsiyon Et Grubu:</a:t>
            </a:r>
          </a:p>
          <a:p>
            <a:pPr eaLnBrk="1" hangingPunct="1">
              <a:buFont typeface="Arial" charset="0"/>
              <a:buNone/>
            </a:pPr>
            <a:r>
              <a:rPr lang="tr-TR" sz="2800" b="1" i="1" smtClean="0">
                <a:solidFill>
                  <a:srgbClr val="FF0000"/>
                </a:solidFill>
              </a:rPr>
              <a:t>	  </a:t>
            </a:r>
            <a:r>
              <a:rPr lang="tr-TR" sz="2800" b="1" smtClean="0">
                <a:solidFill>
                  <a:srgbClr val="002060"/>
                </a:solidFill>
              </a:rPr>
              <a:t>Et, tavuk, balık vb : 50-60 g ( 2-3 köfte kadar)</a:t>
            </a:r>
          </a:p>
          <a:p>
            <a:pPr lvl="1" eaLnBrk="1" hangingPunct="1">
              <a:buFont typeface="Arial" charset="0"/>
              <a:buNone/>
            </a:pPr>
            <a:r>
              <a:rPr lang="tr-TR" b="1" smtClean="0">
                <a:solidFill>
                  <a:srgbClr val="002060"/>
                </a:solidFill>
              </a:rPr>
              <a:t>Kurubaklagiller (pişmiş) :  90g 1 çay bardağı  kadar</a:t>
            </a:r>
          </a:p>
          <a:p>
            <a:pPr lvl="1" eaLnBrk="1" hangingPunct="1">
              <a:spcBef>
                <a:spcPct val="0"/>
              </a:spcBef>
              <a:buFont typeface="Arial" charset="0"/>
              <a:buNone/>
            </a:pPr>
            <a:endParaRPr lang="tr-TR" b="1" smtClean="0">
              <a:solidFill>
                <a:srgbClr val="002060"/>
              </a:solidFill>
            </a:endParaRPr>
          </a:p>
          <a:p>
            <a:pPr lvl="1" eaLnBrk="1" hangingPunct="1">
              <a:buFont typeface="Arial" charset="0"/>
              <a:buNone/>
            </a:pPr>
            <a:r>
              <a:rPr lang="tr-TR" b="1" u="sng" smtClean="0">
                <a:solidFill>
                  <a:srgbClr val="FF0000"/>
                </a:solidFill>
              </a:rPr>
              <a:t>Yumurta : Haftada 3-4 adet tüketilmelidir</a:t>
            </a:r>
            <a:r>
              <a:rPr lang="tr-TR" b="1" smtClean="0">
                <a:solidFill>
                  <a:srgbClr val="002060"/>
                </a:solidFill>
              </a:rPr>
              <a:t>.</a:t>
            </a:r>
          </a:p>
          <a:p>
            <a:pPr lvl="1" eaLnBrk="1" hangingPunct="1">
              <a:buFont typeface="Arial" charset="0"/>
              <a:buNone/>
            </a:pPr>
            <a:endParaRPr lang="tr-TR" smtClean="0"/>
          </a:p>
        </p:txBody>
      </p:sp>
      <p:sp>
        <p:nvSpPr>
          <p:cNvPr id="4" name="3 Slayt Numarası Yer Tutucusu"/>
          <p:cNvSpPr>
            <a:spLocks noGrp="1"/>
          </p:cNvSpPr>
          <p:nvPr>
            <p:ph type="sldNum" sz="quarter" idx="12"/>
          </p:nvPr>
        </p:nvSpPr>
        <p:spPr/>
        <p:txBody>
          <a:bodyPr/>
          <a:lstStyle/>
          <a:p>
            <a:fld id="{1A563ADA-30EF-40F4-9BD7-C877AEFDD299}" type="slidenum">
              <a:rPr lang="tr-TR" smtClean="0"/>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625" y="642938"/>
            <a:ext cx="8229600" cy="957262"/>
          </a:xfrm>
        </p:spPr>
        <p:txBody>
          <a:bodyPr rtlCol="0">
            <a:normAutofit fontScale="90000"/>
          </a:bodyPr>
          <a:lstStyle/>
          <a:p>
            <a:pPr eaLnBrk="1" fontAlgn="auto" hangingPunct="1">
              <a:spcAft>
                <a:spcPts val="0"/>
              </a:spcAft>
              <a:defRPr/>
            </a:pPr>
            <a:r>
              <a:rPr lang="tr-TR" b="1" dirty="0" smtClean="0">
                <a:solidFill>
                  <a:srgbClr val="C00000"/>
                </a:solidFill>
              </a:rPr>
              <a:t>TEMEL BESİN GRUPLARI</a:t>
            </a:r>
            <a:br>
              <a:rPr lang="tr-TR" b="1" dirty="0" smtClean="0">
                <a:solidFill>
                  <a:srgbClr val="C00000"/>
                </a:solidFill>
              </a:rPr>
            </a:br>
            <a:endParaRPr lang="tr-TR" dirty="0"/>
          </a:p>
        </p:txBody>
      </p:sp>
      <p:sp>
        <p:nvSpPr>
          <p:cNvPr id="3" name="2 İçerik Yer Tutucusu"/>
          <p:cNvSpPr>
            <a:spLocks noGrp="1"/>
          </p:cNvSpPr>
          <p:nvPr>
            <p:ph idx="1"/>
          </p:nvPr>
        </p:nvSpPr>
        <p:spPr>
          <a:xfrm>
            <a:off x="285750" y="1214438"/>
            <a:ext cx="8858250" cy="4525962"/>
          </a:xfrm>
        </p:spPr>
        <p:txBody>
          <a:bodyPr rtlCol="0">
            <a:normAutofit/>
          </a:bodyPr>
          <a:lstStyle/>
          <a:p>
            <a:pPr marL="274320" indent="-274320" eaLnBrk="1" fontAlgn="auto" hangingPunct="1">
              <a:lnSpc>
                <a:spcPct val="170000"/>
              </a:lnSpc>
              <a:spcAft>
                <a:spcPts val="0"/>
              </a:spcAft>
              <a:buClr>
                <a:schemeClr val="accent3"/>
              </a:buClr>
              <a:buFont typeface="Arial" pitchFamily="34" charset="0"/>
              <a:buNone/>
              <a:defRPr/>
            </a:pPr>
            <a:r>
              <a:rPr lang="tr-TR" sz="2800" b="1" dirty="0" smtClean="0">
                <a:solidFill>
                  <a:srgbClr val="7030A0"/>
                </a:solidFill>
              </a:rPr>
              <a:t>2-Süt ve süt yerine geçenler : </a:t>
            </a:r>
          </a:p>
          <a:p>
            <a:pPr marL="274320" indent="-274320" eaLnBrk="1" fontAlgn="auto" hangingPunct="1">
              <a:lnSpc>
                <a:spcPct val="170000"/>
              </a:lnSpc>
              <a:spcAft>
                <a:spcPts val="0"/>
              </a:spcAft>
              <a:buClr>
                <a:schemeClr val="accent3"/>
              </a:buClr>
              <a:buFont typeface="Arial" pitchFamily="34" charset="0"/>
              <a:buNone/>
              <a:defRPr/>
            </a:pPr>
            <a:r>
              <a:rPr lang="tr-TR" sz="2800" dirty="0" smtClean="0"/>
              <a:t>Süt-yoğurt-ayran-cacık-peynir-çökelek-sütle yapılan tatlılar</a:t>
            </a:r>
          </a:p>
          <a:p>
            <a:pPr marL="274320" indent="-274320" algn="just" eaLnBrk="1" fontAlgn="auto" hangingPunct="1">
              <a:lnSpc>
                <a:spcPct val="150000"/>
              </a:lnSpc>
              <a:spcAft>
                <a:spcPts val="0"/>
              </a:spcAft>
              <a:buClr>
                <a:schemeClr val="accent3"/>
              </a:buClr>
              <a:buFont typeface="Arial" pitchFamily="34" charset="0"/>
              <a:buNone/>
              <a:defRPr/>
            </a:pPr>
            <a:r>
              <a:rPr lang="tr-TR" sz="2800" b="1" dirty="0"/>
              <a:t>	</a:t>
            </a:r>
            <a:r>
              <a:rPr lang="tr-TR" sz="2800" b="1" dirty="0" smtClean="0">
                <a:solidFill>
                  <a:srgbClr val="FF0000"/>
                </a:solidFill>
              </a:rPr>
              <a:t>-  Bu besinler temel kalsiyum kaynağıdır.</a:t>
            </a:r>
          </a:p>
          <a:p>
            <a:pPr marL="274320" indent="-274320" algn="just" eaLnBrk="1" fontAlgn="auto" hangingPunct="1">
              <a:lnSpc>
                <a:spcPct val="150000"/>
              </a:lnSpc>
              <a:spcAft>
                <a:spcPts val="0"/>
              </a:spcAft>
              <a:buClr>
                <a:schemeClr val="accent3"/>
              </a:buClr>
              <a:buFont typeface="Arial" pitchFamily="34" charset="0"/>
              <a:buNone/>
              <a:defRPr/>
            </a:pPr>
            <a:r>
              <a:rPr lang="tr-TR" sz="2800" b="1" dirty="0">
                <a:solidFill>
                  <a:srgbClr val="FF0000"/>
                </a:solidFill>
              </a:rPr>
              <a:t>	</a:t>
            </a:r>
            <a:r>
              <a:rPr lang="tr-TR" sz="2800" b="1" dirty="0" smtClean="0">
                <a:solidFill>
                  <a:srgbClr val="FF0000"/>
                </a:solidFill>
              </a:rPr>
              <a:t>- Protein, B vitaminleri, fosfor ve çinko için de iyi kaynaktır.</a:t>
            </a:r>
          </a:p>
          <a:p>
            <a:pPr eaLnBrk="1" fontAlgn="auto" hangingPunct="1">
              <a:spcAft>
                <a:spcPts val="0"/>
              </a:spcAft>
              <a:buFont typeface="Arial" pitchFamily="34" charset="0"/>
              <a:buChar char="•"/>
              <a:defRPr/>
            </a:pPr>
            <a:endParaRPr lang="tr-TR" dirty="0"/>
          </a:p>
        </p:txBody>
      </p:sp>
      <p:sp>
        <p:nvSpPr>
          <p:cNvPr id="15364" name="AutoShape 2" descr="data:image/jpeg;base64,/9j/4AAQSkZJRgABAQAAAQABAAD/2wCEAAkGBxASEhUUExIQExUUFA8QFBUUFhQQEBUQFRUWFhQUFBUZHCggGBolHBQUITEhJSkrLi4uFx8zODMsNygtLisBCgoKDg0OGhAQGywkHSQsLCwsLCwsLCwsLCwsLC8sLCwsLCwsLCwsLCwsLCwsLCwsLCssLCwsLCssLCwsLDc3LP/AABEIAL4BCQMBIgACEQEDEQH/xAAbAAEAAgMBAQAAAAAAAAAAAAAABAUCAwYBB//EAD0QAAIBAgMEBwYDCAEFAAAAAAABAgMRBAUhEjFBUQZhcYGRobETIjJCcsFSYtEUI0NTgpKy8OEVFiQzc//EABoBAQADAQEBAAAAAAAAAAAAAAABAgMFBAb/xAApEQACAQMDBAEEAwEAAAAAAAAAAQIDBBESITEFE0FRIhRxkaFCYfEy/9oADAMBAAIRAxEAPwD7gAAAAAAAAAAAAAAAAAAAeOSW+yIyD0EOpmVGO+pDud35GCzjD/zF5r7GbrU1zJfktol6J4Ikczov+JDxNixtJ/xIf3IlVYPhr8jS/RvBgq0XulHxTMky+pFcHoAJAAAAAAAAAAAAAAAAAAAAAAAAAAAAAAAAAAB5KSRFqZhTXG/Zr5gEiq7J25M+P1OktSbvUlJvt07kfUK+ZxaaSeqav2nALoPT416ndGK+5zOoW86+FHg91lVp086yDTzyJujnMOZKXQej/OreEP0H/ZFPhXq98Yv7nJfSar/09/1duaoZxHmbY5vDmjVU6ES+Wv8A3Qf2ZCxHRHFx+F05r8smpeDS9TKXTa8fZKrW8vJcwzWHNG6nm8VulbsbRw2Kp1aT2akZwf5k1fse59xpVd8zLt1ov/pmyoU5I+lRz5/jl/cSqWeTfzvyf2Pl9PEy6zochrt31K1Lm5prOspOzp4zg7CedVeEn4I6qlK6T5pM+fo7rLv/AFQ+mPodDoV1VrTmqks7I5t5SjBLSSQAfSngAAAAAAAAAAAAAAAAAAAAAAAAAPJSS1ehDq5rQj8VWHjf0IygQc0cnNq/uxUdO3fK3+7iJGHJEuVaFWo5QknHZSvZ71w1JCjFbtOy5VsYIUcNLlbe9d+nUZxwravff1ExTfMyVVkZBBeEkvIxdBosXVkNt9QyCtcWj1JMnSTfFeCNFWlfi/sMgpOkeDhVoVFJJ7MKk0+KcYtq3efKYs+v537uGr9VGt/iz48mcjqKWpYOv05vSzYjoOjk9X2HOxkXeQTtPtRxbmOYM6f8TqUzsOjlS9FL8MpR87r1OPplzkeYeyUk4tptPTTUr0Sr27pZ4aZzbyGqnsdYCqWeQ4xn5P7m2OcUvzLuPs1Vh7OTpZYAhxzOk/m8mbFjaX44+hbXH2RhkgGtV4P5o+KM1Jc0TlEHoAJAAAAAAAAAAAAANdapsq5sNdantIA4bMMdUqNyk3a7suCXKxz1fK6M5NylVd3uvp3cjtsf0Zc23GWzfW29FbV6I1+FSL7Ytfc8s6cn4NoySIuVVVSgoxvZPi234suKeZJtK9loUmLy6rQjao073atyRFjWYy4mcuTrVmSu+KNscdfikctTrEulVJUyp0dSuo/NfzPVjOwpYVbkinInUCxeIk+KR5q97ZogzfEnIIHSl2wdf/5yXjofHmj650vv+x1Ut8tiPfKcUfPKfR+u3rsxXNu/ocbqNWMZrU/B1+n7Qf3KZIt8kfvonwySnT+Jub8F4FrgYRS0hFR03WOLWuYuLS3OjrWCRGViVhW0QsSoNcr8UVNDNvZzlC+0ou2u88dFTT10+UU7WuLR1ntrHjxBCw2JjNXRuZepf3L2csHm7EV4NrrPmexqPmRnNLijD9piuJ5+/Wbzqf5LdpeEWVOqb4S5FJLHJcDGOatPQ6tp1OrT2nuv2ZTtHLdHS4SUvaQSb3pvs4nRFNkNK69o+KSX3Lk+woPME/ZyZ84AANigAAAANVXEwjvkl6gG0EKtmlKKvdvu8ivlnUpP3EktfzMznVjDklJsvQUUcxkpJOest17fpoTI4ip+JPjquHcZK5iy2hliCJLGW+VmUcbHrRupJ8FDn+m8dIdk16HInY9MGpQptO+s/RHINGVRbg2UWTaTIdJEykZoEykyVSZEpkukWBKpkmBGpkmBIKvpdWpwwsnUdo7VNbr63uvQpsFiITimmrFt0ww9Oph9io2oucNVvulI4/CZHSh8GJqxXJOxxOqWbryTXg6VpUhGGJMucTBWZWKTta/G1+os8PgaSXxSn9U2/Im08PFboxXZY5kOm1EsNnr+pguCnoYarK3u+7+JyUfKxFzzo65e/BtSOoUWGme2laKH3K/VPOUfPssxc6c3Gb2Wr79Ey/wmLUmtdrs3eJdywsG7uEW+bSbK3HUa20tJSjvWzbTqPNc2mVqS3NlcqfJL/ZKU910317iB/wBMxDbtFJXdm5LVc9DZh6Vb+XJdritPEv6bsl2GNnaSlJ9xbFKlZwXxeSihklZ75wXYnIl4fIY3V5Sk20luirlrtlhktHant8I7vqZ2bewpOXB46t3UxyXGFoqEIxW6KSNoB3ksLCOaAASAAACozPGSVTY1SsnfdtN7/D7kLZuWedUU4qVvhfk9Cou1dp36mZy2BXZrXtK3BevG5qhjrW2VG3Ft7+w045Kd3tOL37tpIjYDBRmruondPctPNHPrybextBLBZU7VPets77K925Fhl+L2U1J8rcWitwuU10rKpBLetmD3d8mTaGWVF8U0/wClpnlzPwjX4+ywWMW1a+jXmSE01dalVChG1233K3qTsNH3d7t4PxPXbSknhmVRLlEPpFJOC6n5HLzR1WdUV7K6SupJX421OWmeyRiZ0yXSIlMl0igJdMl0yJSJdMkEqmSIEemSIEgrukuCq1aUY0oKbU9pq6Wmy1pftOVq5XiI78PU7kpejPpeAW/uJTguRLoqW5dTaPkElKPxRqw+qMo+qMo4rlPzPrcqEXwRFrZTQn8VOD7Yp/Yo7b0y3cPmtPHVFumyRDNay4p9qOzq9E8G/wCFGP0+5/jYhVehFB/DKrHslf8AyuUdvInuI5+OdTW+MWbYZ2uNPwZPq9CJL4K8v6oxl6WIVfolio7p0Zdu1D7MpKlJcotrRshm9J71JeZvjmFF/M12omZXkdOnH31GcnvurxXVG6NtbIsPL5Nn6W0ZfEayLCrTknsyUuzedPluG9nTjHjvfaygwGSQpVFJSlJLXZdu7U6JYqPWj1UJQRSbbN4PIyTV0enrMgAAAAADXiKe1FrmmjlHVtfq9TrpSscfm6Sqy5N7Xjv8zOpxkEN2k9UtXw0JuEoxTVklw7iLTlT5kqjOPBnPkjZMtaNPS93+n/Bt2rEOGKaW5NczH9ruUZJuxE3rayt33MMPVk9GyrrZlBSavK7bskWGFu7c2TTeWJLCN+cU/wDxm+cov7HGzR3mfQth2uWx6o4Wa1OhJbGApol0iLTJVMoCXSJVMiUyVTYBKpkmBFpskQZILPL9z7iWRcv3PtJRvHgAAEgAGjEYhR03v/d5WUlFZYM6tZRWpAqVHJ3fhwMZSbd2DwVaznt4NEjw9ARik3wWBqqTMq0rEWTLYwQXmEXuR7Lm410F7q7F6Gw6ceEZAAFgAAAR8VFtFBmeEc1ya3P7PqOnNVSgmQ1nYHzXEqpSfvxaXCS1j4m2jiVzO8q5emQKvRyjL5I92noeadu87FlIocPiuv8AQzxs5WTppO++70S5ltHorR/Mv6pfqTKWQ0V8t+1uXqzN28nsyymkcxluEbntOze60dTrcuwWz70t/Bcv+STQwsI6JJdmhvNqVvGmRKbkQM9X7ifYvVHA1N59Bzhfuan0s+f1d5eoUECTTI0CTTMgSqZJpkWmSaZIJUGb4MjQJECQW+X/AA9/2RKI2X/B3skm64ABhWqqKu9yNCx1N7n5MhyS5BhiMat0e9/oRblU6dRPj6mUas1x8TlVrhuXyRsoloj0rli5GccbzRmqsWMMnXNc6hq9unuNd7mqfog8lIHliVhMO5NclqTCLk8IN4LmKPQDqIyAAJAAAAAAAAAAAAAAABGzJfuqn0S9D55V3n0bGK9Of0y9D51UMqgPIEmmRokmmZAk0yRTI1MkQZIJMCRBkWDN8GSC+wPwLvN5pwfwR7DcbrgFfnb/AHaXOS9GyhTaOpxNFTi4vj5PmcVjKrpTcJaNenBo8F58cSfBpDfYne1ZsjUZVQxqfEkU8T1nhU4vyXwyemn/ALY1VIGNKd2b5x07PQmUcrIT3FNaGZjBEnDUHJ24cTeEW9kVZ7g8PtPqLilTUVZClTUVZGZ0aVNQRm3kAA1IAAAAAAAAAAAAAAAPGzVOskeYiVkVlaqwCXiMWtmS6mvI4Bz13NdvI6SvNlFhcTSqR2Z2i1pZ6NdafIyqA1RJFM8lgZrWElJdf6oxSqLfB91mY7gl0zfBkGNZ/gn/AGs2RrS/DLvVvUtkFhFmxVEiApT6kZxlGOsnf/fIsgdjg/gj9MfQ3GnCP3I/TH0Rrr4pLRas1bSQNmKxUKcdqTsl49y4nz/pNj/2iacYbKjopfO11nV16e3rLUh1cti+BzrvVVjpXBpDZ5OCaqLibKeLqI66pk0XwI7yFHJlZzXBuqiK3A5o76pnSUqicb9RFoZXCG9In4DBNt7tnQ9VtRqp6Xvn9FJyXJtwlBz7NC7pUlFWR5RpKKsjYdmlSUEYN5AANiAAAAAAAAAAAAAAAAAADXVhcr8Rhy0MZQuAc3XoM5TL8Bac1UgnaT362XYfSamFTIOKyiMup8GtH4lJRyDm4U4xVo3ia5yf4i2r5TUXKXbo/FEKpl1T8D7mmUcQV05VOFReCNMqlTjU8NCxlldV/JLy/U9h0frPhbtZGkEXA0tp+9tPtdy+eXwnTa2Vdqyb1fce4Ho/JfFN9kdPMvMPhIw3L7s1USMGq7jFR5JLwVjm8yxUo1H3eh2DgiPiMBTmtYp9xnWpuccJ4LJ4OXpZnLtJUM0XFEyt0eh8raK/EZDVXwtPyPI6NaP9l8olwx0WbnWVrnPVcHiIPWDa6tSdl7c/ds78txRSnnDROxPo0nUkXVCioqyMcJh1BW48X1m89tKlpWXyZt5AANyAAAAAAAAAAAAAAAAAAAAAAAAAAADxo89mjIAGPs0eqKPQAAAAAAAAAAeOKPFBckZAAAAAAAAAAAAAAAAA/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5365" name="AutoShape 4" descr="data:image/jpeg;base64,/9j/4AAQSkZJRgABAQAAAQABAAD/2wCEAAkGBxASEhUUExIQExUUFA8QFBUUFhQQEBUQFRUWFhQUFBUZHCggGBolHBQUITEhJSkrLi4uFx8zODMsNygtLisBCgoKDg0OGhAQGywkHSQsLCwsLCwsLCwsLCwsLC8sLCwsLCwsLCwsLCwsLCwsLCwsLCssLCwsLCssLCwsLDc3LP/AABEIAL4BCQMBIgACEQEDEQH/xAAbAAEAAgMBAQAAAAAAAAAAAAAABAUCAwYBB//EAD0QAAIBAgMEBwYDCAEFAAAAAAABAgMRBAUhEjFBUQZhcYGRobETIjJCcsFSYtEUI0NTgpKy8OEVFiQzc//EABoBAQADAQEBAAAAAAAAAAAAAAABAgMFBAb/xAApEQACAQMDBAEEAwEAAAAAAAAAAQIDBBESITEFE0FRIhRxkaFCYfEy/9oADAMBAAIRAxEAPwD7gAAAAAAAAAAAAAAAAAAAeOSW+yIyD0EOpmVGO+pDud35GCzjD/zF5r7GbrU1zJfktol6J4Ikczov+JDxNixtJ/xIf3IlVYPhr8jS/RvBgq0XulHxTMky+pFcHoAJAAAAAAAAAAAAAAAAAAAAAAAAAAAAAAAAAAB5KSRFqZhTXG/Zr5gEiq7J25M+P1OktSbvUlJvt07kfUK+ZxaaSeqav2nALoPT416ndGK+5zOoW86+FHg91lVp086yDTzyJujnMOZKXQej/OreEP0H/ZFPhXq98Yv7nJfSar/09/1duaoZxHmbY5vDmjVU6ES+Wv8A3Qf2ZCxHRHFx+F05r8smpeDS9TKXTa8fZKrW8vJcwzWHNG6nm8VulbsbRw2Kp1aT2akZwf5k1fse59xpVd8zLt1ov/pmyoU5I+lRz5/jl/cSqWeTfzvyf2Pl9PEy6zochrt31K1Lm5prOspOzp4zg7CedVeEn4I6qlK6T5pM+fo7rLv/AFQ+mPodDoV1VrTmqks7I5t5SjBLSSQAfSngAAAAAAAAAAAAAAAAAAAAAAAAAPJSS1ehDq5rQj8VWHjf0IygQc0cnNq/uxUdO3fK3+7iJGHJEuVaFWo5QknHZSvZ71w1JCjFbtOy5VsYIUcNLlbe9d+nUZxwravff1ExTfMyVVkZBBeEkvIxdBosXVkNt9QyCtcWj1JMnSTfFeCNFWlfi/sMgpOkeDhVoVFJJ7MKk0+KcYtq3efKYs+v537uGr9VGt/iz48mcjqKWpYOv05vSzYjoOjk9X2HOxkXeQTtPtRxbmOYM6f8TqUzsOjlS9FL8MpR87r1OPplzkeYeyUk4tptPTTUr0Sr27pZ4aZzbyGqnsdYCqWeQ4xn5P7m2OcUvzLuPs1Vh7OTpZYAhxzOk/m8mbFjaX44+hbXH2RhkgGtV4P5o+KM1Jc0TlEHoAJAAAAAAAAAAAAANdapsq5sNdantIA4bMMdUqNyk3a7suCXKxz1fK6M5NylVd3uvp3cjtsf0Zc23GWzfW29FbV6I1+FSL7Ytfc8s6cn4NoySIuVVVSgoxvZPi234suKeZJtK9loUmLy6rQjao073atyRFjWYy4mcuTrVmSu+KNscdfikctTrEulVJUyp0dSuo/NfzPVjOwpYVbkinInUCxeIk+KR5q97ZogzfEnIIHSl2wdf/5yXjofHmj650vv+x1Ut8tiPfKcUfPKfR+u3rsxXNu/ocbqNWMZrU/B1+n7Qf3KZIt8kfvonwySnT+Jub8F4FrgYRS0hFR03WOLWuYuLS3OjrWCRGViVhW0QsSoNcr8UVNDNvZzlC+0ou2u88dFTT10+UU7WuLR1ntrHjxBCw2JjNXRuZepf3L2csHm7EV4NrrPmexqPmRnNLijD9piuJ5+/Wbzqf5LdpeEWVOqb4S5FJLHJcDGOatPQ6tp1OrT2nuv2ZTtHLdHS4SUvaQSb3pvs4nRFNkNK69o+KSX3Lk+woPME/ZyZ84AANigAAAANVXEwjvkl6gG0EKtmlKKvdvu8ivlnUpP3EktfzMznVjDklJsvQUUcxkpJOest17fpoTI4ip+JPjquHcZK5iy2hliCJLGW+VmUcbHrRupJ8FDn+m8dIdk16HInY9MGpQptO+s/RHINGVRbg2UWTaTIdJEykZoEykyVSZEpkukWBKpkmBGpkmBIKvpdWpwwsnUdo7VNbr63uvQpsFiITimmrFt0ww9Oph9io2oucNVvulI4/CZHSh8GJqxXJOxxOqWbryTXg6VpUhGGJMucTBWZWKTta/G1+os8PgaSXxSn9U2/Im08PFboxXZY5kOm1EsNnr+pguCnoYarK3u+7+JyUfKxFzzo65e/BtSOoUWGme2laKH3K/VPOUfPssxc6c3Gb2Wr79Ey/wmLUmtdrs3eJdywsG7uEW+bSbK3HUa20tJSjvWzbTqPNc2mVqS3NlcqfJL/ZKU910317iB/wBMxDbtFJXdm5LVc9DZh6Vb+XJdritPEv6bsl2GNnaSlJ9xbFKlZwXxeSihklZ75wXYnIl4fIY3V5Sk20luirlrtlhktHant8I7vqZ2bewpOXB46t3UxyXGFoqEIxW6KSNoB3ksLCOaAASAAACozPGSVTY1SsnfdtN7/D7kLZuWedUU4qVvhfk9Cou1dp36mZy2BXZrXtK3BevG5qhjrW2VG3Ft7+w045Kd3tOL37tpIjYDBRmruondPctPNHPrybextBLBZU7VPets77K925Fhl+L2U1J8rcWitwuU10rKpBLetmD3d8mTaGWVF8U0/wClpnlzPwjX4+ywWMW1a+jXmSE01dalVChG1233K3qTsNH3d7t4PxPXbSknhmVRLlEPpFJOC6n5HLzR1WdUV7K6SupJX421OWmeyRiZ0yXSIlMl0igJdMl0yJSJdMkEqmSIEemSIEgrukuCq1aUY0oKbU9pq6Wmy1pftOVq5XiI78PU7kpejPpeAW/uJTguRLoqW5dTaPkElKPxRqw+qMo+qMo4rlPzPrcqEXwRFrZTQn8VOD7Yp/Yo7b0y3cPmtPHVFumyRDNay4p9qOzq9E8G/wCFGP0+5/jYhVehFB/DKrHslf8AyuUdvInuI5+OdTW+MWbYZ2uNPwZPq9CJL4K8v6oxl6WIVfolio7p0Zdu1D7MpKlJcotrRshm9J71JeZvjmFF/M12omZXkdOnH31GcnvurxXVG6NtbIsPL5Nn6W0ZfEayLCrTknsyUuzedPluG9nTjHjvfaygwGSQpVFJSlJLXZdu7U6JYqPWj1UJQRSbbN4PIyTV0enrMgAAAAADXiKe1FrmmjlHVtfq9TrpSscfm6Sqy5N7Xjv8zOpxkEN2k9UtXw0JuEoxTVklw7iLTlT5kqjOPBnPkjZMtaNPS93+n/Bt2rEOGKaW5NczH9ruUZJuxE3rayt33MMPVk9GyrrZlBSavK7bskWGFu7c2TTeWJLCN+cU/wDxm+cov7HGzR3mfQth2uWx6o4Wa1OhJbGApol0iLTJVMoCXSJVMiUyVTYBKpkmBFpskQZILPL9z7iWRcv3PtJRvHgAAEgAGjEYhR03v/d5WUlFZYM6tZRWpAqVHJ3fhwMZSbd2DwVaznt4NEjw9ARik3wWBqqTMq0rEWTLYwQXmEXuR7Lm410F7q7F6Gw6ceEZAAFgAAAR8VFtFBmeEc1ya3P7PqOnNVSgmQ1nYHzXEqpSfvxaXCS1j4m2jiVzO8q5emQKvRyjL5I92noeadu87FlIocPiuv8AQzxs5WTppO++70S5ltHorR/Mv6pfqTKWQ0V8t+1uXqzN28nsyymkcxluEbntOze60dTrcuwWz70t/Bcv+STQwsI6JJdmhvNqVvGmRKbkQM9X7ifYvVHA1N59Bzhfuan0s+f1d5eoUECTTI0CTTMgSqZJpkWmSaZIJUGb4MjQJECQW+X/AA9/2RKI2X/B3skm64ABhWqqKu9yNCx1N7n5MhyS5BhiMat0e9/oRblU6dRPj6mUas1x8TlVrhuXyRsoloj0rli5GccbzRmqsWMMnXNc6hq9unuNd7mqfog8lIHliVhMO5NclqTCLk8IN4LmKPQDqIyAAJAAAAAAAAAAAAAAABGzJfuqn0S9D55V3n0bGK9Of0y9D51UMqgPIEmmRokmmZAk0yRTI1MkQZIJMCRBkWDN8GSC+wPwLvN5pwfwR7DcbrgFfnb/AHaXOS9GyhTaOpxNFTi4vj5PmcVjKrpTcJaNenBo8F58cSfBpDfYne1ZsjUZVQxqfEkU8T1nhU4vyXwyemn/ALY1VIGNKd2b5x07PQmUcrIT3FNaGZjBEnDUHJ24cTeEW9kVZ7g8PtPqLilTUVZClTUVZGZ0aVNQRm3kAA1IAAAAAAAAAAAAAAAPGzVOskeYiVkVlaqwCXiMWtmS6mvI4Bz13NdvI6SvNlFhcTSqR2Z2i1pZ6NdafIyqA1RJFM8lgZrWElJdf6oxSqLfB91mY7gl0zfBkGNZ/gn/AGs2RrS/DLvVvUtkFhFmxVEiApT6kZxlGOsnf/fIsgdjg/gj9MfQ3GnCP3I/TH0Rrr4pLRas1bSQNmKxUKcdqTsl49y4nz/pNj/2iacYbKjopfO11nV16e3rLUh1cti+BzrvVVjpXBpDZ5OCaqLibKeLqI66pk0XwI7yFHJlZzXBuqiK3A5o76pnSUqicb9RFoZXCG9In4DBNt7tnQ9VtRqp6Xvn9FJyXJtwlBz7NC7pUlFWR5RpKKsjYdmlSUEYN5AANiAAAAAAAAAAAAAAAAAADXVhcr8Rhy0MZQuAc3XoM5TL8Bac1UgnaT362XYfSamFTIOKyiMup8GtH4lJRyDm4U4xVo3ia5yf4i2r5TUXKXbo/FEKpl1T8D7mmUcQV05VOFReCNMqlTjU8NCxlldV/JLy/U9h0frPhbtZGkEXA0tp+9tPtdy+eXwnTa2Vdqyb1fce4Ho/JfFN9kdPMvMPhIw3L7s1USMGq7jFR5JLwVjm8yxUo1H3eh2DgiPiMBTmtYp9xnWpuccJ4LJ4OXpZnLtJUM0XFEyt0eh8raK/EZDVXwtPyPI6NaP9l8olwx0WbnWVrnPVcHiIPWDa6tSdl7c/ds78txRSnnDROxPo0nUkXVCioqyMcJh1BW48X1m89tKlpWXyZt5AANyAAAAAAAAAAAAAAAAAAAAAAAAAAADxo89mjIAGPs0eqKPQAAAAAAAAAAeOKPFBckZAAAAAAAAAAAAAAAAA/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pic>
        <p:nvPicPr>
          <p:cNvPr id="15366" name="Picture 5" descr="http://irmaktic.com/siteresim/süt-ürünleri.jpg">
            <a:hlinkClick r:id="rId2"/>
          </p:cNvPr>
          <p:cNvPicPr>
            <a:picLocks noChangeAspect="1" noChangeArrowheads="1"/>
          </p:cNvPicPr>
          <p:nvPr/>
        </p:nvPicPr>
        <p:blipFill>
          <a:blip r:embed="rId3" cstate="print"/>
          <a:srcRect/>
          <a:stretch>
            <a:fillRect/>
          </a:stretch>
        </p:blipFill>
        <p:spPr bwMode="auto">
          <a:xfrm>
            <a:off x="5072063" y="4183063"/>
            <a:ext cx="2619375" cy="2436812"/>
          </a:xfrm>
          <a:prstGeom prst="rect">
            <a:avLst/>
          </a:prstGeom>
          <a:noFill/>
          <a:ln w="9525">
            <a:noFill/>
            <a:miter lim="800000"/>
            <a:headEnd/>
            <a:tailEnd/>
          </a:ln>
        </p:spPr>
      </p:pic>
      <p:sp>
        <p:nvSpPr>
          <p:cNvPr id="7" name="6 Slayt Numarası Yer Tutucusu"/>
          <p:cNvSpPr>
            <a:spLocks noGrp="1"/>
          </p:cNvSpPr>
          <p:nvPr>
            <p:ph type="sldNum" sz="quarter" idx="12"/>
          </p:nvPr>
        </p:nvSpPr>
        <p:spPr/>
        <p:txBody>
          <a:bodyPr/>
          <a:lstStyle/>
          <a:p>
            <a:fld id="{1A563ADA-30EF-40F4-9BD7-C877AEFDD299}" type="slidenum">
              <a:rPr lang="tr-TR" smtClean="0"/>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357188" y="1571625"/>
            <a:ext cx="8229600" cy="4525963"/>
          </a:xfrm>
        </p:spPr>
        <p:txBody>
          <a:bodyPr/>
          <a:lstStyle/>
          <a:p>
            <a:pPr algn="ctr" eaLnBrk="1" hangingPunct="1">
              <a:buFont typeface="Arial" charset="0"/>
              <a:buNone/>
            </a:pPr>
            <a:r>
              <a:rPr lang="tr-TR" sz="2800" smtClean="0"/>
              <a:t>(Enerji harcamasına göre değerlendirilir)</a:t>
            </a:r>
          </a:p>
          <a:p>
            <a:pPr eaLnBrk="1" hangingPunct="1"/>
            <a:endParaRPr lang="tr-TR" sz="2800" smtClean="0"/>
          </a:p>
          <a:p>
            <a:pPr eaLnBrk="1" hangingPunct="1"/>
            <a:r>
              <a:rPr lang="tr-TR" sz="2800" smtClean="0"/>
              <a:t>Yetişkinlerde : </a:t>
            </a:r>
            <a:r>
              <a:rPr lang="tr-TR" sz="2800" smtClean="0">
                <a:solidFill>
                  <a:srgbClr val="FF0000"/>
                </a:solidFill>
              </a:rPr>
              <a:t>2-3 su bardağı</a:t>
            </a:r>
          </a:p>
          <a:p>
            <a:pPr eaLnBrk="1" hangingPunct="1"/>
            <a:r>
              <a:rPr lang="tr-TR" sz="2800" smtClean="0"/>
              <a:t>Çocuk, ergen, gebe ve emzikli kadınlar, menopoz sonrası kadınlarda: </a:t>
            </a:r>
            <a:r>
              <a:rPr lang="tr-TR" sz="2800" smtClean="0">
                <a:solidFill>
                  <a:srgbClr val="FF0000"/>
                </a:solidFill>
              </a:rPr>
              <a:t>3-4 su bardağı</a:t>
            </a:r>
          </a:p>
        </p:txBody>
      </p:sp>
      <p:sp>
        <p:nvSpPr>
          <p:cNvPr id="16387" name="1 Başlık"/>
          <p:cNvSpPr>
            <a:spLocks noGrp="1"/>
          </p:cNvSpPr>
          <p:nvPr>
            <p:ph type="title"/>
          </p:nvPr>
        </p:nvSpPr>
        <p:spPr>
          <a:xfrm>
            <a:off x="642938" y="285750"/>
            <a:ext cx="7615237" cy="1143000"/>
          </a:xfrm>
        </p:spPr>
        <p:txBody>
          <a:bodyPr/>
          <a:lstStyle/>
          <a:p>
            <a:pPr eaLnBrk="1" hangingPunct="1"/>
            <a:r>
              <a:rPr lang="tr-TR" u="sng" smtClean="0">
                <a:solidFill>
                  <a:srgbClr val="FF0000"/>
                </a:solidFill>
              </a:rPr>
              <a:t>Günlük Ne Miktarda Alınmalı?</a:t>
            </a:r>
          </a:p>
        </p:txBody>
      </p:sp>
      <p:sp>
        <p:nvSpPr>
          <p:cNvPr id="16388" name="AutoShape 2" descr="data:image/jpeg;base64,/9j/4AAQSkZJRgABAQAAAQABAAD/2wCEAAkGBxQSEhUUExQWFBQXGBkZGRgXGBseHhwfIiAbHhsgHBwaHiggHh8lHRwaIjEhJykrLi4uHyAzOD8sOCgtLi0BCgoKBQUFDgUFDisZExkrKysrKysrKysrKysrKysrKysrKysrKysrKysrKysrKysrKysrKysrKysrKysrKysrK//AABEIAOYA2wMBIgACEQEDEQH/xAAcAAEAAgMBAQEAAAAAAAAAAAAABgcDBAUCAQj/xABKEAACAQMDAQYDBQQHAwoHAAABAgMABBEFEiExBgcTIkFRMmFxFEKBkfAVI7HBCDNSYqHR8kPh8RYXRVNykpSywtMkVGNkk6Pi/8QAFAEBAAAAAAAAAAAAAAAAAAAAAP/EABQRAQAAAAAAAAAAAAAAAAAAAAD/2gAMAwEAAhEDEQA/ALxpSlApSlApSlApSlApSlApStK61eCIgSTxRkjIDyKpx74J6cGg3aVGNY7wdNtcCW8iyegTMh/ERBiPxrm/87uj/wDzf/6Z/wD26Cc0qFv3pabt3LNI/TAW3n5+hMYHz61g/wCdnT//ALj/AMPJ/lQTulQhO9XTjty8wznObeby/XCHr8s18bvb0gEg3eCOCDBP/wC3QTilcq37S2bruW6gK43Z8VOnueeOorai1OFn8NZo2k/sB1Le/wAIOenNBt0pSgUpSgUpSgUpSgUpSgUpSgUpSgVXtx3kSvd3FnaafJczwMQ371EXaMAtuYcHJwB61YVUr2d1S5XU9T0612xySzyTNcyYPhIAASI8AO3IxzjkE5GaCaQy63cKwKWlhkZUktM4z0GBhMj1bkZHQg8bEHZu/Zf3+qyk8Y8CCGPB9cllYsPbp+Pp87AapZMJILSd7lwzSTzbJNryMRubeV8PJ9FU9AcDANS+girdgrZwPHkurhuctJdz5568I6qB8gAKyWvd9pkeNtjbnAx50D/nvzk/M81JqUHPsdDtoQVht4YlJyRHEign3IUDmtn7FH/1af8AdH+VZ6UHwDFfaUoFYHs42zlEOeuVBz9eKz0oIzdd3+mSZ3WNuMjHkjCflsxg/PrVMw2kdhP4cSCK4t9YSNZBnebeQMUVmzhgyryD6HnrX6Mr8296NmLXtCkruNkj285OMbV3BTn6eGTmg/SVK8o4YAgggjII5BHoQa9UClKUClKUClKUClKUClKUClKUCqYm0+K+1++UTGK1WFftmCUMhQAbd55VQQu4ggEKffNXPX5471dQZtWlSzZpkkhjW6S3yThHbxEZk56Y3dOuD0oJ72e1iR8Pa+DYaLbHAmYDdOFPO3xB5ULZBY8k553Hie6NqsV1Ck8JLRPkqSrLkAkZw4BwcZHHIxVRa/rL3LWsP7KvV06FQzW4jC73X4FOCcxqPu5GW4IyBUwh7wwqqDpeorgAALAm0egwfEHGPkOOegoJ1SoQe8UD/ozU/wDw6f8Au/rj3Fen7T6hIQIbCOLI4a5uAMY/tJEjnkA4w31x6hNaVAYbvWHLB5rGLk/BDLJtHyLOuSAV6jB5/HBJo17MriXVbjOMDwI4ofU4+EFs5HJBGR7UFi0qqh2Ll27v2tqn/iT06/8Al4+vPyrLN2GjdVMt3fSuAAWe6c555+gJ9B6E+vNBZvir7j860H7QWoJBuYAQcEGVMg+oPNVwO67TFVB4DNwMkyyZPQ5OGAzgHoAOa6Nt2D06Iqq2kRxn4wXzk853k5529emD7nISm47baejFWvbcMOo8Vfr71S39ImWKS4tJY2R99vuypyShbKN/2Tk4P1qX9qbK0tykdvp1rNdTHZDGLePAzgGR8JxGh5J+Y6ckbEPdEqxI/iiW8EYVjcRrLCR/1YjIzGg4VWQgqOntQTvsnerPZW0qfC0MZHTI8o4OCeR0IrrVRKaZNpM6BHbTXfAHMk9hMxIVQ7Nh4ScHJYMQvIK9Kmlh3mCKRYNSga1kZsLMoLW75PlKydcYI5wQOSSKCwqV5RwQCCCCMgjoR8q9UClKUClKUClKUClKUCvhOK+1WfejrV1O40zT/wCtdSbiToI0IO1S/wB0vg/PGPeg8dru0t3fl7XSQVjVtk94SUCkNhlhbgtjB3MueDx1BPH0TsRf28JWHUI7cD7kdspDkAbWdmO4seh6+3NdLTOyEqRhHvXgjQgqloiRIAMEZZw7vwASWJznnPOfT6aNMtbi6jM11OkfJnmdiV3BiOAQAG3NwvpyRkmgk9pGywIrtvYKAzgY3EeUnGTjI83Ws0p8q/r5/wAQB+NaGiaiLm0inClBIobaeSM+mR18uea35Dwvvx+f+rFAcglcHI6ZH1x/M/lX0/H+v16D86j3YXRpLOzhgm2mRS5Yqcg7nZgQevwk1ISfPz7c/l/poEfxH9frqfyr5EOG/Xy/gAfxriad2stprpoIWaVgcF40LRg4J5kHlHQ/XcuM+nbi6N7fy/04oCnyH9fP+PFfHHkH69x/Dmvq/Aff+f8Aqr4/wD2/lz/6c0H2Y/D+vY/xAH41r6tfJbo80hwkaF2xjOAD0z1JycD1IrYm+77/AM+P54qM3Vt+1L8WwG6ztCr3J6rJJ1SEgjkL8Tckc7SAcUHU7t9Elw1/ec3dwOAcYih6oigZ25GCRknpnkGpxQUoMV1bJKjJIiujDDKwBUj2IPBFV12k7vZYlLaaytHkFrC5CvbMBj+rVh+7bOWznkseVqyqUFG6Lf3djI62JfyDdLpN2zGRRkk/ZHx+8XAIUrk4wSGJGbS7KdsbTUVJt5POvxxONsidOqnnHIG4ZGeM5rx2t7FWuohTMrJKhBSeI7ZUwQeGwfb1BxnIweapfvM0u/0u4hvBcLJJuKrdIqpK3lG1Jox5Xwqt58HdkhuigB+i6VBO7rvFj1FRFMvgXgUMYyCA6kZDR7uoKkHHXHPI5qd0ClKUClKUClK1tRv44InlmcRxoNzM3QD9enrQcDvD7SPY2ymBVe5mkSGBG6M7HHPI4Az6gZxUE0LsNdW4lb7fMZZA0kiwpGC0x5b95JndyCASF6k8ZIpZaXfX93+0JZRbBlZbdDHukjjbcAcMdqOyk5OGyM9PTfbsrZTyPbzXM1zKATIj3R34LK3mjjKhVBCY8oHK+y0HM7A6Xp97A0ht3Z0YpJHPK8uGBJz5jsJO48hR1bpk5nzwh43RwGVgVYEZBBG0gj1BOfzrQ0XSbaxjkEKJDGBuck4HlHVmY+gzkk+hPvXBi1O71MtDpm2O2AKveyA4zjBWFfU42+b0y3TAJDqXOoWWmWqIzJBEvwJkk8lm4HLHPmGTxnOTXLk7woHVTDb3twmOJIrdipIyDgsVOcjPT2+eJH2f7s7G2cTMjXNxg7prhi5Yk53bT5QR0BxnH4mpkBQVZH3lWBfbK0ls6/Ek8TKw54yBkdPn0b64k4aK4XgpLDIhGQQyupGCMjgg5A/Cu9q+jW90my4hjmX2dQcfQnkH5jmq013sncaO73elr4tsxBnszk4AzueNs7hxxjkjOcMBgBLtLsY4B4cKLGgzhVGAMk/z3H8azRHhv18/4ED8K5nZbX4b6ITQtlTwynqjcZVvmOOehzxWt2i7SfY1AWCe5mk3bIoUZicAkkkAgAEgHqfXBwaDuKPIf164/jzXxz5B7f8AE/w4rndn76Wa3LT27Wz7iuxnV+Bgbgy+nX0HTPTBrpOfKP18/wCPFBw+3Gqvb237rLXEpEMAGMmVvKpGeOGIbnjipN2K7PCws4rfdvZctI/Pmdjlzz8zx8sVGdAAv9SaUZMGn5jjZW8rzOuJCRj7i+Xr1OfU1YVApSo32h7cWloTG0ni3HRbeEeJKxxkDYvQ4/tYoJJUW7TdvbSykEJLTXLY2wQrucknAB+6vvyQcA1HXudT1Df4jfs6242rEQbhhnIzIDiMnAB4PUjBrf0Ds3bWURW3iVM8M/V25+855I+9jpQc29v9ZvOVMWmQkDAGJpj75PwAbQTxg9B6kj5pfYC1geOSQNc3IIJnmdmYsGBDAFsDDbceuBgk5Od3tvrzWNkbhY/EZSo2kkAZPU4HQHHHH1FQvsX3rpOY4b3bFISR43Cx49N2T5eCRnpwPc0Hb72tFEto00aKJ4ArpIPK6qpJIVhzgAMQvTJyOasrs3P4lpbPlm3wxNufG45RTlscbj644zUU7ZIGs7sHgG2m/wDIx/kPzrtd3cxfS7Jm6/Z4x+SgD/AUEipSlApSlAqm+8vtK15fJptvEbuOL95NGjqoeRW4SR2BAjU43DjJOMggVauvD/4afqP3UnQkH4T0I5FUJ2L7JawbZ57RYozMEYSzhROwb4vCfDHYfK2WI6ArzkkJB2rNxBCZtSuHkjLqPAssRRqDleZG/fMpBbIHOfcciU9nNOsbeMzWqIkLp4hl8xJQ+fLPJl8YIOGPHPTmo3aQCJ1N9pl7JLG2TO4+1KGPAKkYAGNuAiAA44BQGsfantXbXSwWsF2kKXL7JpC3hmKJRmQHdjYThUAbg4I5BoOhZWkmuysOY9Kjk8zDIa6ZSwIUg/1POScA+nUeS0rK0SGNY4lCIgwqqOAK52i6jZLDGlvPAYkXamyRCNqjHofQA5+hrsUClKUClKUFR3kUWm6+FXyQ6hFygOFWXd1xj723AA+85+lTaHOG9/58/wDqzUZ740Am0mQAbxeoobHOCVyP8B+VSC4n8OKV9rPsVm2oMs2AeFHqxIOB7mgyr8B9v5cf+muT2t1N7ezZ4xumJVIl55kc7VHH9459Bxisugayl3AZUSWMBiCsqbG6K3TJyCjDBBxUQ7SahNLqMa29sL1bAKzxM6oBPIG2OS/xBQFOBjBPX2Cz+yGiCytIrfcWZVy7EklnYlpG555ck1yNX7w7WOQQQbr24Iz4VthsDnBeTIRRnAPJI3DjmuD+yL262PqVzleD9ltspFxz+8bO+TI+7kAH3Fd+z06KDakMaRoucBFAAycnp7kqfwoONK+p325Z5Bp8BLfu4CGnK87czZZVJ4OUGeMcZre7P9nre0L+DGFZs7pDlpH5ySztljng46ZJrqD4/wBfr0b86RdW/Xz/AIED8KD5F8J9/wCf+rNfPufL+X+mvsQ8p9/0P45NfM+T9fX+HFBiv7ZZYjHIoZXBVlPQ56j/AL2Kr3tv2VtbaG1ihgWO1kvIftLbmJCkhQdzsWAwWHHT8asiRTtH6+X8cGoX3wXK/YDGrDxZXQRID5mYSJkIBySvQ46EigmN7arLuikGUkVkcZIyGBDDI5HBWtLucu2k0uJW5MLSQ545CudvQeikD8M10RkMMnJxyfc+vGT6kevpXE7nfLDewj4IL+4jT3wCp5PqeaCwKUpQKUpQYL6IvG6jGWRgM4xyCOcgj/A/jVc9ie2kFtptjD+8uLkw8QQL4kmBnG4DhB05Yj8gase9hLxugIBZWUEjIGQRnB6/SoV3SWdvbaTDMFji3xmSaQ4GcFsl2PoBnqcCgkuh3d1IXNzbpbpkeGolEjnk5L7VCrxtwAW9a27zTIZsiWKOTI2neitkexyOnyqOW3bF7tk/Z9s9xEWHiTyZhjC4z5PEXdIfTyrgHGSAc1LqCOXHYPTXXabG2A/uxKp/NQD/AI1xX7qLME+BNeWqHkxwXBVM+rYYMc4wOuMKKntKCCt3eSDAj1XUkUDoZg3+O0VsnsddYVf2teYXAHEOeMfEdmW6euc1MaUEEfsBcEk/tjUOTnh1A/AAYH0Fe07AzbgW1bUSMYwJFXoMDnb9DnHPPvmpxSgrbUO6gzmNptTvZDG25CzKdrccrkcHgc1sDu1lH/S1/wD/AJB/l+hgelWDSgr+Pu2kGM6tqBHqPFAJ/HHB+fvz1rg91NoiWkxHLNdSqznG5gvA3H1wCx/E1b1Vb2Mtkgk1K3Vs+HfO+MHyrIilRk5zgBx1z5c+ooJZMfh/Xsf4gD8a+yfEP17/AOZ/Koh2yvbx7u0s7OWO2eVZH8WRQQSuDsXKsM8ZPGeV6DOYl2k7a6jBciyuntbNiE3XMaySbVOSWVQWyTyuNo59uGAW4PjP69v8h+dR/Xu2lpYsBPL5mbG1MMy4JyWUHIUNuX3yMYODiCS6PqN0jS2R1SZs4jmmmigjdeMnwWIY5xw2em3pjFcNdKvJFOmDS4/taEXE7s/nmjUgHLs/Ks7DJjfn0AwaC5tQ1mC2gM08qxxnADHOTkYAVfiY7RuwBnGajFr2gvdVDR6XEIohjdd3GQOWOfCQA5IIPJz7ELXN7B6bHqtzImrF/tFucx2JVo40TCefHV+cDBY8AZ3Aipp3QRPDbXNq3w2t5PDHkYOzyuM++TIT+NBHdd7n5pISy6jcS3Gw5EjHY52hdo58inkc54IHpk6Hdl2bsiiXiRMtwp2PG5JEUqcPtBG4FuDhiSN4HFW/rGqw2sLTXEgjiQZZj/hgDkk+gGSaqfs52ktX1eeOyl8S3uVE4AR0VJhxIArKPjwjFsfjQWA3xj9e/wDmfyqL91zNFqOr2/VPGWYeYHBk3E9OBkbfnwAelShvjH69/wD+q4PYxMa1qh94rQ+vHkI9R8vTI/HIAWHSlKBSlKBVMd2+hTXUS2dwrjT7Rpd3VVupfGkxk/ejTbkp/axnPFXPVQaNeXhvtQ023Pgu95NcSXGA3hRMIyu0dGeTIHJ8oz19Ak/ej2zh0+0lRZlW6ePEUa4LDPlDYwQAOTk9cYHNUba9qLjTL+FhPcSxRiJmjeQkMskcbyLtzt53cfRT1FXh2k7MW9npN8sICs8MheWViXdsffkbkknoOmTxVN9ntIj1a7njAy7abH4BYlf30SW6dcAEbkkUnGMbvrQfpLSNRS5gjniOUlRXX6EZ5+Y6Ee9QLvU7zTpckUMMaSyupdt5OFXOF4HUkhvXjHzrk9xHaVEsbi2mJRrQvIwbjEZyW64xtYNnPv8AlXnbrUDOnjyRyGa6k+1MfMpjtAfCgRlwVwzeYNk87Ou4Ehfndz2gkvtOhuptgkfxNwQEAbZHUcEkjygetRvsD3pjUr+a28IJGFdoWydzBSB5h0BKndj0wRzWH+jxcltNkX7qXMiqPUArG3JHU5Y81B+wtm1v2gDB877y/t2G30jUNnqepccemPXNBfMmtW6zC3aeITnpEXXeeM8LnPTmt+vz33sps11JSzIUFrIp2+XaHALl8jaFPGeRnjiv0IDQY1nUsVDKWXGVBGRnpkdRWSqE7AP9l7UXcTDb4rXKKDluCwmTkHqVUHn5jrXd7++0kirDp1vnxLnBfaeSpO1UA/vtnP8A2cc5NBb1Vy1v4Gs3u5s/aoYJ0UdMRgxSZ+edv13fI1Lexuj/AGOxt7fABjjUNj+0eXPU9WLHr61Gu2LLHq1i+G3TQXMWRnB2mORQfT0f/D2oI724sm1O4Swt4laWHa8s7kr9nDbeVAILlhzgE8hc9K0e67s9ZJqtwIpVvhFAjCVsHMpJDlPT8cnqOT1qQ9oOxqzzNKlxNCJ4xFcKhBEsYwAPMDsOB8XPAI4yTWXsXpkVrq80MCGOMWMR27iwJ8Rxnkk9PfnqfXkJZHrE72qTx2cnis4UwSssbqu8oWJORwo3geoqEdorS6l7Q7bO4W2l/ZwJdoxICvjcrg9Dkqc/L51adVhr9jeSa+zWUkcLLp6BnkTeuDK2Fx7krnP900Hc7I9iXtrqW9urlrq7kXZu27FVcg7VUHHovtjHzNc/T9Xg07Vb+G5lSFbnwrmJpH2qfLskGWAUHep9eRj2NebnW9X0477yKG9tODJNbhleFcjczJg7lVdxwB9SBU1hW3u40lCxzI6gq5UMCOoxke9BAop11zU1KESadYEPkZAmnI8v1VP1kNXF7VdpYrjUtMktY5Ps6XEkBuFXbHI8mxQqHjcoK5J6HnGcVNO9e1f9j3S24CYTJCgDyBg0mMf3d3+NRjtxqVnKmkR2csLJHf2o2ROjbF52hgpO3oevsaCat8Y/Xv8A5N+dcXsi7HWdRDAACG1Cn3GHOTz7lh6dB9a7TfGP1+ug/OoxoEh/5STrk4+wA49CfEjwcfLcR+dBZlKUoFKUoFVnqnaCPSdVvZJoztuoIJIvDGWkeMmMoB6ud4P0FWZUC7XWMT61pRlCtlbnaGxjcgjdCP7wJz+AoMlv2Wlvl8fVMO3LRWik+DGMHbvBx4knPLNwMcY5qt+xdt4MmgzCPzrLd2spyOpeTaOOuBI5yOOMVZ//ACkub4sumIgiVirXc+fDJBwRCindJggjcSo+vFUtJpkltBeSqS8+nakjb2LYZcuOEHC5cKx55B+QyG73p6QdN1J2hdooNQjcSORkAO/78ALyQPI2PniutoOmR31jrF4QPCWFre2BX4Y4EDqccYziM8YwQ1WV3hdmxqmnMiKvjFVkhLYG1uDjdg4yMqfrWlpHZaW00GWzOHnNvcghWyC7hyACwHuBz/voI/8A0bplNhcJnzC4LEc9GSMDnp1VvyqJaiBadoWdfFUrfxMAQSm24U+MeVIBYkAe4B/sgjp/0dLvw57q23B98UU4KYKjgbgT13DxFUjoCre3Op3y3cljqTSbI5EuBbSruzlWgYY6H1wwPyf5UGv/AEkLMrfW8vGHg28dco7kk8ezqB9DX6Fi+EfQVSf9JiDy2T7fWZS2D/8ATIBPT+0R+NXNplyJYYpAMB0RgD6ZAP8AOgpOWARdsQckA5clvnbMTz7Dn8q3u7e0/aurXeqS4eGJ9lvkcZHwEA8jamDyBy+eo4jffRYFtdiRHZGnSBd2T5SzNFxjoMDkeuT71s90N0+m6lLayyqYnme1YbyMSjPhMF6fvNrKMZOeDjjcH6CqCd5FwqXOlsxwPtEg6gctEyr1/vEVO6g/fDGPsAkKlvBuLeQEDJXEigkfgSPxoOlN932/l/w3VX9xHeNrtzDZtHC81rHvlkByiDaC0QBG5geB1GRzjFWDP6fr5/wBH41D+2rtZ3tpqSiRkhDRXHhgE+Ec8kfeUM2cE4BAPB5oOxd936LEW/aN4lzwPtDXDcuWyoKZCFd7YCDHXGcnNcjuxubptW1BL1xJNDHDDuAADKpba2BwNwO8j3Y9OlSC91TSYbDxmeKS0LmRRu3l5Ad4ChjkuDjyn4QAOAOMPdrYyLHc39ymyW8labBHnWLA8ND68D0oJy6gggjIPBBqu+4uZzp8iMMJHczJFxgbOG49xvZ+fw9K56doNW1e0drKGCGCcuiSvKwkRdxUkhc4OAeR9RVh9ndGjsraK2i+CJcDPUnqxOABksST8zQci51wjVPsMyDwZ7fdFuUbXdS3ioST5vJtO3HTOeoqD94fY6ztLrTbi3hETvf26ME4XbnPCjgHIHNZO1CS65fhNOnjiXTxu+0gk7pJBwqMoPlGzB59+DgVzbrtNNe2ukyzqFmj1RIJVKYG4cZwxJBCsPbzZ6YFBZTfGP1+vu1FdCbHaWbJAzp+B8/3kZP8D+VSpvjH6/XVfyqMQQ47QwN5fNaS9FweGA5bPm5zj2oLMpSlApSlAqAd8dm0lva7JWhJuo4zIBnYsoeJmI46K59R9RU/qI97MRbSrkqxVkCSqR1BR1cf4rQL7WYdLgitIYzPcCMeHbQJgtjq7KgPhoWySx9c9cGqX7RRTm71SO/lFnLJbLcBIpCsMrqIyqbZD+9YjcOG4dXxkDFW9ostppVkt3dzES3AjeaeXLSSOyjaoCgkhRwFUYABPuah1zcW/ai5CKIoIbVgxd8+PMhOCqqCAkZGck7iCU6ZOQsnu+uGk0yyZwQxt4gd2cnCgbuf7QG78fWu1e/1b/8AZb+Br1bwLGiogCooCqo6AAYAHyAr06ggg9CMGg/PnchGIdQtSPJ9ospicn42WeQYXPqFjXgf2Sfeun/SYtubKQKf9sjNg4/2ZUE9M/GR+PtXQs+6C4tL63uLW8zFFNnYwIaOIkllU5IbILKeFzuJqQ98/ZO41G1hS2Cs6TBipYL5SCpOSccZBx7Zx7EI534Ay6NZyKQ6h4WLBgcgxMAc55yT6VZPYm9SfT7WSM5UwxjqOoUKwOCRkMCCPQg1Fu9PQiugvBECfASHAGOVjKA/Fk8KCeDnjHOSDCO6zvYtrO1hsrlHRU3/AL5RuA3Oz+ZR5vvEZGfTigy/0g2aC9sLlF5QZBK+UsjhgCQcnr0446HrjU72rRo9VW6gC5e3S6RiAMvCdxx5d/8AVqCQCp55OFruf0iJ1lsLOWM7o3l3Kw6EMhKnPzHNZu3RSW10K8aMg+Na7iucqkiqzLngHJUYz7fM0FpaJqS3NvFOnwyorj5ZGcdB06dK5feFpxuNNuolO1jEWB+aYcfgSoFcPuhDQwXNizbjZ3MkSn3jPnUn55LdMY4qbXtuJI3jOQHVlJHXBBBxn15oItp9x4kEEmdxeNHyPUlVb0464/Os1/apKDG4DI6lWB6EHIP+BP5VG+7affpdofNkKy+br5XZffoCFA+VSmT4h+vf+W6gqXsd+xrG0kkvI4nv7aWRGRmLM7o7bNicqByBkAjjJqYNPrepIkfgR6bayj95Ju3TBOcqFOCpI4+EEdciuT2qnj0rU01J41ljn2QShj5kI2kSRjB5EaDj1+WaknZ3tql/qrw28oms2sfEIKkYkEuxgQwBGVcZBHPlI+YdTs7DY6bp8xs3WWG3EjysjhyzogL7ipwHwq+XjHHSqhm7QapJ4XgahJJdXaNLLAioUt4v9n5uRGSvJwFPmXPOC3X7K/bfs91ZafHFa2wurhJLlnLv8SghIycgrEFXJ6+hDc1MeyPZWHT7cpCCWYgu7Y3MQeAccAA8AfU+pNBW/ZTtffRWFvZ2trFb/aWeOO7JIDNnDsRg+bHG7npx0wMVkBaS22lk75oNWhmBVTho2VfN64IGMj0z64Jq52jUIoAAA9h75/kSa1ZNHgFwLjwU+0EAGTaNx6Dr/wB0Z9uOlBvN8Y/Xv/mfyqH32ppB2gst5CiSGWPczBQCcleTwSSoUD3YfQyy7uEjy7sERQSzMcAAA8k/TdUS7P6R+2LyLUZE2WduW+zA43TMrY3vxlUBXheuR9cha1KUoFKUoFa+o2wlikjIBDoykMMg5BGCPUc81sUoKb7p9G+2WbXGpfvUiVre3Z3AWOIArIVxjaSePEPmwo54FQ6Du0uL3xV08wvYo7GG5lUI8uOGUMqlyAxYZICnbnjpUj7C6fFq9xfwPPKbBLlrgQfCZDITguwwwQFCQgxywJORVgaj2uJmNlpkSXNxGMSEttgtwMjEjKDlgRjw1569MEUFd6faazYQYc6grIzYaIQ3cbAZ/wBm7h0GM+uOBxkmt/SO92eNxBMsF2RkGRJPs7+U4O+O4VV3njygj1xmrd0xZhEv2gxtLzuMSsqdeMBmJ6Y6msGs6FbXabLiFJV4+Ic8HIweo5z0PqfegjWn96mnSYEkrWz5I2ToVPxMnxDKEZU8hiB645qZW86yKGRldT0ZSCD9COKrzUu5+0yXs2a0lO4HyiaNlb4laKUkEY6AEY684FRibu/1HTzJPabSQM4s5XhdznjdFIJI3Cj7oxkFviNBd1RTtH3dafehzJbosjf7WPyODggNleGIz94EHjOagNn3oX0LlLhYWZV3GK5RrKZsthdrOzRcDkg4+RY1LNO72LJnVLgTWbuu5ftCbVZecEOMgg4OG6HHWgz693b28+mJp6M6LES8TE7iH8/LZ6qS7ZAx8sYFee1fYdrnRo9PR1MsMcKo7ZVS0YVSSBnGV3DHOM/LNS7TtShuF3wSxzJnG6N1cZ9RlSRnkcVtUFMdxljcpeX7SqyqoSCQli26aPAJyxLHjc3sN4xxirnpSgrDshuilvrRpA5gu3ZB/ZjlxInOByWZifmD6YqVSfEP17/5N+dcPUE8HWZAW4uraNwOODEWRh7/AAyBh9Gz0FdyT4h+v10H50EU7Zsq3emM/wAH2xVORkZZCFH45A/CoT3ezJH2kuioCRIbsBUTaAik4ARQMYVRxj096sftXoJvEVFk8GSOWOaKTbu2unIO3IB4Zhzxx8qhkXdMV8SRL6QXZfPjBdi4JO8FVJPI5+LHIHSg63c6r/s55ZCWaaeWUkjGchQfrnGc8dflU2x5Pn/vx/5ua0Ozumi1tY4FJYRoFBPU45/xJIrex5P19P4c0CQ+Ue3+7P8ADIrzfTLGN7sFVAWZj0AHUn5Dg/hXy7nVI97kIqjcxYgADqck8ADGKjNjpb64VllGzS1Y7IyCJLgrwHY9UjBzgA5POfTAY9N0yXWrkyzBk0qPHhR5x9pYNne46mPjIB/u46tVoW8CxqqIoRFAVVUAAAcAADgAD0r1GgUAKAAOAAMAfQV6oFKUoFKUoFaN3q0UcscLP+9lJ2IASxAGWJA6KB1Y4HQdSBXO7V6tPEI4rSLxLmclYy6t4SYGWaVl+EAdB1YkAetQPs7pzXkk8ds8hiYkXeqE4luWB+C2I8qRAqF4yAvA9CQ5Pa3s39tu5bjQw6zRAJJNFJHFCTtIKRFQC0uCNzbgoHB5Irate282iWIhu9NaG4wQjoVMUr9d0jhyd3ILcsSc/D0E81rW4dNjitbS38WduIbWHA9RlnIB8NMtkufn8zXzSOynmW61GX7VdKC3P9RBnkiGM8DAwN7ZY4zx0oPfd9LJLA1xNdJcvMQSITmKLAHkQZJBGeSTzxUpqoDoYur4nRi9jFFkS3UWRBI3mBSKIDZIQ2MtkDy8dBnHpva7UdMlisJ0j1N8MzNbzSSTKNwz4m8ZyMnAIAIwMjFBcdKinZ/vDsbolPENvMCQYLkCOQYz6E4PAzwTx1xUpjcMAVIIIyCDkEehB9qDX1DTop12TRJKvPDqGHIweo9iah+qd2kJWT7HLLZM/VUIaE8gjdC3lwCMjbtwSfpU6pQUfqndbqMQDW7wSNGjhXhLWsxYgEM2w7GYcrknlScnJyOXa94esaYUS+TcpYki4jcMVwGwkicEt5lGd209eOn6ErBe2ccyGOVFkRuCrqGB+oPFBXOid9unzAeN4lsxbGGUsAPQllHT8OP8aswGq517uY064LNGr2zkDHhHyggY+AjHtkDGflmpj2W0l7S1jt5J2uGjBHiMMEjJKgjJ6DC9fSgjPeXD4c2n3mSqxTmGQjp4cwAy3HQMq+vqepIrsSfGP1+udtY+87TzPpd2ijLLGZFwTnMeHGNvOfLwPfFa2k34uIoJgQfEjR+OmSOcZ54Yjr7UG4Pj/X6/tUi6t+uP+G2g+P8AX69G/OkXVv1+uCPyoPkXwn3/AJ/6s1rahfRwQNLK4SNerMfTOB+JGMDqT8619V1qG0iLzyBMnCjqzN0wijljnnA965+j9nnu2F7qieDDEC0Vm5yqgZJkuM8M3qFxhQBnnNA03SJdVkjmuFMenJ5o4W+K5P8AblU9IvVUPJGCetWKqhRgDAA6AfwAqLTdvbXfarETOlyf6yPG2MFxGpk3EFQ0h2jjkq3qMVx9Z1W/H7UeJoVgtvEOZA7sdttE4REBVVBJYl9x5Pw+pCc6ZeCaGOUKyCRFcK+AwBGQDgkZ/GtquL2NtPCsbZfEeT91Gd0hy3Kg4zgcDoK7VApSlApSlBiu7cSI6NnDqVOOuCMHFc3spoS2FrHbJI8ix5AaQgnkk444wM4A9q69KDk6boMcNzc3I5kuTGWJA4CIEAB644zg+prja9pN1f3DQS/uNPTYSUYFrr4SUYdUjBypHVvxqX0oINrN/NNN+y9NHgpEircXABAt0wNscOCP3pXGPRRj6qN1b6SI7GziM95MMhRgsxwR41w/GF3DluvXA4qYraKviNGqo8nLMF6tgKC2OuAAPoKjfZ3s81hbzzsDd38iu8sn3pmGSiLk4VfhUKMAcUHJm0VYYpLvXrmO4BBHhFB9niz0ESsCzSdQHGGwT9aj2kdnV/f3VjJeaLAMMr3DKIXY9SYJOQgBGGJIJbjG0AynTdG2R/tLVn8W4jjMmwgCO2GCxWOMcFhnG9sscDn34txOl5At/rLCGyJD21oGJ3BgNry7PNK5BBCDgAnI5NB67O9u7/wi7W6ajDG/htPZCQPxgbvCdB4hJ5Jj8oz6YqQab3nadK5ieY20ozlLlTFj15Z/KMg5AzmtCJr+8VmYnRrCNRxiPxnQBtxLHK24UBfu5HPpXF1e3XU0jtNOtluLfJR9Qu98mzG7f4TSMJHYE8EErk4GByAteGZXGVYMPdSCPzFZKpy60BNHRILHUZ4754/6iOITeO/B3eC24R5CkbiQAB14Oejp3bjVLOBW1TTpGUbd08JQ4XHmaSNCdpAyT8I9MCgtKlRnQ+3+nXeBDdRlicBHyjZ44CyAE9QOMgnpUjWQHoQfxoPTqCCCAQeCD61VvdxC0EUlnJkSWk8kXP3lJ3o4H3QyyEgZPw59atOq01VvsuvcrhL6BcMNoHiRbgQ2TknYQAf7wHOOAkw+M/r2/wAh+dcHtZ2lFjEXC+LM7KkMIyS7sTgYHOPi+u3HU1qan2rMkz2unJ9qux5WxnwoegLSP0IHHAJ5BHXitb9hnTri1vL+5MssiyxPO+THBNII/C8NAu1UyJQWIUebJxQa+laDez3DXPj25vY4/LbS27yQ25OCq+Nuws+NjNgFgfTbWt2wuZdRk02GeJPGi1FoJ1jJMbbVikcoWwdvhtnB54PWutp2qXtvbQwGJbKOIq9zfNNDIrjl5GRSSWaZ/wARv9OKlHYWxYpNcTRGNri5e5jjkA3xqyLGu7rtcouSOo3FT60HF0fu5KDUw8giN5c70aIeaONZPEXB42tkn3Awp+VTRNEgBuD4YP2n+uzkh/IEwQeMbRjA46+9dClBjt4VRVRRhVAUD2AGAPyrJSlApSlApSlApSlApSlApSlB5ljDAqwDKQQQRkEHqCD1FcW87NJLew3bnIgiZEjxwGJGHHOMhdy4x97PpXcpQRrtj2Za/NujS7bVHLzw4P77psG4HIAO7I9c/IV47T294Tb2tji2hfcJbhVQ+CqjKqiEjlj5cgHGc8VKKUEPFnZ6LDvRHkmmkEas2XmmkYHYhkPThcDJCjGfeubqejvMjXetTLHaR4kFmhzGmPh8WQAGZv7uMEnAz0qfSwq2Nyhtp3LkA4PoRnoeTzWnrOjQ3QjWdBIsciyhT0LKCF3D1AznHyH0oKv1/R11yMfZrOO1tUVQt/Ou1yignEUYw2zOPM5xgtxmor/yTtJIWGleNPLEuJr5pfAgjxyx83LZA6LwAQc1fmt6TFdwPBMC0UgAYBipIBB6qQeoH1rR1nspbXNoLNl8O3BQ7IsIMKwbbwOhI5xz9DzQU32RttVuCsOm6hK9rGcSXEke1AxO5hGJAZJCMnrj0ztBFdT/AJqdTvismo6gVdSdqrl9oA8pGCqg59h+Oel0wxKihVUKoGAFAAA+QHSvdBzez2hQ2UCwW6BEUfiT6kn1Jrav7KOeNopUWSNxhlYZBHzBrYpQRy37CadG6ulnArqwZSEGQQcgj6GpHSlApSlApSlApSlApSlApSlApSlApSlApSlApSlApSlApSlApSlApSlApSlApSlApSlApSlB/9k="/>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pic>
        <p:nvPicPr>
          <p:cNvPr id="16389" name="Picture 3"/>
          <p:cNvPicPr>
            <a:picLocks noChangeAspect="1" noChangeArrowheads="1"/>
          </p:cNvPicPr>
          <p:nvPr/>
        </p:nvPicPr>
        <p:blipFill>
          <a:blip r:embed="rId2" cstate="print"/>
          <a:srcRect/>
          <a:stretch>
            <a:fillRect/>
          </a:stretch>
        </p:blipFill>
        <p:spPr bwMode="auto">
          <a:xfrm>
            <a:off x="7072313" y="3857625"/>
            <a:ext cx="1643062" cy="1752600"/>
          </a:xfrm>
          <a:prstGeom prst="rect">
            <a:avLst/>
          </a:prstGeom>
          <a:noFill/>
          <a:ln w="9525">
            <a:noFill/>
            <a:miter lim="800000"/>
            <a:headEnd/>
            <a:tailEnd/>
          </a:ln>
        </p:spPr>
      </p:pic>
      <p:pic>
        <p:nvPicPr>
          <p:cNvPr id="38916" name="Picture 4"/>
          <p:cNvPicPr>
            <a:picLocks noChangeAspect="1" noChangeArrowheads="1"/>
          </p:cNvPicPr>
          <p:nvPr/>
        </p:nvPicPr>
        <p:blipFill>
          <a:blip r:embed="rId3" cstate="print"/>
          <a:srcRect/>
          <a:stretch>
            <a:fillRect/>
          </a:stretch>
        </p:blipFill>
        <p:spPr bwMode="auto">
          <a:xfrm>
            <a:off x="2714612" y="4286256"/>
            <a:ext cx="3500462" cy="22558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6 Slayt Numarası Yer Tutucusu"/>
          <p:cNvSpPr>
            <a:spLocks noGrp="1"/>
          </p:cNvSpPr>
          <p:nvPr>
            <p:ph type="sldNum" sz="quarter" idx="12"/>
          </p:nvPr>
        </p:nvSpPr>
        <p:spPr/>
        <p:txBody>
          <a:bodyPr/>
          <a:lstStyle/>
          <a:p>
            <a:fld id="{1A563ADA-30EF-40F4-9BD7-C877AEFDD299}" type="slidenum">
              <a:rPr lang="tr-TR" smtClean="0"/>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28625" y="214313"/>
            <a:ext cx="8229600" cy="1171575"/>
          </a:xfrm>
        </p:spPr>
        <p:txBody>
          <a:bodyPr/>
          <a:lstStyle/>
          <a:p>
            <a:pPr eaLnBrk="1" hangingPunct="1"/>
            <a:r>
              <a:rPr lang="tr-TR" b="1" smtClean="0">
                <a:solidFill>
                  <a:srgbClr val="C00000"/>
                </a:solidFill>
              </a:rPr>
              <a:t>TEMEL BESİN GRUPLARI</a:t>
            </a:r>
            <a:endParaRPr lang="tr-TR" smtClean="0"/>
          </a:p>
        </p:txBody>
      </p:sp>
      <p:sp>
        <p:nvSpPr>
          <p:cNvPr id="17411" name="3 İçerik Yer Tutucusu"/>
          <p:cNvSpPr>
            <a:spLocks noGrp="1" noChangeArrowheads="1"/>
          </p:cNvSpPr>
          <p:nvPr>
            <p:ph idx="1"/>
          </p:nvPr>
        </p:nvSpPr>
        <p:spPr>
          <a:xfrm>
            <a:off x="214313" y="1214438"/>
            <a:ext cx="8372475" cy="4708525"/>
          </a:xfrm>
        </p:spPr>
        <p:txBody>
          <a:bodyPr>
            <a:spAutoFit/>
          </a:bodyPr>
          <a:lstStyle/>
          <a:p>
            <a:pPr algn="just" eaLnBrk="1" hangingPunct="1">
              <a:lnSpc>
                <a:spcPct val="150000"/>
              </a:lnSpc>
              <a:buFont typeface="Arial" charset="0"/>
              <a:buNone/>
            </a:pPr>
            <a:r>
              <a:rPr lang="tr-TR" smtClean="0">
                <a:latin typeface="Constantia" pitchFamily="18" charset="0"/>
              </a:rPr>
              <a:t>	</a:t>
            </a:r>
            <a:r>
              <a:rPr lang="tr-TR" sz="2800" b="1" smtClean="0">
                <a:solidFill>
                  <a:srgbClr val="7030A0"/>
                </a:solidFill>
              </a:rPr>
              <a:t>3-Ekmek ve ekmek yerine geçenler: </a:t>
            </a:r>
          </a:p>
          <a:p>
            <a:pPr algn="just" eaLnBrk="1" hangingPunct="1">
              <a:spcBef>
                <a:spcPct val="0"/>
              </a:spcBef>
              <a:buFont typeface="Arial" charset="0"/>
              <a:buNone/>
            </a:pPr>
            <a:r>
              <a:rPr lang="tr-TR" sz="2800" smtClean="0">
                <a:ea typeface="Calibri" pitchFamily="34" charset="0"/>
                <a:cs typeface="Calibri" pitchFamily="34" charset="0"/>
              </a:rPr>
              <a:t>	</a:t>
            </a:r>
            <a:r>
              <a:rPr lang="tr-TR" sz="2800" smtClean="0"/>
              <a:t>Tüm un mamulleri-bulgur-makarna-pirinç-çavdar-yulaf-mısır-patates-kestane vb.</a:t>
            </a:r>
          </a:p>
          <a:p>
            <a:pPr algn="just" eaLnBrk="1" hangingPunct="1">
              <a:spcBef>
                <a:spcPct val="0"/>
              </a:spcBef>
              <a:buFont typeface="Arial" charset="0"/>
              <a:buNone/>
            </a:pPr>
            <a:endParaRPr lang="tr-TR" sz="2800" smtClean="0"/>
          </a:p>
          <a:p>
            <a:pPr algn="just" eaLnBrk="1" hangingPunct="1">
              <a:spcBef>
                <a:spcPct val="0"/>
              </a:spcBef>
              <a:buFont typeface="Arial" charset="0"/>
              <a:buNone/>
            </a:pPr>
            <a:r>
              <a:rPr lang="tr-TR" sz="2800" smtClean="0"/>
              <a:t>	Bu gruptaki saflaştırılmamış besinler; </a:t>
            </a:r>
          </a:p>
          <a:p>
            <a:pPr algn="just" eaLnBrk="1" hangingPunct="1">
              <a:spcBef>
                <a:spcPct val="0"/>
              </a:spcBef>
              <a:buFont typeface="Arial" charset="0"/>
              <a:buNone/>
            </a:pPr>
            <a:r>
              <a:rPr lang="tr-TR" sz="2800" b="1" smtClean="0">
                <a:solidFill>
                  <a:srgbClr val="FF0000"/>
                </a:solidFill>
                <a:ea typeface="Calibri" pitchFamily="34" charset="0"/>
                <a:cs typeface="Calibri" pitchFamily="34" charset="0"/>
              </a:rPr>
              <a:t>	özellikle B grubu vitaminleri (başta B₁), mineral, posa, karbonhidrat ve diğer besin ögelerini </a:t>
            </a:r>
            <a:r>
              <a:rPr lang="tr-TR" sz="2800" b="1" smtClean="0">
                <a:ea typeface="Calibri" pitchFamily="34" charset="0"/>
                <a:cs typeface="Calibri" pitchFamily="34" charset="0"/>
              </a:rPr>
              <a:t>içermektedir .</a:t>
            </a:r>
          </a:p>
          <a:p>
            <a:pPr algn="just" eaLnBrk="1" hangingPunct="1">
              <a:spcBef>
                <a:spcPct val="0"/>
              </a:spcBef>
              <a:buFont typeface="Arial" charset="0"/>
              <a:buNone/>
            </a:pPr>
            <a:r>
              <a:rPr lang="tr-TR" sz="2800" b="1" smtClean="0">
                <a:ea typeface="Calibri" pitchFamily="34" charset="0"/>
                <a:cs typeface="Calibri" pitchFamily="34" charset="0"/>
              </a:rPr>
              <a:t>	 </a:t>
            </a:r>
          </a:p>
          <a:p>
            <a:pPr algn="just" eaLnBrk="1" hangingPunct="1">
              <a:spcBef>
                <a:spcPct val="0"/>
              </a:spcBef>
              <a:buFont typeface="Arial" charset="0"/>
              <a:buNone/>
            </a:pPr>
            <a:r>
              <a:rPr lang="tr-TR" sz="2800" b="1" smtClean="0">
                <a:ea typeface="Calibri" pitchFamily="34" charset="0"/>
                <a:cs typeface="Calibri" pitchFamily="34" charset="0"/>
              </a:rPr>
              <a:t>	</a:t>
            </a:r>
            <a:r>
              <a:rPr lang="tr-TR" sz="2800" smtClean="0"/>
              <a:t>Tam tahıllı ekmek tercih edilmelidir.</a:t>
            </a:r>
          </a:p>
        </p:txBody>
      </p:sp>
      <p:sp>
        <p:nvSpPr>
          <p:cNvPr id="17412" name="AutoShape 2" descr="data:image/jpeg;base64,/9j/4AAQSkZJRgABAQAAAQABAAD/2wCEAAkGBhQSERQUEhQVFRUWFBcYFRcXGBgaFhcXGBQYGhcXGBccHCYeFxokHBwVHy8gJCcpLCwsFR8yNTAqNSYrLCkBCQoKDgwOGg8PGiwkHyQsLDQvLywqLC8sLCwsLCwsLCksLCwsLCksNC0sLCwpLCwpLCwsLCwsLCwsLywpKSwsLP/AABEIAM4A9AMBIgACEQEDEQH/xAAcAAABBQEBAQAAAAAAAAAAAAAAAQQFBgcCAwj/xABJEAACAQMBBQUEBgcECQQDAAABAgMABBEhBQYSMUEHE1FhcSIygZEUQnKhscEjM1JigpKyJEOi0RUXNFNjc4Ph8KPC0vFEVJP/xAAaAQACAwEBAAAAAAAAAAAAAAAABAECAwUG/8QAMxEAAgIBAwEFBgUFAQEAAAAAAAECAxEEEjEhBRNBUWEiMnHB0fAUgZGh4SNCUrHxYhX/2gAMAwEAAhEDEQA/ANxooooAKKKKAEZc1wrY0PwNelIy5oAWivNWxofgfGvSgAooooAKKKrO/wDvMbK0LRjM8rCK3XnmR+Rx1CjJ+AHWh9A5I/eztAMUv0Syj+kXePaGf0UIPWUjr+7p01GQDCjdi9uPavdoT5P93A3cxjy9kZb1NJZRQ7JtWklbikb25pDq8kjanzJJzgf9zSWmz9pXoEjyixibVECCS4ZTyLA4VM+HPyrmu2y9tV9EPKuFSzPk85dz5oPbtL66RxyDymSM+TI2hFeg7Vp3jW3jt87QBKyg5EEfDj9NnOWU5BC5+J04u7ndS/hHFb3guSOcU8aoX8lkU6H1wPOqRb71cN/LIsL99JCkfcEESfSFk4e7On3+A8dKhPU1ZWM9OnxJaosw+PP4Fvbc5rgce0byaYnUoHMcK+SouBj5UsPZxbLhrWaeB+jRTMD95OadbI7OO/xJtN2nkOvdKzLBH+6ApBcjxzr58zK3fZhEg4rCSS0kHIBmeBj4PE5OnmpBq/cX4y5dfv74Kd7VnG3p9/fJHWu911s91TaJE9sxAW7VcPGToO+QaFf3h99aLFIGAIIIIBBGoIPIg9RWcW20mkMlnexhJlX205pIh0EkbfWQ8vEHQ6087L9omP6Rs+RiTasDCTza3k1Qfwn2fiBV9PfKUnXPlFb6lFKceGX6iiinRUKKK5ZsUAKzYrhVzqfgKFXOp+FelABRRRQAUUUUAFFFFABRRRQAUUUUAFFFFACMua4VsaH4Hxr0rl1zQB1SZqG2nt7uz3cS97Np7IIAUHk0h+qPvP31Ey2E02tzO2D/AHUJMcfoSPbf4mspWJdF1LqHiyx3m2YYv1ssaeTMoPyJzWdbb2vHe7Wh7tw8VpbmTIzjvpW4Rz54UA1Z7fYkEfuRIDzzwgn+Y61SdtS/RtqXDNos9okiHoe4BDqPPAzjwpXU2T7qWPIYojDvI5HOxNn/AOktqO8ntW9iRhT7r3B5ZHULjP8ACPE1potNcmqt2R7P7vZkTn352edz4mRjj/CFq503TDu4KKMLZ75OR4G1FZ/vjspLTaNptHhXhd/o9wSPdMi8MU3kR7pPgAOtaRUFvxsgXOz7qI82hYr5Oo4kP8wFaGZKWy/OnNQm5e1PpNhbTnnJChb7YGH/AMQNTWaAKl2j7CMtt38I/tFrmWI9WUD9JEfFWUHTxAqj7A2yz7Uhntk73NgTIOIL7LuCnExHMHpWyMuayrso2KkMNw2pk+kyQsT0WBsKo8tSfj5UtZUt6sXKNoWNQcPBlyG37v8A/Vj9PpAz/RQd72jGZ7WVF6shWVR64wR8qcqKQj51G6XmHs+Q82bt+C4XMMiv4ge8PVTqKequdT8KzHe+x7grNCOAO+HK6ENzUgjlnXl1qQ3U7QTlYro89Fl5a9A//wAvn41EdQlLZPku6G47omhUUmaWmxYKKKKACiiigAooooAKKKKACiiigAooooAKbbSue7ikcDPAjNjx4VJpzXEqBgQRkEEEeIPOofAIq2w7QLEGJy8gDyN1ZmGSc+GuBUgtRPtWREUuTBnEU3MBc6JJ+yRyB5GpRGBAI1B6jkfQ9aUj06M3lzkVhiql2m7Ijm2fLI2eOBTJGw5g4ww+yw0I8h4VbjURvda95Y3Sjrby49eAn8qsuShOboQ8NhaKOltCP/SWsp7ad+JxObKB2jVEUylCVZ2deILkahQCNOpbyFajuPdiXZ1m4620XzEYB+8Gs17Y9wriW5W7tYnl40CyqgyysmitwjUgrgacinnTRQs+6++7TbWuLIENDFAAh695CVWU55nJcj/pjxNX5hkVlnYzuNPbNLdXSGN5F4I0b3+EsGdmH1ckLgHXQ56VqdBBSOyWbh2aUY4EFxcR58AsrH8DVV3e7WZp7y7lkYLaQW00qRALrwvGsfE2OIu3FjnjLcqsXZfF3llernAe+uwD5NwjNYhdbDu7aV7VopA78KFQpPeBXDLwYHtqWVTp4DwoJPpbdDeD6bZw3PDwmRfaUHIDKxVgD1HEDjyqpdnLcUNy3Rr+6YehkFTW6Vm2z9kRicAPDBJJIM8jl5CpPiM49RUP2a2pj2Zb8XNw0p9ZJGYfcVrOzglFnHxpaSgisSxBb7qPoUnqmPXjH/eszL1eu0baYWJIurtxHyVeX3/hWecdIX9ZHR0/SBte4G1TPZIWOWQmMk8zw44T/KVqyVTOyqIiyYn60zkfBVX8QauddSltwWTnWpKbwFFFFamYUUUUAFFFFABUbtreK3tED3MqxgnC5yWY+CqAWY+gNSDuAMnQdT4Vke094LefbLkTxyBbdEgKsGVTxMZlUg44yeH1FYai3ua3PGcGtVfeTUfM0jYe9drecX0aZZCvvKMh1+0jAMPXFS1ZNt2Fo+G8g0uLf21I5yRjWSFvFWXPPkcYrUdn3izRRypqsiK6/ZZQw+41jotZHVQ3JYa5RfUUOmWGOKKQmqptHtKto5WiRZ7hkOJDbxGRUbqrNkDI6gZxTjkorLZgk3wWykNRuwd44LyMyW78QB4WBBV0bqrocFT6in88nCpPgCfkM1JBXdr7WeWR4LfhAXSaVgGC5+oinRnxzzoK42VslLdSE4jnU8R6+nIfCvDdtP7NGergux8Wckk/+eFShpPO72mbvp7KDFcsgIwdQefmDzFLmui1WKED2X3Xd28tm3v2lxJF5lGYvE3oVY/y1eBWa7wyGwvUv1/USKsN4B9XBxFNjrj3T5etXyLaQZQRjUZBGoIPIjxpmLyijH9eF7dLHG8je6iM59FBJ/CvNJlOpJqnb+bcLd1YW2DcXTBddRHDnMsjDw4QR5+14VJA57IrMpsqFj70zSTH/qSEj/CFq5EVH2pWJVjTREUKo8AowK9TfigCt9p12xsWt4v1ty6QJ/G3tk+QQN8xT60thHGka6KiKq+iqAPuFV2x2l/pC9M6f7LbcSRN0mmOjuviijTPU486tNY2PrgukcM2Oeg/Lx8qgtq7528IIDd4w5KvLPm3L5ZqV2nsxJ04ZASOejEHPjp8az/evcUQIZYWLIPeDcwCfHqKVsclwb1Rg31K7tbazXErSPzPIdAOgFN7S3aV1jQFnchVA6k8qlt3N0mu34e+hi1+swMh+zH1+YrVt2NxYLI8aZeXGDI+MgdQoGij7/Osq6ZWPPgM2XRrWPElNgbLFtbxQjXgUAnxbmx+JJNSFJRmuolhYOa3nqLRXgl/GXKB1LjmoYcQ9VzkV71JAUmaSRwASSAAMknQADmSfCsqvNqSbSd5TJLFaBitukbtGZQOc0jLhiCfdXIwBmsNRqIUQ3zNaqpWy2xNXorHIO1N9nF7WVXuAjZidmJcRsisqO3NmUlhk64xSVpCanFSXDKSg4txfgTvazvHEogtHl4Vlk4rlVyX7hFJCsq5YK7cI8wD0zUf/o+1u4AqrG0bD2SgA4egKkDKkH8Ka7mnjh79tZbh3klb6xJdsDPPAAAA6Yry2eBDtC4iTRHjjm4RyV2JV8DpkgGvL67Ud/ZJQynD15w+p2dNT3cVuw9x3utePJaBZDlh3kTMepRmTJ8dAKt/Z1twCJLCUcE9tCi4zlZYlAUSxnTI6Ec1OlUa5tDYukkbMbaSTEqMc900jaSIeYUscEHxzUvtBnjmtLmKNpGhlbjVCoYxPGyuvtEA68B59Kvo9Sqb8rGyf5YYamrvKv8A1EtHaRtl4rdIYWKS3UghVhzRMFpXHmEBA82FQOzLJIo1jjUKijAH5nxJ6nrUTv5vxFKLWRobiCSCfJSaPAaORGSTgdSykjKnGRyNTNlMCoIIIIBBHIjmCPKp7anKW3D9n5kdnwSjLPvfIkOza34pL656STiJfArbpwlvMl2cZ/dq6zplWHiCPmKp/ZfMEgmtif0kFzKWHUpM5ljf0IYj1Q+FXM16GhRVUVHjC/0cmxve2/MqO7n+yw+SY/lJX8qkycVGbvDEbJ+xPMvykP8AnUmTWEeEXn7zELU02htaOBQ0x4FJwW4WKL9tgCEHm2B507xQDVihXNpb6WfAyq30okcPdwjvS5I0UY9kk+teCbMvrU5tGjmgb2vo90Srwk6lY5Vzp5NnHnzLvaOz3tmM9lCjEtmeBQFaUY1aNvqyDw5N64NOth71W14uYJAWHvRn2ZVPgyHUfDI86vnHBGBl9L2lIhAgtrZ+jPKZgB1IVVGTz0OlMLPc2a1mS7hnM1yeIXHfYCzowHsqB+qKlV4dcafCrjw+WPhRip3sMIrbb5zjQ7KvePyMRQ/x5xivKS0vL9XjukWzt2wDHHJxzyDOqySD2VU9QPv6Wp9Bk6DxPL51WNu9oVnaA5lWVx/dxEM2fMj2U+J+Bqd8n0DB6Q7UFnKLaZEhtzgWkqgiLGv6GQk4SUakEnD8+easXGDoCCcZxnXHjiqNYbGur67Fxe4FrHrBbkAq5ZMcTIeYGSctqTjAAqzbG3ZtrQubeFYi+OIji1AOQBknA1OgwKo0SSZPjTfaVsHhkQjRo2HzU04zSPqD6VVkrkxtOQ9K1Ps62400LRyMWaIjBPMo2cZPXBBGfDFZWr6f+eNXPsun/tUq+MOfk6/50hppONqR0NRFOts1Cqpv3vA8KR29ucXFySqNz7qNRmWbH7oIA/eYeFWqswa6+kX11c81RvosPhwxHMpH2pSf5BT2t1H4elzXPh8RHT1d7YokJt3YtvBbSSIgSSJGdJlOJhIBkOZfeZi3PJ1zWvbHndreFpRiRooy4/fKAtp65rLLuNbm6htmIEYYT3RJAVIIjkBydAHcKNegNS+3d5pNoZhtS0VodJLjVXnHVIM6qh5GQ8+Q80NBZ3Omdt8uXnqN6uCnaq61whd6d5fprSW8LYtI8i6mBwJSPegjb9j9t/DQdc12430gVCUSYxKMK6xN3R4RoFbGMdM4xXvvPs8LZd3En6OMxlo104olcF0HmRn116mpDZ+04bmLigZWUDBXGOEY91k+rp05Vy9RqfxH9acW45wlnj4+rHKKu6eyLSeP1J3cXdOM2izXMaSTXB79ycELxqvAinwVAg9QaWk7JnIs5ouaQ3k8UfkgIYKPIFmHwor1kMbVjjBw553PJVt14u6WWBveguJoyPLvWZT6FWUj1rnePY5HHdQMyzomSMnglRMnu3XlyzgjrVg372I8Epv4FLKVC3ka6sUX3Z1HVkGhHVfSm1tcJNGCpDI66EcipGNDXk9fVPTah2Lh/bR3dPYrqlHxX2mRzol7acJJVZo1IIxlc4Yc+oOKb7Iluu/aB2V44mBafABcFcrEVGgfJBYj6uP2q8tl7JngmMML8VsvAeKUEtHzzFGdOPTh1Oi56nSrBd3SQxs7kKq6k46k+A1LE4GOZJpSyShmEMST49M/PHgbe97T6PxFvI0MbCUKY+E8YbHDwgZJOfDnULufZlYSVLCFnLW6Pq6RHlk88N7wB5AjXJNM9oWd3eBQ/wCggd1DRYBkMWrMZW+pkAAIOrDNWoYAwNAOQ8Kzl/Sr2Zy3z6Y+YR9ue7GMfuRt/ctaypexAkxDhuEH97bk5YfaT319COtahbzrIiuhBVlDKRyIIyCPUEVlm274RQTSNyWN/jlcAfEkD41oG59i0NhaxPnjS3iVs8wwRcj4cvhXo+xrJypcZcLj6HM7RrjGaa8SJ2aMSXQ8Llz/ADBTUgBTK0P9pvP+cv3xLT+n0Jy5E4qAaAKCKkqGapm6+7lpcSXtndwRu9tcM8T44ZO4nJkTDqQ2AS3XqKuZFVHb030LaVtenSKYfRbk9FyeKFz5A6E+C1pB9SGTNv2Y2yAiJ7mHJz7EzE/4w1H+rrUEX97gfVLxkH4hAat4ORXEC862wUKFL2OWsjkzTXcmTnhab2f6c/fVT2nu5ZSbRi2fYwKEhYSXk2S74Q6xB2JwNQpxzZgPqmrx2ob7fQbfhiObiX2YgNSuecmPLp4sR4Go7s83Q+hQcUgzcTe1KTqR1EefLmfFifAVEnhEotZ8aXFApKXLiivOV8BvJT+Brsmmu05OGCU+Eb/0mofBK5MXaXB+NXTsofN4/wDyG/rSqCza1adx9rG2S+uAMtFangB5F2cBAfItik6V7aOhc/YZoO9G97JIbW0CtcYBkdtY7dWGhfHvSEarGPU4HOhvtP6OFsrOJriVFHGScIhOpaV/2iSWxpz51PbK2d3MYUks5JaVz70krau7HxJ+QwOle13aLIjI49lwQ2CQSCMcxqD51xdV2ir7MNZguF839OgxRpnXHKftP7wVSz2EiTf26XjkuG4xHhhbl00VfCRlB9lW6cgedT+25J0RXtwrcBJeIjWRMckb6rDmB15VFw2pmWexuTxsiK0Uv1mRsiNz4SIwIJ648zTrZe2JEZILtOCUjCSA8UcxUa8LYHC/XhIz4Vla5zak3ua8PDHg0vh+a5LwwljjPj6+pBRTQXCLdXzllkZhb2+pACsVH6NdZZDjJPIZp5b3UkYZrfZpRMZOsccjAZx+jGp5nQ66157ti2hnui5SORJnVFdsd3DniBTiOisSzEjxqb2Ptr6Q0jIp7lcBJOQkbXi4RjVRp7XXJrW6W1vEcxWOcpdeEkv99c8kVLPVvr8Opauy23VdmQMGDGTjlkI/3juxcHzU+z/DRTHs1kfurvuwO7+nz8GeWOGPix5cfH8c0V66t7oJ+hwprEmi9EVmO8uw47C+heBe6huhIjopPdicEOhC8kLLxjTHKtPqN2/sGK8geCYEq2NRoysNVdT0YHUGqX1K6twfiWqsdc1JeBTUeuZrVXKFhkoeJc8g2McWOWQM4PTJqLv9nX1icTRvdwjlPAuZAP8Aiw88/vLkU2j31tR706KeobiVh6qRmvGW9n30y4fxR6GF9Vqyn+pYqYbU2gkCGSVgiDmT4+AHMnyFMBvI8yt9BtZ7ogE8QQpEMD9tgOI/uqMnpUZsOCO7fvrqRZpUyO4KlUg8QYm1LeLN+Qojop1x7y5NR/d/T4sj8QnLbXhstG7O7Ut66XFyndWysskMLYMkzDVJZuioOYTqcE+ekiss2PtOfZnsorXFjnPdjWa38e6z+sj/AHOY6dc6HsXb8F3H3lvIsi9eE6qfBl5ofIgGvW6KdMql3PH7/mcPUKze3ZyQll/tN5/z1+6JKf1H7L1kum8bqQfyhRUgVoRWXItJQaSpKnQNM9sbJjuYHhmGUkXB8R1DDwIOCPSngHjXOanOAIDZ28z7Nt+7vhJIsQAS4jTiDoNF4xnKsBgHxx8THX3aw8kiQ7Pt2kaQB+NwcKp692p1PqwFWTaMtwCO5iikX63FKyMPHHsFW+YqF2kNoyJwW8cFuScGQuH4R1IXGp8sdelbKeUVwN9j7lO119NvW7yUaxpzVD+0TyZh0A0XA5kDFvBptsu0aKFI2kaVlUBpH9526sfDXp0FOSKybyWOhSE0nFS4qoCBai955uGznJ/YI+ZA/OpTi8Kr3aBNw2MnmVH35/Kqz91l4dZIx/NWvdmzL7N2owGSscLY8e6dpSPktVHNXLc3eIw2s0Fuokup5MAMMxxRhAO9lPLGS2F5sR4UvW4xeZcDluXHC5LYkoYBlOQwyD4g6g/Kuqqls0mzgkczGW10VJcYaE8gsgH934N05VZknBGc5B5HoR4ivJW07HmPWL4Z1q5bl6+JH7b2Gsw409i4QfopRoysNQCeqE6FTpqa7NoLq3j79GRjwOVBw0cinOh6YOfgafGWoq63liVu7QmaU8ooR3khPovu+pIq9XfWJRgm2uPQrKMI5lLojvb+wUue7JCBo5UfiZA2VVsshz9UjodOVed3ftO4tLLDztzI1S3TrJIRoMdF5k4qW2PuLLdMJdpALENUtFORno07jR28EGg+6rzs7ZENuvDBFHEvhGiqD6gAZr0Gl7KeIu95x4fycu7WpNqtc+J5bv7FS0t44I88Ma4yebHmzN5sxJPrRUjRXfOYFFFFABXDQqeYB9RXdFACYqC3g3JtbwhpY8Sj3ZoyUmX0ddT6HI8qnqKhrIJ4M5uNwL6E/wBmu45l6LcoVf8A/rHz9StQN7u3fLJ3psHWX/f2dyiyH1zwlx5MDWyV53D8Ks3gCfkM0q9JSpb0sP06f6GPxFjW1vK9epiWzd5NpwAmO3nuEZ2Y97b4YsW9r9LCxB1B5rVs2DvpJO6pNYXcDMccRjLRA/vOQpUeZFTG7if2WHzTi/mJP51IkUR90rPlgTSZoGaSpKigUuKAMUhNQB1mkU6UcNc4xQB1SGg0goAMUq0nFXVACAVQu0XbsTxC2hcTTGQExxe2wAU8+HIXU9cVeLy1SVHjkHEjqVYZIyDzGQQflWYb+7nWtpHGbZGjLswbEkuMDh0wW8zVZ42vJpXncsENZ7pOfaupFtk6rxL3h9WPsp95qf2Zta3jHc2MUk5zqtvGzknxeU+znzJNUAWS590E+J1P319Cdm8HDsy2HijH+aRj+dJLSLUPFknjyXRfMblc6lmK6+b6ldsdyLm8x9Oxb2+QTbxvxSyY1xLKNFX91NT41KTdldrk9zJc26n6kMxEY9FYMF9BgVdKK6denrrjsjFYEZXTlLc31KZB2T2Y/Wm4uPKadyP5VKg/KrNszYsFsvBBDHEvgiqufXA1+NPaK2UUuEZtt8hiiiipICiiigAooooAKKKKACiiigAqO3hm4bWdvCGT+g4qRqI3sGbOYDmVx82Aqs/dZaPvIYbNj4YYl8I0H+EU54q4QYAHkK7pZdC76sXNJnWihqCBGpSKTFdGgArk10TSUAGaAKVeVLQBzigijFGKACqR2nxFo4sDQFyfEaLr6Vd6pXaNKU+jsuh9v4+7oRWdvumtPvozYRV9A7lx8Oz7Uf8AAT71zWJzWYYcaD7S/s+f2a3HdYYsrYf8CP8AoFGl95mmp91ErRRRT4kFFFFABRRRQAUUUUAFFFFABRSMcCvBmPjg9B/nQA4orybmBnGh5fCkD+znn/8AdAHqTUDvkD9CmPkvy7xc1No5yQccs6V4bWsRNDJETjjUrnwPQ/A4NVmsxaLReGmR3pSZqHttvrGTFcnu5UADZzwt++p8Dz1r1k3jtxr3y6c8ZOB8BSm5GuyXkSnFTTad+sEMk0hwkaFm8cAch5nkPMioiffu1Qe+zdRgf5kdare8m8qbR7qzhDASPxzE4/VRDi4dD1fg+VQ7YR6tkqqb8C+bOvlnhjlXIWRFcA88MoYA40zrTpjWZbrdoqw2dvEYyWjjCE8WM8ORy4fKphu0oAZ7nTGf1muPEjHKh2RySqpF1VaCKpEXaarHHdY/j5Aa592vT/WOnDxd2cfbHienDyzmo7yPmHcz8i5YpaqH+siAHDI49CP+3SnS7925JBLjHPRdM+OW51O+PmR3cl4DuDedW2hJZYwyQpIGz7+feXHQgFT55PLFTRrIr6+H0yfaMZ4hb3NuCf2oe5VJl08mHyrR4d6rVuUy+WjD8qnvIPOHx/0jZLyJbFU3tJ1W3+0/9K1PTbyWyqSZlPoST8qz3efeoXMg4dETPDnmSebH7qyumtuEbUwluy0R0DFG4l0x9/kfKtv3akzawaYHcpj04RpWEC/FbrumD9CtuLQ9yn9Io0WdzyW1eMIlqKKK6QgFFFFABRRRQAUUUUAFFFFAHnLzA8/w1/yojGpPnj4ChveHofyog5fP8TQAN7w9D+VcDRPga9G94eh/KvP+7PoaAOoUwSPIH8a4ZuZJOM4wK9B7x9B+Jryfl/GfzoAa7S2JDcjgnjWQDVSw9oZ54Yaj4Gqpf9ktqeLu3ljGjY4g40zge0M459avCc1+z/lXEgyG8yB8BjP51VwjLlFlOUeGZyexhTgfSmwoz+qGSCT+/wD+ZqO2Fu9HbXdyEYyCPhiEjDDFvekGBoADwj4VrBk4dW0ATJ8samst3QkMlt3ze9PLNMf+pKxH3Yrk9qba6PZ5bSHdLKU7OvgLub2e2txFI0iyhknnQgPgHhkPCeXUEVaV7NLHGSjnI4dZJNQOmAfL7qZ9ndxw3W0YD/vYp19JYQp+9Pvq6L9X7R/91dClQnXGWOUhaxyjJxyVuLs6sR/ccyRq8moI+1pXZ7P7Hl3Axnh96Tlzx73jrVlk5r6/ka46/wAf5Vrsj5Ge+XmViXs3sDk9wcggD9JLyAGPra4H4V5XHZjYt9ST2iGOJH189ScczVtHJvU/gKa7QvRDE8rco4Xc+iLxflR3cfInfLzMq3f2PG1vdxL+rkublFycngDd0pz193NLuT2bQ3tjHKZpUk9tJFHAVDxuVOAVz0B59ad7nxFbGDi95k429ZGLn+qpjsxuO7m2jbnQLciZfSdATj4r99cLs+xWam6D88r8nj6HR1KcKoSQwl7Ev2btv4ogfwcUyl7FZx7tzGfVHH4E1rauDyOaVjpXa7iHkI99PzM73c7Kooir3LCY8wqr7OQeZzqR5aeeeVX8MQo8fzPKkjGq/Z/yruQar6/ka0jBR4M5Scnlnnnngkkc/A/Cu3Oca8/D0rzTm3ofxrsck/8APqmrFRAOgY5Hjy/70gbTIJ05560R+8f4v6q5X3W+yP6RQA6ooooAKKKKACiikLUAcS9D4H7utc8RXOmRz/zr2rz7geePDOlAAT7Q9D+VcfUPofxNerxg1Hba21BaQmS4kWOPlrqWJ+qqjV2PgNaAH4PtH0H4mm11cKkbM7KqhiSWIVRr1J0FUS53xvbnS0iFrGf764HFMR4pADhf4z8KYtu1HIwe5Z7p8D2pm4lz4rH7i/AVzru0qKnjOX6DVeksn1xj4lnvO0uyjICSNcNjAW3jaUnBwdVHD08aZS7/AE5yIbCY4OhlkjiDZPh7RA68uleMcYUAKAoHIAYA+A0rquRZ27J52RS+PX6Dsezl/cxttHb+0J4pIxFaxB42QMZJHYca4Y6KBkAnHmBSbJse5giiznu41XPjwqAT86dUVztR2hPUYU+ENVaaNXWJEmWe1vhdwQ9+rQGKWMOqNo/EjAtocairNsztBgklSCVJbeYn2FlUBZCQdI5ASrHUDGQaj6gN+ZVWykyAW9kRAjJ73iHBwj9rmfgae7P7TnFxpayuPUX1Oki82J9TWpGyoPmD/nXJGDk8uefhiltVPAvF73COL1xr9+a6EI+XLXQV6s4xBbyb1xWSIJAzSTMViiQZdz18goyMk/fVI27tjaN/byQ9xBaxyjgbikLyiM+97ugJwBjHImn++793te1eTRJLV4omPIS95xFfIsvCPOnNcPtHtCzTz2QS45OjpdNC1ZkcQxBVVRyUAD0AwKirnZl0tw89pddwzxqjKY1dTwnQ+1y+Az+FTFFeco1M6JKcXzk6llUbFtZFJtbbEZz3lnOB+0jRsfiuBT89pN5ESJ9nM6/t28gY4/5Z1++vaiujDtm9ZbSYrLQVvoh9s/tOsXZUaXuZMD2JwYzqByZvZ++rWJgwVgcgnnzGuRz5Gs/vLCOUYlRJB4Oob5Z5VDru9NbsX2fcvASctE5Mlu580bPD6jJ9K6VPbVM+k1t/dClmgnHrHqasQRxeeg8816OPdHn+ANULZHaT3brFtOL6O5OFnUlrZz9rnGftZ8yKv7KD+WDXZhOM1ui8oRlFxeGjyj94/H8a5T3T/D/SK9u4FBhHn6Z0q5U9KKQtS0AFFFFAHLNiuVXOp+HlQgzqfhXpQAUUUUAIaytX+l31zcS+13E728CHlEseAzBejudeLnjArVapm8m4LSTNcWU30edwO9DLxwzY0BdPquBpxD5UnraZ3UuFbw394N6LI1zUpLIyoqo7c2xtCxJE62kmOqNKM/AioBe1C5Y4WKAZ8eM/+6vMf/I1SfC/U6/42l/8NNoqr7ITat3ju3skB8RJn+k1PRdne0X/AF20lTyhgX+o4/Crx7E1D5aX5/wVevq9R1TC+29bw/rZo08iwz/KNfuqRh7IYG1ubm7uPJpeFP5UAP31NbO7OtnQax2kOfF14z83yabr7C/zn+iMZdo/4xM/i3x79uCxt57pvFVKxj7TtyHrirRuzuHKZkutosryprDAn6mA/ta/rJPPkPPQi8xwhQAoAA5ADAHoK7rr6bs+jTvMF182I26my3o30AUUUU8Lkbt/YEN5C0M6cSNqOjKw5Mp+qw8fxBIrPL3YO07HRFG0IByIPDcqPBhykPmMk+VarRWF2nrvjtsWTSFkq3mLMbTf23VuGdZbZ+qzRsv3jP34qZs9rwy/q5Y3+y6k/LOa0a4tVccLqrDwYAj5Gq7tHs12dN79pED4xjuz80IrlT7FqfuSa/f6Mcjr5/3IhqKV+x+Bf1F1ew+AWbiUfBh+dMpuzO/X9TtQt5Swqf8AFk/hSU+w7f7ZL919RiPaEPFMeUVC3G6W2o//AMmzceakH7oqWz3f2zJp3tiPPEmflwYpd9iajzX6/wAGn4+r1JK9skljaOVQyMMMD4ePkRzz0qU7J7qR9nqHYuscssULnm8Mb8KN5jmo8lFRtt2ZXEpxfXzOh96GBBErD9ln94j4D1q/WVkkMaxxqERAFVVGAoHIAV2+zdFZpU98s58EIavURua2o96KKK6wkIy5rhWxofga9K5Zc0AdUV5d5jQ60UAf/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7413" name="AutoShape 4" descr="data:image/jpeg;base64,/9j/4AAQSkZJRgABAQAAAQABAAD/2wCEAAkGBhQSERQUEhQVFRUWFBcYFRcXGBgaFhcXGBQYGhcXGBccHCYeFxokHBwVHy8gJCcpLCwsFR8yNTAqNSYrLCkBCQoKDgwOGg8PGiwkHyQsLDQvLywqLC8sLCwsLCwsLCksLCwsLCksNC0sLCwpLCwpLCwsLCwsLCwsLywpKSwsLP/AABEIAM4A9AMBIgACEQEDEQH/xAAcAAABBQEBAQAAAAAAAAAAAAAAAQQFBgcCAwj/xABJEAACAQMBBQUEBgcECQQDAAABAgMABBEhBQYSMUEHE1FhcSIygZEUQnKhscEjM1JigpKyJEOi0RUXNFNjc4Ph8KPC0vFEVJP/xAAaAQACAwEBAAAAAAAAAAAAAAAABAECAwUG/8QAMxEAAgIBAwEFBgUFAQEAAAAAAAECAxEEEjEhBRNBUWEiMnHB0fAUgZGh4SNCUrHxYhX/2gAMAwEAAhEDEQA/ANxooooAKKKKAEZc1wrY0PwNelIy5oAWivNWxofgfGvSgAooooAKKKrO/wDvMbK0LRjM8rCK3XnmR+Rx1CjJ+AHWh9A5I/eztAMUv0Syj+kXePaGf0UIPWUjr+7p01GQDCjdi9uPavdoT5P93A3cxjy9kZb1NJZRQ7JtWklbikb25pDq8kjanzJJzgf9zSWmz9pXoEjyixibVECCS4ZTyLA4VM+HPyrmu2y9tV9EPKuFSzPk85dz5oPbtL66RxyDymSM+TI2hFeg7Vp3jW3jt87QBKyg5EEfDj9NnOWU5BC5+J04u7ndS/hHFb3guSOcU8aoX8lkU6H1wPOqRb71cN/LIsL99JCkfcEESfSFk4e7On3+A8dKhPU1ZWM9OnxJaosw+PP4Fvbc5rgce0byaYnUoHMcK+SouBj5UsPZxbLhrWaeB+jRTMD95OadbI7OO/xJtN2nkOvdKzLBH+6ApBcjxzr58zK3fZhEg4rCSS0kHIBmeBj4PE5OnmpBq/cX4y5dfv74Kd7VnG3p9/fJHWu911s91TaJE9sxAW7VcPGToO+QaFf3h99aLFIGAIIIIBBGoIPIg9RWcW20mkMlnexhJlX205pIh0EkbfWQ8vEHQ6087L9omP6Rs+RiTasDCTza3k1Qfwn2fiBV9PfKUnXPlFb6lFKceGX6iiinRUKKK5ZsUAKzYrhVzqfgKFXOp+FelABRRRQAUUUUAFFFFABRRRQAUUUUAFFFFACMua4VsaH4Hxr0rl1zQB1SZqG2nt7uz3cS97Np7IIAUHk0h+qPvP31Ey2E02tzO2D/AHUJMcfoSPbf4mspWJdF1LqHiyx3m2YYv1ssaeTMoPyJzWdbb2vHe7Wh7tw8VpbmTIzjvpW4Rz54UA1Z7fYkEfuRIDzzwgn+Y61SdtS/RtqXDNos9okiHoe4BDqPPAzjwpXU2T7qWPIYojDvI5HOxNn/AOktqO8ntW9iRhT7r3B5ZHULjP8ACPE1potNcmqt2R7P7vZkTn352edz4mRjj/CFq503TDu4KKMLZ75OR4G1FZ/vjspLTaNptHhXhd/o9wSPdMi8MU3kR7pPgAOtaRUFvxsgXOz7qI82hYr5Oo4kP8wFaGZKWy/OnNQm5e1PpNhbTnnJChb7YGH/AMQNTWaAKl2j7CMtt38I/tFrmWI9WUD9JEfFWUHTxAqj7A2yz7Uhntk73NgTIOIL7LuCnExHMHpWyMuayrso2KkMNw2pk+kyQsT0WBsKo8tSfj5UtZUt6sXKNoWNQcPBlyG37v8A/Vj9PpAz/RQd72jGZ7WVF6shWVR64wR8qcqKQj51G6XmHs+Q82bt+C4XMMiv4ge8PVTqKequdT8KzHe+x7grNCOAO+HK6ENzUgjlnXl1qQ3U7QTlYro89Fl5a9A//wAvn41EdQlLZPku6G47omhUUmaWmxYKKKKACiiigAooooAKKKKACiiigAooooAKbbSue7ikcDPAjNjx4VJpzXEqBgQRkEEEeIPOofAIq2w7QLEGJy8gDyN1ZmGSc+GuBUgtRPtWREUuTBnEU3MBc6JJ+yRyB5GpRGBAI1B6jkfQ9aUj06M3lzkVhiql2m7Ijm2fLI2eOBTJGw5g4ww+yw0I8h4VbjURvda95Y3Sjrby49eAn8qsuShOboQ8NhaKOltCP/SWsp7ad+JxObKB2jVEUylCVZ2deILkahQCNOpbyFajuPdiXZ1m4620XzEYB+8Gs17Y9wriW5W7tYnl40CyqgyysmitwjUgrgacinnTRQs+6++7TbWuLIENDFAAh695CVWU55nJcj/pjxNX5hkVlnYzuNPbNLdXSGN5F4I0b3+EsGdmH1ckLgHXQ56VqdBBSOyWbh2aUY4EFxcR58AsrH8DVV3e7WZp7y7lkYLaQW00qRALrwvGsfE2OIu3FjnjLcqsXZfF3llernAe+uwD5NwjNYhdbDu7aV7VopA78KFQpPeBXDLwYHtqWVTp4DwoJPpbdDeD6bZw3PDwmRfaUHIDKxVgD1HEDjyqpdnLcUNy3Rr+6YehkFTW6Vm2z9kRicAPDBJJIM8jl5CpPiM49RUP2a2pj2Zb8XNw0p9ZJGYfcVrOzglFnHxpaSgisSxBb7qPoUnqmPXjH/eszL1eu0baYWJIurtxHyVeX3/hWecdIX9ZHR0/SBte4G1TPZIWOWQmMk8zw44T/KVqyVTOyqIiyYn60zkfBVX8QauddSltwWTnWpKbwFFFFamYUUUUAFFFFABUbtreK3tED3MqxgnC5yWY+CqAWY+gNSDuAMnQdT4Vke094LefbLkTxyBbdEgKsGVTxMZlUg44yeH1FYai3ua3PGcGtVfeTUfM0jYe9drecX0aZZCvvKMh1+0jAMPXFS1ZNt2Fo+G8g0uLf21I5yRjWSFvFWXPPkcYrUdn3izRRypqsiK6/ZZQw+41jotZHVQ3JYa5RfUUOmWGOKKQmqptHtKto5WiRZ7hkOJDbxGRUbqrNkDI6gZxTjkorLZgk3wWykNRuwd44LyMyW78QB4WBBV0bqrocFT6in88nCpPgCfkM1JBXdr7WeWR4LfhAXSaVgGC5+oinRnxzzoK42VslLdSE4jnU8R6+nIfCvDdtP7NGergux8Wckk/+eFShpPO72mbvp7KDFcsgIwdQefmDzFLmui1WKED2X3Xd28tm3v2lxJF5lGYvE3oVY/y1eBWa7wyGwvUv1/USKsN4B9XBxFNjrj3T5etXyLaQZQRjUZBGoIPIjxpmLyijH9eF7dLHG8je6iM59FBJ/CvNJlOpJqnb+bcLd1YW2DcXTBddRHDnMsjDw4QR5+14VJA57IrMpsqFj70zSTH/qSEj/CFq5EVH2pWJVjTREUKo8AowK9TfigCt9p12xsWt4v1ty6QJ/G3tk+QQN8xT60thHGka6KiKq+iqAPuFV2x2l/pC9M6f7LbcSRN0mmOjuviijTPU486tNY2PrgukcM2Oeg/Lx8qgtq7528IIDd4w5KvLPm3L5ZqV2nsxJ04ZASOejEHPjp8az/evcUQIZYWLIPeDcwCfHqKVsclwb1Rg31K7tbazXErSPzPIdAOgFN7S3aV1jQFnchVA6k8qlt3N0mu34e+hi1+swMh+zH1+YrVt2NxYLI8aZeXGDI+MgdQoGij7/Osq6ZWPPgM2XRrWPElNgbLFtbxQjXgUAnxbmx+JJNSFJRmuolhYOa3nqLRXgl/GXKB1LjmoYcQ9VzkV71JAUmaSRwASSAAMknQADmSfCsqvNqSbSd5TJLFaBitukbtGZQOc0jLhiCfdXIwBmsNRqIUQ3zNaqpWy2xNXorHIO1N9nF7WVXuAjZidmJcRsisqO3NmUlhk64xSVpCanFSXDKSg4txfgTvazvHEogtHl4Vlk4rlVyX7hFJCsq5YK7cI8wD0zUf/o+1u4AqrG0bD2SgA4egKkDKkH8Ka7mnjh79tZbh3klb6xJdsDPPAAAA6Yry2eBDtC4iTRHjjm4RyV2JV8DpkgGvL67Ud/ZJQynD15w+p2dNT3cVuw9x3utePJaBZDlh3kTMepRmTJ8dAKt/Z1twCJLCUcE9tCi4zlZYlAUSxnTI6Ec1OlUa5tDYukkbMbaSTEqMc900jaSIeYUscEHxzUvtBnjmtLmKNpGhlbjVCoYxPGyuvtEA68B59Kvo9Sqb8rGyf5YYamrvKv8A1EtHaRtl4rdIYWKS3UghVhzRMFpXHmEBA82FQOzLJIo1jjUKijAH5nxJ6nrUTv5vxFKLWRobiCSCfJSaPAaORGSTgdSykjKnGRyNTNlMCoIIIIBBHIjmCPKp7anKW3D9n5kdnwSjLPvfIkOza34pL656STiJfArbpwlvMl2cZ/dq6zplWHiCPmKp/ZfMEgmtif0kFzKWHUpM5ljf0IYj1Q+FXM16GhRVUVHjC/0cmxve2/MqO7n+yw+SY/lJX8qkycVGbvDEbJ+xPMvykP8AnUmTWEeEXn7zELU02htaOBQ0x4FJwW4WKL9tgCEHm2B507xQDVihXNpb6WfAyq30okcPdwjvS5I0UY9kk+teCbMvrU5tGjmgb2vo90Srwk6lY5Vzp5NnHnzLvaOz3tmM9lCjEtmeBQFaUY1aNvqyDw5N64NOth71W14uYJAWHvRn2ZVPgyHUfDI86vnHBGBl9L2lIhAgtrZ+jPKZgB1IVVGTz0OlMLPc2a1mS7hnM1yeIXHfYCzowHsqB+qKlV4dcafCrjw+WPhRip3sMIrbb5zjQ7KvePyMRQ/x5xivKS0vL9XjukWzt2wDHHJxzyDOqySD2VU9QPv6Wp9Bk6DxPL51WNu9oVnaA5lWVx/dxEM2fMj2U+J+Bqd8n0DB6Q7UFnKLaZEhtzgWkqgiLGv6GQk4SUakEnD8+easXGDoCCcZxnXHjiqNYbGur67Fxe4FrHrBbkAq5ZMcTIeYGSctqTjAAqzbG3ZtrQubeFYi+OIji1AOQBknA1OgwKo0SSZPjTfaVsHhkQjRo2HzU04zSPqD6VVkrkxtOQ9K1Ps62400LRyMWaIjBPMo2cZPXBBGfDFZWr6f+eNXPsun/tUq+MOfk6/50hppONqR0NRFOts1Cqpv3vA8KR29ucXFySqNz7qNRmWbH7oIA/eYeFWqswa6+kX11c81RvosPhwxHMpH2pSf5BT2t1H4elzXPh8RHT1d7YokJt3YtvBbSSIgSSJGdJlOJhIBkOZfeZi3PJ1zWvbHndreFpRiRooy4/fKAtp65rLLuNbm6htmIEYYT3RJAVIIjkBydAHcKNegNS+3d5pNoZhtS0VodJLjVXnHVIM6qh5GQ8+Q80NBZ3Omdt8uXnqN6uCnaq61whd6d5fprSW8LYtI8i6mBwJSPegjb9j9t/DQdc12430gVCUSYxKMK6xN3R4RoFbGMdM4xXvvPs8LZd3En6OMxlo104olcF0HmRn116mpDZ+04bmLigZWUDBXGOEY91k+rp05Vy9RqfxH9acW45wlnj4+rHKKu6eyLSeP1J3cXdOM2izXMaSTXB79ycELxqvAinwVAg9QaWk7JnIs5ouaQ3k8UfkgIYKPIFmHwor1kMbVjjBw553PJVt14u6WWBveguJoyPLvWZT6FWUj1rnePY5HHdQMyzomSMnglRMnu3XlyzgjrVg372I8Epv4FLKVC3ka6sUX3Z1HVkGhHVfSm1tcJNGCpDI66EcipGNDXk9fVPTah2Lh/bR3dPYrqlHxX2mRzol7acJJVZo1IIxlc4Yc+oOKb7Iluu/aB2V44mBafABcFcrEVGgfJBYj6uP2q8tl7JngmMML8VsvAeKUEtHzzFGdOPTh1Oi56nSrBd3SQxs7kKq6k46k+A1LE4GOZJpSyShmEMST49M/PHgbe97T6PxFvI0MbCUKY+E8YbHDwgZJOfDnULufZlYSVLCFnLW6Pq6RHlk88N7wB5AjXJNM9oWd3eBQ/wCggd1DRYBkMWrMZW+pkAAIOrDNWoYAwNAOQ8Kzl/Sr2Zy3z6Y+YR9ue7GMfuRt/ctaypexAkxDhuEH97bk5YfaT319COtahbzrIiuhBVlDKRyIIyCPUEVlm274RQTSNyWN/jlcAfEkD41oG59i0NhaxPnjS3iVs8wwRcj4cvhXo+xrJypcZcLj6HM7RrjGaa8SJ2aMSXQ8Llz/ADBTUgBTK0P9pvP+cv3xLT+n0Jy5E4qAaAKCKkqGapm6+7lpcSXtndwRu9tcM8T44ZO4nJkTDqQ2AS3XqKuZFVHb030LaVtenSKYfRbk9FyeKFz5A6E+C1pB9SGTNv2Y2yAiJ7mHJz7EzE/4w1H+rrUEX97gfVLxkH4hAat4ORXEC862wUKFL2OWsjkzTXcmTnhab2f6c/fVT2nu5ZSbRi2fYwKEhYSXk2S74Q6xB2JwNQpxzZgPqmrx2ob7fQbfhiObiX2YgNSuecmPLp4sR4Go7s83Q+hQcUgzcTe1KTqR1EefLmfFifAVEnhEotZ8aXFApKXLiivOV8BvJT+Brsmmu05OGCU+Eb/0mofBK5MXaXB+NXTsofN4/wDyG/rSqCza1adx9rG2S+uAMtFangB5F2cBAfItik6V7aOhc/YZoO9G97JIbW0CtcYBkdtY7dWGhfHvSEarGPU4HOhvtP6OFsrOJriVFHGScIhOpaV/2iSWxpz51PbK2d3MYUks5JaVz70krau7HxJ+QwOle13aLIjI49lwQ2CQSCMcxqD51xdV2ir7MNZguF839OgxRpnXHKftP7wVSz2EiTf26XjkuG4xHhhbl00VfCRlB9lW6cgedT+25J0RXtwrcBJeIjWRMckb6rDmB15VFw2pmWexuTxsiK0Uv1mRsiNz4SIwIJ648zTrZe2JEZILtOCUjCSA8UcxUa8LYHC/XhIz4Vla5zak3ua8PDHg0vh+a5LwwljjPj6+pBRTQXCLdXzllkZhb2+pACsVH6NdZZDjJPIZp5b3UkYZrfZpRMZOsccjAZx+jGp5nQ66157ti2hnui5SORJnVFdsd3DniBTiOisSzEjxqb2Ptr6Q0jIp7lcBJOQkbXi4RjVRp7XXJrW6W1vEcxWOcpdeEkv99c8kVLPVvr8Opauy23VdmQMGDGTjlkI/3juxcHzU+z/DRTHs1kfurvuwO7+nz8GeWOGPix5cfH8c0V66t7oJ+hwprEmi9EVmO8uw47C+heBe6huhIjopPdicEOhC8kLLxjTHKtPqN2/sGK8geCYEq2NRoysNVdT0YHUGqX1K6twfiWqsdc1JeBTUeuZrVXKFhkoeJc8g2McWOWQM4PTJqLv9nX1icTRvdwjlPAuZAP8Aiw88/vLkU2j31tR706KeobiVh6qRmvGW9n30y4fxR6GF9Vqyn+pYqYbU2gkCGSVgiDmT4+AHMnyFMBvI8yt9BtZ7ogE8QQpEMD9tgOI/uqMnpUZsOCO7fvrqRZpUyO4KlUg8QYm1LeLN+Qojop1x7y5NR/d/T4sj8QnLbXhstG7O7Ut66XFyndWysskMLYMkzDVJZuioOYTqcE+ekiss2PtOfZnsorXFjnPdjWa38e6z+sj/AHOY6dc6HsXb8F3H3lvIsi9eE6qfBl5ofIgGvW6KdMql3PH7/mcPUKze3ZyQll/tN5/z1+6JKf1H7L1kum8bqQfyhRUgVoRWXItJQaSpKnQNM9sbJjuYHhmGUkXB8R1DDwIOCPSngHjXOanOAIDZ28z7Nt+7vhJIsQAS4jTiDoNF4xnKsBgHxx8THX3aw8kiQ7Pt2kaQB+NwcKp692p1PqwFWTaMtwCO5iikX63FKyMPHHsFW+YqF2kNoyJwW8cFuScGQuH4R1IXGp8sdelbKeUVwN9j7lO119NvW7yUaxpzVD+0TyZh0A0XA5kDFvBptsu0aKFI2kaVlUBpH9526sfDXp0FOSKybyWOhSE0nFS4qoCBai955uGznJ/YI+ZA/OpTi8Kr3aBNw2MnmVH35/Kqz91l4dZIx/NWvdmzL7N2owGSscLY8e6dpSPktVHNXLc3eIw2s0Fuokup5MAMMxxRhAO9lPLGS2F5sR4UvW4xeZcDluXHC5LYkoYBlOQwyD4g6g/Kuqqls0mzgkczGW10VJcYaE8gsgH934N05VZknBGc5B5HoR4ivJW07HmPWL4Z1q5bl6+JH7b2Gsw409i4QfopRoysNQCeqE6FTpqa7NoLq3j79GRjwOVBw0cinOh6YOfgafGWoq63liVu7QmaU8ooR3khPovu+pIq9XfWJRgm2uPQrKMI5lLojvb+wUue7JCBo5UfiZA2VVsshz9UjodOVed3ftO4tLLDztzI1S3TrJIRoMdF5k4qW2PuLLdMJdpALENUtFORno07jR28EGg+6rzs7ZENuvDBFHEvhGiqD6gAZr0Gl7KeIu95x4fycu7WpNqtc+J5bv7FS0t44I88Ma4yebHmzN5sxJPrRUjRXfOYFFFFABXDQqeYB9RXdFACYqC3g3JtbwhpY8Sj3ZoyUmX0ddT6HI8qnqKhrIJ4M5uNwL6E/wBmu45l6LcoVf8A/rHz9StQN7u3fLJ3psHWX/f2dyiyH1zwlx5MDWyV53D8Ks3gCfkM0q9JSpb0sP06f6GPxFjW1vK9epiWzd5NpwAmO3nuEZ2Y97b4YsW9r9LCxB1B5rVs2DvpJO6pNYXcDMccRjLRA/vOQpUeZFTG7if2WHzTi/mJP51IkUR90rPlgTSZoGaSpKigUuKAMUhNQB1mkU6UcNc4xQB1SGg0goAMUq0nFXVACAVQu0XbsTxC2hcTTGQExxe2wAU8+HIXU9cVeLy1SVHjkHEjqVYZIyDzGQQflWYb+7nWtpHGbZGjLswbEkuMDh0wW8zVZ42vJpXncsENZ7pOfaupFtk6rxL3h9WPsp95qf2Zta3jHc2MUk5zqtvGzknxeU+znzJNUAWS590E+J1P319Cdm8HDsy2HijH+aRj+dJLSLUPFknjyXRfMblc6lmK6+b6ldsdyLm8x9Oxb2+QTbxvxSyY1xLKNFX91NT41KTdldrk9zJc26n6kMxEY9FYMF9BgVdKK6denrrjsjFYEZXTlLc31KZB2T2Y/Wm4uPKadyP5VKg/KrNszYsFsvBBDHEvgiqufXA1+NPaK2UUuEZtt8hiiiipICiiigAooooAKKKKACiiigAqO3hm4bWdvCGT+g4qRqI3sGbOYDmVx82Aqs/dZaPvIYbNj4YYl8I0H+EU54q4QYAHkK7pZdC76sXNJnWihqCBGpSKTFdGgArk10TSUAGaAKVeVLQBzigijFGKACqR2nxFo4sDQFyfEaLr6Vd6pXaNKU+jsuh9v4+7oRWdvumtPvozYRV9A7lx8Oz7Uf8AAT71zWJzWYYcaD7S/s+f2a3HdYYsrYf8CP8AoFGl95mmp91ErRRRT4kFFFFABRRRQAUUUUAFFFFABRSMcCvBmPjg9B/nQA4orybmBnGh5fCkD+znn/8AdAHqTUDvkD9CmPkvy7xc1No5yQccs6V4bWsRNDJETjjUrnwPQ/A4NVmsxaLReGmR3pSZqHttvrGTFcnu5UADZzwt++p8Dz1r1k3jtxr3y6c8ZOB8BSm5GuyXkSnFTTad+sEMk0hwkaFm8cAch5nkPMioiffu1Qe+zdRgf5kdare8m8qbR7qzhDASPxzE4/VRDi4dD1fg+VQ7YR6tkqqb8C+bOvlnhjlXIWRFcA88MoYA40zrTpjWZbrdoqw2dvEYyWjjCE8WM8ORy4fKphu0oAZ7nTGf1muPEjHKh2RySqpF1VaCKpEXaarHHdY/j5Aa592vT/WOnDxd2cfbHienDyzmo7yPmHcz8i5YpaqH+siAHDI49CP+3SnS7925JBLjHPRdM+OW51O+PmR3cl4DuDedW2hJZYwyQpIGz7+feXHQgFT55PLFTRrIr6+H0yfaMZ4hb3NuCf2oe5VJl08mHyrR4d6rVuUy+WjD8qnvIPOHx/0jZLyJbFU3tJ1W3+0/9K1PTbyWyqSZlPoST8qz3efeoXMg4dETPDnmSebH7qyumtuEbUwluy0R0DFG4l0x9/kfKtv3akzawaYHcpj04RpWEC/FbrumD9CtuLQ9yn9Io0WdzyW1eMIlqKKK6QgFFFFABRRRQAUUUUAFFFFAHnLzA8/w1/yojGpPnj4ChveHofyog5fP8TQAN7w9D+VcDRPga9G94eh/KvP+7PoaAOoUwSPIH8a4ZuZJOM4wK9B7x9B+Jryfl/GfzoAa7S2JDcjgnjWQDVSw9oZ54Yaj4Gqpf9ktqeLu3ljGjY4g40zge0M459avCc1+z/lXEgyG8yB8BjP51VwjLlFlOUeGZyexhTgfSmwoz+qGSCT+/wD+ZqO2Fu9HbXdyEYyCPhiEjDDFvekGBoADwj4VrBk4dW0ATJ8samst3QkMlt3ze9PLNMf+pKxH3Yrk9qba6PZ5bSHdLKU7OvgLub2e2txFI0iyhknnQgPgHhkPCeXUEVaV7NLHGSjnI4dZJNQOmAfL7qZ9ndxw3W0YD/vYp19JYQp+9Pvq6L9X7R/91dClQnXGWOUhaxyjJxyVuLs6sR/ccyRq8moI+1pXZ7P7Hl3Axnh96Tlzx73jrVlk5r6/ka46/wAf5Vrsj5Ge+XmViXs3sDk9wcggD9JLyAGPra4H4V5XHZjYt9ST2iGOJH189ScczVtHJvU/gKa7QvRDE8rco4Xc+iLxflR3cfInfLzMq3f2PG1vdxL+rkublFycngDd0pz193NLuT2bQ3tjHKZpUk9tJFHAVDxuVOAVz0B59ad7nxFbGDi95k429ZGLn+qpjsxuO7m2jbnQLciZfSdATj4r99cLs+xWam6D88r8nj6HR1KcKoSQwl7Ev2btv4ogfwcUyl7FZx7tzGfVHH4E1rauDyOaVjpXa7iHkI99PzM73c7Kooir3LCY8wqr7OQeZzqR5aeeeVX8MQo8fzPKkjGq/Z/yruQar6/ka0jBR4M5Scnlnnnngkkc/A/Cu3Oca8/D0rzTm3ofxrsck/8APqmrFRAOgY5Hjy/70gbTIJ05560R+8f4v6q5X3W+yP6RQA6ooooAKKKKACiikLUAcS9D4H7utc8RXOmRz/zr2rz7geePDOlAAT7Q9D+VcfUPofxNerxg1Hba21BaQmS4kWOPlrqWJ+qqjV2PgNaAH4PtH0H4mm11cKkbM7KqhiSWIVRr1J0FUS53xvbnS0iFrGf764HFMR4pADhf4z8KYtu1HIwe5Z7p8D2pm4lz4rH7i/AVzru0qKnjOX6DVeksn1xj4lnvO0uyjICSNcNjAW3jaUnBwdVHD08aZS7/AE5yIbCY4OhlkjiDZPh7RA68uleMcYUAKAoHIAYA+A0rquRZ27J52RS+PX6Dsezl/cxttHb+0J4pIxFaxB42QMZJHYca4Y6KBkAnHmBSbJse5giiznu41XPjwqAT86dUVztR2hPUYU+ENVaaNXWJEmWe1vhdwQ9+rQGKWMOqNo/EjAtocairNsztBgklSCVJbeYn2FlUBZCQdI5ASrHUDGQaj6gN+ZVWykyAW9kRAjJ73iHBwj9rmfgae7P7TnFxpayuPUX1Oki82J9TWpGyoPmD/nXJGDk8uefhiltVPAvF73COL1xr9+a6EI+XLXQV6s4xBbyb1xWSIJAzSTMViiQZdz18goyMk/fVI27tjaN/byQ9xBaxyjgbikLyiM+97ugJwBjHImn++793te1eTRJLV4omPIS95xFfIsvCPOnNcPtHtCzTz2QS45OjpdNC1ZkcQxBVVRyUAD0AwKirnZl0tw89pddwzxqjKY1dTwnQ+1y+Az+FTFFeco1M6JKcXzk6llUbFtZFJtbbEZz3lnOB+0jRsfiuBT89pN5ESJ9nM6/t28gY4/5Z1++vaiujDtm9ZbSYrLQVvoh9s/tOsXZUaXuZMD2JwYzqByZvZ++rWJgwVgcgnnzGuRz5Gs/vLCOUYlRJB4Oob5Z5VDru9NbsX2fcvASctE5Mlu580bPD6jJ9K6VPbVM+k1t/dClmgnHrHqasQRxeeg8816OPdHn+ANULZHaT3brFtOL6O5OFnUlrZz9rnGftZ8yKv7KD+WDXZhOM1ui8oRlFxeGjyj94/H8a5T3T/D/SK9u4FBhHn6Z0q5U9KKQtS0AFFFFAHLNiuVXOp+HlQgzqfhXpQAUUUUAIaytX+l31zcS+13E728CHlEseAzBejudeLnjArVapm8m4LSTNcWU30edwO9DLxwzY0BdPquBpxD5UnraZ3UuFbw394N6LI1zUpLIyoqo7c2xtCxJE62kmOqNKM/AioBe1C5Y4WKAZ8eM/+6vMf/I1SfC/U6/42l/8NNoqr7ITat3ju3skB8RJn+k1PRdne0X/AF20lTyhgX+o4/Crx7E1D5aX5/wVevq9R1TC+29bw/rZo08iwz/KNfuqRh7IYG1ubm7uPJpeFP5UAP31NbO7OtnQax2kOfF14z83yabr7C/zn+iMZdo/4xM/i3x79uCxt57pvFVKxj7TtyHrirRuzuHKZkutosryprDAn6mA/ta/rJPPkPPQi8xwhQAoAA5ADAHoK7rr6bs+jTvMF182I26my3o30AUUUU8Lkbt/YEN5C0M6cSNqOjKw5Mp+qw8fxBIrPL3YO07HRFG0IByIPDcqPBhykPmMk+VarRWF2nrvjtsWTSFkq3mLMbTf23VuGdZbZ+qzRsv3jP34qZs9rwy/q5Y3+y6k/LOa0a4tVccLqrDwYAj5Gq7tHs12dN79pED4xjuz80IrlT7FqfuSa/f6Mcjr5/3IhqKV+x+Bf1F1ew+AWbiUfBh+dMpuzO/X9TtQt5Swqf8AFk/hSU+w7f7ZL919RiPaEPFMeUVC3G6W2o//AMmzceakH7oqWz3f2zJp3tiPPEmflwYpd9iajzX6/wAGn4+r1JK9skljaOVQyMMMD4ePkRzz0qU7J7qR9nqHYuscssULnm8Mb8KN5jmo8lFRtt2ZXEpxfXzOh96GBBErD9ln94j4D1q/WVkkMaxxqERAFVVGAoHIAV2+zdFZpU98s58EIavURua2o96KKK6wkIy5rhWxofga9K5Zc0AdUV5d5jQ60UAf/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7414" name="AutoShape 6" descr="data:image/jpeg;base64,/9j/4AAQSkZJRgABAQAAAQABAAD/2wCEAAkGBhQSERUSExMWFBUVGB0YGRgYGBobGhsYGBgaGRgYGBgcGycgGR4kGhoeIC8gJCgqLCwtGB4xNTAqNSYrLCkBCQoKDgwOGg8PGiwkHyQsLCwvKi0sLCwwLCwsLCwsLC8vLywsNCwsLCksNCwsLCwsKiwvLCwsLCwsLCwsLCwsLP/AABEIALUBFwMBIgACEQEDEQH/xAAcAAACAwEBAQEAAAAAAAAAAAAABAMFBgIBBwj/xAA9EAABAgQEAwUGBQMEAgMAAAABAhEAAyExBBJBUQUiYQYTcYGRMkKhscHwBxRS0eEjYvEVFjNykqJDRIL/xAAaAQACAwEBAAAAAAAAAAAAAAAAAwECBAUG/8QALxEAAgICAgEDAwEHBQAAAAAAAAECEQMhEjFBBBNRImFx8DKBkaGx4fEUI0JSwf/aAAwDAQACEQMRAD8A+4wQQQAEEEEABHK1gAklgLkx1GR7b8SUCmUksGzE+JYffWKTnwjZeEeTocx3bJCS0tCph3cAfEv8IrpnbqYCXlBI0IdfqEmkZFU41KQVC+3oNb1j2Xiiw5il6sGtejD7eOfL1E/k3LBBeDUSu3cxSiAEFtAlZPntFpw/tbmIzpYWcP8AIxip88pTmSFkC7OT4uaw/hluAwI6nQb1gjnnfZDxQro+kCYGzPRnfpFbN46jNlTVtf4ivwWLKsJMllTLQNC5yu4PhpGT4/gpk6SoSMR3c0MoEHY+8LsY0TztVXkzxxrdm9mcYSkAlY6geB9ITk9rEq9lClD0B8Cbx8OwfaqbLnqkLmlWdWUkWBV7wTfK8fW+HJyoS6gql6bXhTz5G66/mMeKCXyarB8RTM0KTsf3ENxR4HFJCgQQfvSLSTjkq6HYxpx5U1t7M84NPSGII5ziAzBDrQs6gjwGBSgKktEgex4TCuP4iiUl1EDxtW0ZiZ2mCplDT60owdrv5RRyoso2auZjEjr4RBN4gQKJA8T+0Z2fxdTBScoSRyuKO2hHtA+RrSGOG8XE1RlqTkmJq1wRTmT4OHSahxC+bZfhRpJM4KDiJIqgSDmSbaNSH8PiQsUvqIZGV6ZRomgggi5UIIIIACCCCAAggggAIIIIACCCIsTiky05llhZ4htJWw7JYIo8X2qloLZVZieUEEZgA5I8oqZ3bGYpJyJGdTZUMrMlw5c2f4UvCZeohHyNjhkzZRgu3NJ//wCU/NQ+kWuA7by1IPeAoUmmYjlJD08WHhW8YvtX2tRiJjoTlAABJq5BJdOwrC5zjmh9DG44ShPYnMnc1+jHYx6iW7lJAJ0evoYoV8USTldzeh+JDxPLS5optqlvEA0jP/pmvJq52ajDAgB9q6+XnDiVJTVyltDV/AaxmFrmJRmz5QC24r02IBhns5LnT1FilSE3WXbwABqelLwrrSIars0E/HLQhU5mABHigXzDV7iKrgclc9SloCjy5VApKU8w/UpnptGrw8lMsWzF7n7ppEgxiib0G1fjpDONvYly+DHYD8LBJymX3alJonvXWpIJulQZm0vrGwRgQlOVz1Oj+F47M1mLkMfn1iUYkFwfVvt4lpdshSYjPUpIoXbYM3nEmE4nVjRXz6j9ogxYyFqlKjQ6vtCGJkEczF9MvwjHlg7uJpVSWzX4TiLsFNU3FBWwuXpr8BaHivaMFw/jeY5FAhWoa4/UnrunzEX+B4u1CXGh+kOw+q3xmIyYK6NBLxDDmDNsXih41xbInvVFg7Jl7nQdTrHmO7RykM66nZ/2im45iO8OaWpwwZiGFXUQ9nYW2jXLMmqu/sKjjfZWGbNnqK5qVKBJADAJCSUhgk1Dh636RYS+BEqUoqUjM+xIBIoDRg33R4rVyeZ9wSfG1PSDCzZyFq/qAI91Lk6ag/SFyyT+BijEdxXCZqUsOYPVtPdSaljRqMNoSwmIMucFPzJUlRAo4Xyn1G12G0W8ri2dGSYBmJaporasZni8hYJKH5QlWYWTqBQEUoSKe0GeoiYz5fklxo+kScSFhKkgsoPbffaukemaRzOKbG8fMZPH8V3aZchKUhLgKLrJIGz9bQ9h+C4iarNNmqUpQDCoHwpEe830iHiS7Zvf9RVMmkJnZco9gJBq9SSTXw+cNDEzU3KVeKSD8C0V/DOH90yWcg7UdqNuW2tFjNSqtR0Au3n91h6cqtvYl1eglcbS5SpJSRfVvK8PScUlVlA/P0iu7kEFK2INgzN0p89oVmcKQaJdBajFxTcRf3JIrxizQQRlvzkxFErL2JfMmn3tDGG7QrcBaUndizef+Iss0fIPG/BoYIhweKExAWHAO/SJoanexXQQQQRIFfx3FKlyFLQQFBttSLPR/GMJxntCucj+oNWQEuOc0BuHygudGeNX2yWruQAOV3VQ6Cgew89owErDBeWaqtxlLMkuWbQ/U+Ecn1uVxlXg3+mgnG2dTcao82V1eylGahVqRs51Jo8e8U4niEKU8sL0AzVSAKBkM1dXausIYuXNMzlBUosEgpoGLuGVemtKRRdp8biJeSXiEqDggqKsoUgvldKVF6uGJ6xkwtzWjTKKjV0O8T4jmASWB9vKCf05Qrq7n0MZvFTRV66kXjrh8pH60qLAEJJcAFwGJ0eEMSl1LTe3qSSX8o6GJ8FRWSvaOETkJIWAQoPUak3cbeMXmF4iFsbFtulIqMLgSTZxoI0PD+HDVTF7sWofm0Uy5l0i8IcdyHeIYaavBzRKVzOkjqygKFtjG54HhRJlJlJ9xLPoTqSdyXMUkmQFILLBYPtRJBI8bxacNxVw1r12v/iFRk9WIyu26LMNmcqZWoFQaFidt9IkmWex0p9uekQkhPOpNbFQDlvm0SLmMAzlyz9dDSGmcJ61BmLbAjzPgWjlE0Xcmm1KbxyqhAegq4PvEsxANfPWIps8BTVdR9f4EVbJSEuN8SKkJAoSph/2zAD4xdDBOyyQ6QRmawLOPgPSKWeQkKCGzgkmzh6sl+mse4nEmbLymbkej5bk2BBsdL6xSD425bHNWkkUnaXiiO8/pKqlxmFKvppo4N/WGuCcc7wZVHn1/u6htdwPEawseyhIvnULhJr6Qqvs6RULKFPSlm+sIyR5bZpilVWaLHywtNa9dR1H1hLBulDG4JBIsWsfT4gxxgeIKSyZrZrBQsry0PS30nnSmqLG7aff8RmjkeOVsiULVHeYk/s9SKv0Bt5R7Mk5VZbOHCSQ9NC8IrmEODqHSdC1g8ejFKLLmEqozmw61jqRyKStGNxaGgh0l6EUZ+jgiPcdJCZSlrORKylJLhgCAkddQa9Y6KipJKDYKoKqDJJBSG5nIjTcH4fLxaD3ssLllASUqqCVCvgQNt4uocnryHLj2VnD8EhObkYpJFtDY2rTbeLDC4jIk5lElmCqDd6WG0J4zgs/CnKkGdhgKGqpqG0ULrH91/nFFwbHDOpBWSkvU6bGpoWv1ik3KGmi0VGWzYf6wzJIoetfGnzhuXMcuSbX+6RSS5bXLjelI9TPzDlPnBHI12RKC8F0cUlIZyqlSWfxow+EerUrLRV/VvDUxTSEKJBJB6G49IbCGNv4i6m2VcEiyejEUaqbuOgvTpFAjha1z0ISVpTetXlt7z1zPY+sW6Jjm1RSLPCzALhtH6bQ1JTdMpbj0NSpQSAkBgAwHSOoAYI2mYIIIIAOJ0oKBSQ4MfNu13ZDEd4ruEq7s2SHU5NVHdJd4+mQRnz4I5lTG4sssTtH5/4TwrGYaYO7WozVe4oKUVHZlOQ+7Qvx6VisXOlKmyyosyglwyU1IVyhmc6ax9w4gZWcTcgUtNAtrVvtCmIOUqVmBUUs4AzE+AbNTesYvbcLqV/r+pseZSpuOz5ngvwtWcsxAlSVFNipZLNQBnCRauuwiST+G05Cubu1k3ZVDf8AUB9mPpiy4S4NLOK2sRbpEDBQyF7Vs+goLgecTLHrtkLPJdHzLFYaZJUpEySZTChZwfBbM/SIVSSwdRrYCrmPp+OkpWSFJ7xKxlKbt5dXNTZhGAmdk5gmzEFakykqGQtzKSQCALigOUncG2ifaossnLsr14vuJS1KLU9ASzna/wAYsuzWJmT0ImpQagO4YE6qBLZo0vCOyiEiqXY68x3F400rBBLcr6A/vDI+nlJb0LllijPyMGopIIvsTcl7vS9hEhkhAyOEguAD+5+u8aUBm+/lEWIkoUxWkFt63BHnDvYpaYr3PlGT4jjVS6rGW9bg/e0KcMniYkzASSCUgf8AUVPnb1jQcfwKZ0ibKKsuZPKr9KtFDwPq8ZA4nuZaJUs5sgCCp3JI5ahOvyjNOLjLbtD4VJa7HJpKjVhmNbPbx6Qniy2VL6+j1JPhQRzg5oCzQkByS17CmtYOVS2zXNvj52hb2X6JDxAA5SSCNa+tOlWfaH5GIzJUpYzjo7gbtcxVTJYJdmqyq6Ho21PSPJcwqmcrISAASDfNm+WX4wLXYfgh4wgacyVh6Gvl/EecA4mt+6mBR5SoFnIQCEvMb2a0c3pDeLkZmAq2u9z9Y1XZjFScLgVzpxZC1key6lWQEt7ztbxfWKrDHM6br/wfPI4Y+rKGdhw1syDUj6p69IRnoMpOZzMQahV72BDU2f1j3h/GQpagRkQpRKB+kE0T5CLUJykkBwbp0PVPXprGOMpYJUQ4qS2UmHx+RQWlVevxB+sW/B+0OIYhKsqVKegDbBqbC0ITeyUpa+9lqISqqkBspI1FHB3HSLbDYQCmx+WkdDFkt8osVOMaoZ/PTi+abMrZlKArWwjL8VwUyXMM5Ickurc1ep1PU7xrkrDMXOrUiDFFOU5yA7sNyKsNy0aZO1sUlT0LcF4olctJLpO6nDVbKrq9HsYuVSioOkuB6+EKTsDnly5SEpR3YbOoOpWaqmSPdCjdXXzYl8EoQormM11EDzAIER7T6RHuJC61kF1FKW3IENyeLyx/8iOvMI7/ANGQElPdItsmtBoo1/gRHL4SSoAgoAFnSKbNlL0iywyRDyxY7K4lKds6A9jmFt7xOcS9ArM223jrCs/ApSy1ZUsGzFnDmzkMR5RBN4Uh0nUuQQQMzuQAoDN6QzhIVyiXWExjKYmmvSLSMnJKpanJJQBZQOYHoW5h4h402Dm5kJPT5Uh2KT/ZZTIvKJoIIIeKCEuITrIdnudQP5/eHYy2MC5xUrOZeVZyh3zAAhlAUau+ghOaVKvkvBWyeakgZE5lpY1JAptSE5k7IruRQ5cyXP8AdUDlsATWvnDh9nMDRttxtC2Gw5Sol+8Ch73u5bm+pOgo0Y6tj06JytSKqYpez6dY9XJSohVqNTY76mF/ywUt1125iQHrbxF2f5R4pCM4SZLlQJzAUdOUB1dXF7tWLX4CiI4US0ZEoRQ+ykMkitgNQ120Fo8lLzTMpABCQ/nVjsQXjv8AOFGbMhgk0KQlIINgGPyig4RxfPiVrmsgqcAE6A8tRS0UtKSLU2mbPD0iZxf94Tw09Jokij0B8vOJ89RSmpJAam0a7M9E2eOVmkQKnFjlST8PnFbieL5CyspUbJTVru56dN4pLJGPZKi30Qcan5xkDgBVSfeLG0UMxYd0sDVugFPRo5nYmYRznKCSxJUam9On1hScVPkTrR+jVI+26xhnO9muMa0TYRkSXUOZSia3ZzlZ/OCdIBUFkkNZjStKgjrEU97DKdgxYbNWlITE0pSpJWpRUp8pfkAexDtWF2i9EmOzpqWI3G391PlEQxYl5wWKSM4PkAB1LiHFKMsBwSxAIdmejh+rCm4jMcf4pLM0SpYbJWYOpsPSp8RtEOLfRaDWrNJgsTUEONnhbtFxJc1UuQUlKZAJBLcy5nMVjYBKgkH/ALbwrgcYCAUl9h9Ik4tITLmqzKBWQ5CeZhYOBUWiMbezRkq0RYVKh9/OLzhvEgf6aqD3Tt0jL94SqjilmUC9HZxUQ0MOtbAJXU3FNOtPX6wuceaIr5NglZSaX1H6uo/u+fyblTgpvXx6j6iM/wAPxxUMinKh7JNCRsdjD8jEOWN/RyNRsofwemSLljlaKyjfY3NxBHKEkk0Hye7AXJ2Aiz4dg0JUObMtdSrLpQtX2Q3z3iuRNBICr3BsFN8ldIthMStCmCQsioNMxAYBZ1HSOr6XPCbqXZkzRklrok7qWJoAXVQzMKkvqTs1KNDH5xebKJTJ1WSAKbC5fTwjjAzR3KSspQouksaZtgSKgekezZikkcucPlIGgoyjWnp+0dFdGTyerlKzuHozOHGrkMY5xU6hZGZWYBlAgHUlL0+2iHiaBMVlXMmS0s5yulNP1LFB4XjlOCQohKsxpd/dBdLqckVtWtYm9gWBlpEsMAKMzOK9KCPMzUy7ey1NKDbpCuHC1KOZwn3ap5h1AAHl0vHs5LB0UUVVq5s5dyAGA/a8TZB7iuUFSykJTVzu9qgAePWLjg80mUMwAIoWtuGfoR8YpRPExgmYkgE5k+0+jF7VaLDhnEkOEWzFhykDMHcWvSCL3ZLWqLeCCCHCwjP47DKSpQzXJZ6AvUJf6xoIixMjOlrHQ7QrJDktFoypmamYdSQDmcJBoWB/x+0LS1rVlV7CU2SKqUSLKIDBr022i3HClj3WOpSb6vUXrGX4p2k/LrCFy5iX3TzBqBmJBBb2njJP6FctGmH1OkW6p6gFBMvmDBINAoBqlTMNaRNjcQlCM0xQYVoWA6dT1j5/j+289agmXIOX+4A+gdg3TeEE/mcSsHEF0t7I2NwTr4UHSkZpeoX/ABHr078jHFu1KsdM7uQHkpPMqrFjYEXrr4Aaxe4EpYZ0S1FOpCnADXL1rvHmBwiECoIo1GhxIBNBSFL5su6qkhuXxWQASUkZbs7D+7w6wTe0uGZwMzbk/vEY4f75UR8n69G0i4kS8MjDicqRJ7xm/wCNLqUPJ/GNOPnLTaX7jPNRW0Y/jX4hpSkupKR0PwjMzpuJmK75KjKIqE++XtmSfZB2IfwjUqwKDNM2YM0y+Yh21dA6aAWYtaGp0sZCSQau4JqzkHpT73Twcty7Q1NQ6RjsP2hIGScyJlmNAoZmoSaHYRZcAmBSFTVquVJSKhmLN6ho94nwdCqMHt1qfVvvSKkZkPLKcyUjKC7a02894rJNF1TLmZiiintD99j9I4ISqp5SBv11DdIQTjxlp7Wge3l9ax2tQFF2at7Xd4p2TVEv+pO4XUGwdutD97RgsH2exM/EKnIHKpZJUaAAmmoelI3HDeCifzKDyiQQDdQ0ens69aeekTICEmnKnQUYCtN7fGNWBSSbF5HG6MH/ALEmzFhBnnKn2m5RVjStD1eNzwvs1LlJIQkJ3OpamYl6vQuTWM/jMUtE8y1ETFFWZKJYYhJds1amn27RueCy5igmYpIsAxuNDT7tDYK/pZTI9WKy+HZlNmJUAS1QnZ1M4T0BrFnK4KAHIALO393jt4w/hppJL+AAslrh9TmeOkEhZ/qAFIGZOz2caPD1BLwZnNsrJvCXLlKSSHqXG1DRqdIrsR2YuoKUgk2FUv4GumjRqVUdla3dwDsxiH8rmFVBLapoCNQdvKIlijPTVkxySj0zH4omUAmcKKLBYBy0sSW5D4+EMSMSQQFH/qvQjr9/zb4nhBByuMhe4Cn1dQIYl9X9YqcXwZaQ8sJZ3Uh/aBFVS6cqn0NDHMz+ha3j/ga8edPUi0wsxCjkmCpqzBj1bXxh9UwvVsgZsru+lht9Iz/D8QlQDlwLbjcdD0i+waiEuD9+UN9Hmk1xl/f+4rNBJ2jpcvlzCWucxsWHWyhVt4gw82eVEmWiQHFGC1q3djsR1h2VPUXYEtYPe1/018Y9ClZWKUhRe5zDo8dHT2mZuhFHFlBaEFBSFk5QeVTDUhy2+m0NIWEsZolpaxFS6jZzV2ausRSJszMe8EoISG5QoqJpfQD+2ukdTZ0spFEhLvUChGrGxgsk475Ks2VJCc1VBnUzcwbR99oYVKYv97j4tEUnFBdBYhwoeyRb16RKJRALKd2alungYlbI6LzDzcyQrf5ih+MEI8EUcq0kuyvmAYIbF2iklTLKCCCLEHE1bJJAcgEtv0jAcSUJi8y+Ymvgf4s0fQoxnHuFqQtRSOU1f6Rh9ZFuKa6NPppJPZnzgQ7lPnDGGkJHnHeZr084JSnomp2bTUnaOaqNzs7pVokwOGJNQ48d4jn4JWcI3ActvfzgwmLCRlLFTkAaZQWBPiIsmr2UfWh7GKAHdpIL3b4Po0KIQtg6wRezCp09KxmMTxtacUsIllco+0sfqq7DVIF40WB4gFoBQxaoBe5NTraGxkmykotInmSAQDlD2dnYEVY3qPvSOESsxcg0G9HJZsp18YnRNKsoy5dWcGuwME2W4IJbc/vf78YayhXzQ/IbHXdvpeu8VOJlAq2Oze0woA96VpF5PwaJaS11rqLZiRRNOlW/mKnHyFJUjKEl1MXJJCAnLyhqVo72PlFZAinRwJE/OCCCGUGNRexhRXCO5UFzFzJqQQAglwVCpzKNwPONDwxPdzFA2UkqIOlaAbRaHBFgASkAjQdHvEQjyVDZSrZ5gliZKzGX3b8qQ9xuLeMTiU8wSwkk5cxINEh2rV6109w9IiTMBLhQLFrEMbVi7QnuwAEklT8wDsWDD9o1L4Mz1sWlcHly196Uy+8olK6BTmjOb1sIuE4UoAUKKLBRJoAHJ/z5wt+XRyoLOapBoXZ3A/VevjDssHKAGSRTeg6n+YbFUJbsSVPQi4UkpR7RcpuTf2SXfrTaGCiWupDuzmtSNyL2hfDYMol5AAW0LlhVsrjmtDEgOxcjx+RFGMCsD2XLSMyctHdmLVrV6EvAVZRzFqnQ26t8+kL46VMIISTLIFFjmDjQg6H1j3DkqVmzhwcq0tQncOKU0ib2QNYeWGYFw5P8DbwMV6UJWkkZxlNU7EE1Grb9IcWXC0INQlnDOCaB/C8cYqWCA4KwCHAuCFUUKi23SCiTHTpSkTAQKgcyc7qKSSATXKqwyqLOzXMW2FmhiFF0qsxI83h7FYbnzIGYENytRnNupp9hqLi3DZipglSwMmIzB6Ay5jFQUAWuxcOC9qxhy4alzj2aYTUlxZbpSlBSEz8iLkOl1Veqi5bwA6R0niiE+1MlgG/OST1cm3SMrhfwrxc6WjPipSAhwE5VzCKuUlRymh0q2kMYP8F5znvcYgJ07uUXPiVLYehhsY5atJFmsPmX8i5ndq8Ol/6gOW5ALeRHlFWvt1hgQ4K1BtKDwcO/rD0v8HJbAKxc9TNpLAYbjKYblfhFhAXUuevoVgD/ANUg/GLcM7+COWBfLM8fxGlJW3d5ibOo3GnSLLDdtUzKlGVmPtC+r7xeYf8AC7hyP/r5zuta1HyJVFvwrsxhsN/wyUpO9Sf/ACU5iyw5f+xSWTF4ic9msxk51ggzFFTEMWsKeAfzj2LWCNUVxVGWTt2EEEEWICOJsoKDKDiO4IAMxxLsgFF0Gmzt/BhOVwwSRlZtVE3J0HhGzjMcZwZCuYmtlXjletwxhHnBbNWLJKT4tlNMxw7yp6P4mIsRwhFwcpIqQ71L0rDKcEVGuVTasxHpEJnVKWJFq0jhRckrl5N2vAknhiESzLlpKQTckl6ak2+UJcLwHdzjnSQG8AelL7+UXpnGWl1EEH3Wcnw/ePJmOSoVAI6iL+4ou29kb8EcxTMQpRQDWtRpXp10iUzQA7pAsVOHcmgc/dYURIOcZUkJN3dm1Z70jw5EBky0hLuzaguI14vVUvrFyh8E81BSbk1NSXAoWTufDxitxhV3iZKEmYs+whIqTR30SK1JYQ3i581QAlpIWqrEUAs6ibXp4GNj2Y4bLlygtIBmL9tepINQHskGw+sb8dZnSYqT4K2YHi3ZpWGClrX3k9aEmYwdCBmOVKNTZTqN2FhSMhje22JllKAvlepNfKPrHFV97NnJo4IQHtRLh/MkxkOLdkJcy6Ug6kJAFrJ2rFpYVyuP4LwzUqkrK/gHbIrnBKwnMRQswVsPGNdwjtbJWMiVEKtlJNDc1OkfNeI9iFy3MlRpYGvVgdIpJ6J0pTzEEt7yan76xT/cg7TGNYsn2Pu+JkGblJBOWoAUAHayiL306Rz+dWMyXEtQNH5g1KqIvUEaeREYLsv225UIWc4e9QQBeu4oGjdSp0ubLorlIcF3YPfyvD8eZS10zLkwuH4LFYmlRZSMrBnTUEddfgfGOpcsKoQgqYFTUro9H0vEOGUlAASzMMragW1rBPnHM6AkqSKgmpT5fDzh7a7EHeNUsA92hClEj2iwO9WoRAmfmSFLAzO2UkN4v8nbyjmWM5Kwp3blIZmu5vHMvDhJLJBKzzKDVFgS4DtS0T2QMz5IIOjtUbCsRS8ZmJDFiLjxbd7V2iOWhYXmKnSaZTptl9DcR6UFgHAcl2BDjLa9D1G0SByZAQpwxWoAEm5SH195nJHiYqcWqblWpScpkrExGX3gmo11MMTuIKSWIId8jga3SQ90vUx1iJmUploIK1sEpBcgtQl3cOLnYwqXQyN2apNQJqK5gCQLKDXHXYwykvWI8LIyISj9KQn0DRLGlKhLCCCCLEBBBBAAQQQQAEEEEABBBBAARytAIYgEbGOoIAM5xiYlCwlKQkDYNU6xVYqZV3bcxpeMcHE4OKKHxirn9nVquHoNRWPP+q9Nmc5cVrx+vsbsWSCSsqZSgsuEmmpNIVxih3qcqSfLWLtXBZzHlYAbj0ABhVEoo90vuxjnzw5Eqkq+9GiM43aIO/UGJSfOkEoBirKzAmta6NDUqVMmFkJJ8mHmTEvEuDqlSwM2Yquws1fOGRxZGnOnS8/co5RuipXiiwU93B8tfT5Q3wHjiklSJfMCXJIJCWF6GnnEWGwYK0JNQkZmY8zGpOjP6ts8NTZ0uUlWQBMkJVnUFBKUgBya2JD10Z40+lxZLU7r/BXJKNcaKHiXDVTZs2dhseEKmLBUkIC0pOVjdQIqCXci4j5zi18UKjSYtIJ50qSQoAs4GZwOlw8fa8TKzlLTBmZ8oCVpynUlQfatIRm4VKmcBRAcqlFYB0J2JGxIPiI6Dj+CscrR8YVJ4jmyiViCovygFT0rQdNYkHYji07mGEnl7ZilPwUoR9bx0pACSgf8b5luVEpyknxU9SLkPQ2iLA9oZ8ooXKImSCWLl2BY5rU5X1q4i0OC7QSyTa0fMsH+FvGAXThyhzXNNlMfFlk/WNIrBY7hhlzpsooTZYQrPL6kkez5tH2bB8UlTfYWFMxbWtqRFjuL4dKVpmzJYA5VpUR7wsUm7gw/JghNX19xUPUTi6atfBjOFdo5M+W6UhKgapFhq56WcwyniCwspIoSwPskEgqAN3FLgm/phe0szCyJwOAUsC51QHPspdlBti4YhtovOz/axE9SUziQpmDvlPXoR63jNHI4y4zf7xssSkuWP+BppswlXMVJAALpLi5oaOBS8OGalCCagAsAB9NoX78JKXIKaAF6uaB3u5o8dSEoBJQySb9T13jUjKdzpaJpS4cM4dwQ+w3prCi5AlFDc7gpQomoIqlkgc1qlxSHl5jzA1YdHOrjxb4wrLEw5S6iDVWahIOjNSAEeYMhRTnSgrQS5FnUA5BbyI6AxfcN4ZlUZyxzkMP7U7DYk1MJcCwaisqVVItvmNWfUJFP3jQRfHHyRNhBBBDhYQQQQAEEEEABBBBAAQQQQAEEEEABBBBAAQQQQAEEEEABFTxxJykl1S2skHM9dr/CLaOJssKBB1is48lRKdMx+HkrCUKQpCQg8oOYk0IZSzW5e1wIgWTMnLJKijKkZgB3ZCfaLsSbkMTZIOrxZTuALlCYpKgsqFc5LUNBd0ltX8qxWicsUklDijEcqLl1AKDjzYgXEc+ScfpZqTT2e8SnLQpCkodISUqIIzAkpyFjRrlzZ/GJcIicEgslYIZiWKdatyqroGtq8Rz8S62CXWA60lymwchRdmJ1G+xjnAyVEKClEOcoZvZIoyXIB8D1DO0R5DwdTElSVBORiK0cnNXMQCzG9qEwh+WASpCQAhRJ5bO+mz7RIEMhAKcykAFyBfKHYadPGGMLmDBso8vgIq3ZJXHhJFQWbQan94rcd2ddyCRV3fQtv1eNYVpBIath/m0Ld4XICHIar9fNqRDSBNnzvGcCUCXNfl5xTFBSsH3XvUef8R9Qx+GK01oSejGhjMYng9QSAE2tru8LkhsJ0Tdne1iwe7LLY+8WJT46ERtjPNWTZiCK5h0B8G+2jG8G7EHEJWoLRLUlgkK94mrPoOrG8XMgT8MpKZ8jMUl0qAJ6UIcH/ENxuWNb/ZK5OGR67NFgpZBLlnc5bBIJJ8amI5SjPm91KNEtnUDYdep0G9TaF8Nh8TjDlyqw8n3lKDLPRCTXzNPG0a3h/DZchGSWkJHxJ3Ubk9TGqCeT7L+pnlUPySyZIQkJSGAiSCCNYgIIIIACCCCAAggggAIIIIACCCCAAggggAIIIIACCCCAAggggAIIIIAPFJcMaiEcTwSWsuQQSGLEhwKAHeH4IhxT7JTa6KX/AGvLRWUMhNzv1f6W6Qf7eOTJnDdEt9YuoIX7MPgtzZmMZgFS1OSK+m2kV2IUE2BJFgdS7OY2k6QFhlBxFNi+CEVBzAWDV/mM+TC1uJeM15KdWRWoJZnH3a8Qicl8gZwAWvTdX79Y5RwcJW4J1DPWpdvCO8Nw0AqKQylGpck0YgF+gjJv4HaJMWgmzCny1EV35HOXIrq9dYt5HCJhalXOjgbVi7wvBWbMR1Ahkccpvoq5KJUcG7NJXzqoxDABrddPKNZHiUtQR7HQxwUFSM8pWwggghhUIIIIACCCCAAggggAIIIIACCCCAAggggAIIIIACCCCAAggggAIIIIACCCCAAggggAIIIIACCCCABZfDZZukR0jBIFkiPYIrxj8E2yUCPYIIsQEEEEABBBBAAQQQQAEEEEABBBBAAQQQQAEEEEAH//2Q=="/>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7415" name="AutoShape 8" descr="data:image/jpeg;base64,/9j/4AAQSkZJRgABAQAAAQABAAD/2wCEAAkGBhQSERUSExMWFBUVGB0YGRgYGBobGhsYGBgaGRgYGBgcGycgGR4kGhoeIC8gJCgqLCwtGB4xNTAqNSYrLCkBCQoKDgwOGg8PGiwkHyQsLCwvKi0sLCwwLCwsLCwsLC8vLywsNCwsLCksNCwsLCwsKiwvLCwsLCwsLCwsLCwsLP/AABEIALUBFwMBIgACEQEDEQH/xAAcAAACAwEBAQEAAAAAAAAAAAAABAMFBgIBBwj/xAA9EAABAgQEAwUGBQMEAgMAAAABAhEAAyExBBJBUQUiYQYTcYGRMkKhscHwBxRS0eEjYvEVFjNykqJDRIL/xAAaAQACAwEBAAAAAAAAAAAAAAAAAwECBAUG/8QALxEAAgICAgEDAwEHBQAAAAAAAAECEQMhEjFBBBNRImFx8DKBkaGx4fEUI0JSwf/aAAwDAQACEQMRAD8A+4wQQQAEEEEABHK1gAklgLkx1GR7b8SUCmUksGzE+JYffWKTnwjZeEeTocx3bJCS0tCph3cAfEv8IrpnbqYCXlBI0IdfqEmkZFU41KQVC+3oNb1j2Xiiw5il6sGtejD7eOfL1E/k3LBBeDUSu3cxSiAEFtAlZPntFpw/tbmIzpYWcP8AIxip88pTmSFkC7OT4uaw/hluAwI6nQb1gjnnfZDxQro+kCYGzPRnfpFbN46jNlTVtf4ivwWLKsJMllTLQNC5yu4PhpGT4/gpk6SoSMR3c0MoEHY+8LsY0TztVXkzxxrdm9mcYSkAlY6geB9ITk9rEq9lClD0B8Cbx8OwfaqbLnqkLmlWdWUkWBV7wTfK8fW+HJyoS6gql6bXhTz5G66/mMeKCXyarB8RTM0KTsf3ENxR4HFJCgQQfvSLSTjkq6HYxpx5U1t7M84NPSGII5ziAzBDrQs6gjwGBSgKktEgex4TCuP4iiUl1EDxtW0ZiZ2mCplDT60owdrv5RRyoso2auZjEjr4RBN4gQKJA8T+0Z2fxdTBScoSRyuKO2hHtA+RrSGOG8XE1RlqTkmJq1wRTmT4OHSahxC+bZfhRpJM4KDiJIqgSDmSbaNSH8PiQsUvqIZGV6ZRomgggi5UIIIIACCCCAAggggAIIIIACCCIsTiky05llhZ4htJWw7JYIo8X2qloLZVZieUEEZgA5I8oqZ3bGYpJyJGdTZUMrMlw5c2f4UvCZeohHyNjhkzZRgu3NJ//wCU/NQ+kWuA7by1IPeAoUmmYjlJD08WHhW8YvtX2tRiJjoTlAABJq5BJdOwrC5zjmh9DG44ShPYnMnc1+jHYx6iW7lJAJ0evoYoV8USTldzeh+JDxPLS5optqlvEA0jP/pmvJq52ajDAgB9q6+XnDiVJTVyltDV/AaxmFrmJRmz5QC24r02IBhns5LnT1FilSE3WXbwABqelLwrrSIars0E/HLQhU5mABHigXzDV7iKrgclc9SloCjy5VApKU8w/UpnptGrw8lMsWzF7n7ppEgxiib0G1fjpDONvYly+DHYD8LBJymX3alJonvXWpIJulQZm0vrGwRgQlOVz1Oj+F47M1mLkMfn1iUYkFwfVvt4lpdshSYjPUpIoXbYM3nEmE4nVjRXz6j9ogxYyFqlKjQ6vtCGJkEczF9MvwjHlg7uJpVSWzX4TiLsFNU3FBWwuXpr8BaHivaMFw/jeY5FAhWoa4/UnrunzEX+B4u1CXGh+kOw+q3xmIyYK6NBLxDDmDNsXih41xbInvVFg7Jl7nQdTrHmO7RykM66nZ/2im45iO8OaWpwwZiGFXUQ9nYW2jXLMmqu/sKjjfZWGbNnqK5qVKBJADAJCSUhgk1Dh636RYS+BEqUoqUjM+xIBIoDRg33R4rVyeZ9wSfG1PSDCzZyFq/qAI91Lk6ag/SFyyT+BijEdxXCZqUsOYPVtPdSaljRqMNoSwmIMucFPzJUlRAo4Xyn1G12G0W8ri2dGSYBmJaporasZni8hYJKH5QlWYWTqBQEUoSKe0GeoiYz5fklxo+kScSFhKkgsoPbffaukemaRzOKbG8fMZPH8V3aZchKUhLgKLrJIGz9bQ9h+C4iarNNmqUpQDCoHwpEe830iHiS7Zvf9RVMmkJnZco9gJBq9SSTXw+cNDEzU3KVeKSD8C0V/DOH90yWcg7UdqNuW2tFjNSqtR0Au3n91h6cqtvYl1eglcbS5SpJSRfVvK8PScUlVlA/P0iu7kEFK2INgzN0p89oVmcKQaJdBajFxTcRf3JIrxizQQRlvzkxFErL2JfMmn3tDGG7QrcBaUndizef+Iss0fIPG/BoYIhweKExAWHAO/SJoanexXQQQQRIFfx3FKlyFLQQFBttSLPR/GMJxntCucj+oNWQEuOc0BuHygudGeNX2yWruQAOV3VQ6Cgew89owErDBeWaqtxlLMkuWbQ/U+Ecn1uVxlXg3+mgnG2dTcao82V1eylGahVqRs51Jo8e8U4niEKU8sL0AzVSAKBkM1dXausIYuXNMzlBUosEgpoGLuGVemtKRRdp8biJeSXiEqDggqKsoUgvldKVF6uGJ6xkwtzWjTKKjV0O8T4jmASWB9vKCf05Qrq7n0MZvFTRV66kXjrh8pH60qLAEJJcAFwGJ0eEMSl1LTe3qSSX8o6GJ8FRWSvaOETkJIWAQoPUak3cbeMXmF4iFsbFtulIqMLgSTZxoI0PD+HDVTF7sWofm0Uy5l0i8IcdyHeIYaavBzRKVzOkjqygKFtjG54HhRJlJlJ9xLPoTqSdyXMUkmQFILLBYPtRJBI8bxacNxVw1r12v/iFRk9WIyu26LMNmcqZWoFQaFidt9IkmWex0p9uekQkhPOpNbFQDlvm0SLmMAzlyz9dDSGmcJ61BmLbAjzPgWjlE0Xcmm1KbxyqhAegq4PvEsxANfPWIps8BTVdR9f4EVbJSEuN8SKkJAoSph/2zAD4xdDBOyyQ6QRmawLOPgPSKWeQkKCGzgkmzh6sl+mse4nEmbLymbkej5bk2BBsdL6xSD425bHNWkkUnaXiiO8/pKqlxmFKvppo4N/WGuCcc7wZVHn1/u6htdwPEawseyhIvnULhJr6Qqvs6RULKFPSlm+sIyR5bZpilVWaLHywtNa9dR1H1hLBulDG4JBIsWsfT4gxxgeIKSyZrZrBQsry0PS30nnSmqLG7aff8RmjkeOVsiULVHeYk/s9SKv0Bt5R7Mk5VZbOHCSQ9NC8IrmEODqHSdC1g8ejFKLLmEqozmw61jqRyKStGNxaGgh0l6EUZ+jgiPcdJCZSlrORKylJLhgCAkddQa9Y6KipJKDYKoKqDJJBSG5nIjTcH4fLxaD3ssLllASUqqCVCvgQNt4uocnryHLj2VnD8EhObkYpJFtDY2rTbeLDC4jIk5lElmCqDd6WG0J4zgs/CnKkGdhgKGqpqG0ULrH91/nFFwbHDOpBWSkvU6bGpoWv1ik3KGmi0VGWzYf6wzJIoetfGnzhuXMcuSbX+6RSS5bXLjelI9TPzDlPnBHI12RKC8F0cUlIZyqlSWfxow+EerUrLRV/VvDUxTSEKJBJB6G49IbCGNv4i6m2VcEiyejEUaqbuOgvTpFAjha1z0ISVpTetXlt7z1zPY+sW6Jjm1RSLPCzALhtH6bQ1JTdMpbj0NSpQSAkBgAwHSOoAYI2mYIIIIAOJ0oKBSQ4MfNu13ZDEd4ruEq7s2SHU5NVHdJd4+mQRnz4I5lTG4sssTtH5/4TwrGYaYO7WozVe4oKUVHZlOQ+7Qvx6VisXOlKmyyosyglwyU1IVyhmc6ax9w4gZWcTcgUtNAtrVvtCmIOUqVmBUUs4AzE+AbNTesYvbcLqV/r+pseZSpuOz5ngvwtWcsxAlSVFNipZLNQBnCRauuwiST+G05Cubu1k3ZVDf8AUB9mPpiy4S4NLOK2sRbpEDBQyF7Vs+goLgecTLHrtkLPJdHzLFYaZJUpEySZTChZwfBbM/SIVSSwdRrYCrmPp+OkpWSFJ7xKxlKbt5dXNTZhGAmdk5gmzEFakykqGQtzKSQCALigOUncG2ifaossnLsr14vuJS1KLU9ASzna/wAYsuzWJmT0ImpQagO4YE6qBLZo0vCOyiEiqXY68x3F400rBBLcr6A/vDI+nlJb0LllijPyMGopIIvsTcl7vS9hEhkhAyOEguAD+5+u8aUBm+/lEWIkoUxWkFt63BHnDvYpaYr3PlGT4jjVS6rGW9bg/e0KcMniYkzASSCUgf8AUVPnb1jQcfwKZ0ibKKsuZPKr9KtFDwPq8ZA4nuZaJUs5sgCCp3JI5ahOvyjNOLjLbtD4VJa7HJpKjVhmNbPbx6Qniy2VL6+j1JPhQRzg5oCzQkByS17CmtYOVS2zXNvj52hb2X6JDxAA5SSCNa+tOlWfaH5GIzJUpYzjo7gbtcxVTJYJdmqyq6Ho21PSPJcwqmcrISAASDfNm+WX4wLXYfgh4wgacyVh6Gvl/EecA4mt+6mBR5SoFnIQCEvMb2a0c3pDeLkZmAq2u9z9Y1XZjFScLgVzpxZC1key6lWQEt7ztbxfWKrDHM6br/wfPI4Y+rKGdhw1syDUj6p69IRnoMpOZzMQahV72BDU2f1j3h/GQpagRkQpRKB+kE0T5CLUJykkBwbp0PVPXprGOMpYJUQ4qS2UmHx+RQWlVevxB+sW/B+0OIYhKsqVKegDbBqbC0ITeyUpa+9lqISqqkBspI1FHB3HSLbDYQCmx+WkdDFkt8osVOMaoZ/PTi+abMrZlKArWwjL8VwUyXMM5Ickurc1ep1PU7xrkrDMXOrUiDFFOU5yA7sNyKsNy0aZO1sUlT0LcF4olctJLpO6nDVbKrq9HsYuVSioOkuB6+EKTsDnly5SEpR3YbOoOpWaqmSPdCjdXXzYl8EoQormM11EDzAIER7T6RHuJC61kF1FKW3IENyeLyx/8iOvMI7/ANGQElPdItsmtBoo1/gRHL4SSoAgoAFnSKbNlL0iywyRDyxY7K4lKds6A9jmFt7xOcS9ArM223jrCs/ApSy1ZUsGzFnDmzkMR5RBN4Uh0nUuQQQMzuQAoDN6QzhIVyiXWExjKYmmvSLSMnJKpanJJQBZQOYHoW5h4h402Dm5kJPT5Uh2KT/ZZTIvKJoIIIeKCEuITrIdnudQP5/eHYy2MC5xUrOZeVZyh3zAAhlAUau+ghOaVKvkvBWyeakgZE5lpY1JAptSE5k7IruRQ5cyXP8AdUDlsATWvnDh9nMDRttxtC2Gw5Sol+8Ch73u5bm+pOgo0Y6tj06JytSKqYpez6dY9XJSohVqNTY76mF/ywUt1125iQHrbxF2f5R4pCM4SZLlQJzAUdOUB1dXF7tWLX4CiI4US0ZEoRQ+ykMkitgNQ120Fo8lLzTMpABCQ/nVjsQXjv8AOFGbMhgk0KQlIINgGPyig4RxfPiVrmsgqcAE6A8tRS0UtKSLU2mbPD0iZxf94Tw09Jokij0B8vOJ89RSmpJAam0a7M9E2eOVmkQKnFjlST8PnFbieL5CyspUbJTVru56dN4pLJGPZKi30Qcan5xkDgBVSfeLG0UMxYd0sDVugFPRo5nYmYRznKCSxJUam9On1hScVPkTrR+jVI+26xhnO9muMa0TYRkSXUOZSia3ZzlZ/OCdIBUFkkNZjStKgjrEU97DKdgxYbNWlITE0pSpJWpRUp8pfkAexDtWF2i9EmOzpqWI3G391PlEQxYl5wWKSM4PkAB1LiHFKMsBwSxAIdmejh+rCm4jMcf4pLM0SpYbJWYOpsPSp8RtEOLfRaDWrNJgsTUEONnhbtFxJc1UuQUlKZAJBLcy5nMVjYBKgkH/ALbwrgcYCAUl9h9Ik4tITLmqzKBWQ5CeZhYOBUWiMbezRkq0RYVKh9/OLzhvEgf6aqD3Tt0jL94SqjilmUC9HZxUQ0MOtbAJXU3FNOtPX6wuceaIr5NglZSaX1H6uo/u+fyblTgpvXx6j6iM/wAPxxUMinKh7JNCRsdjD8jEOWN/RyNRsofwemSLljlaKyjfY3NxBHKEkk0Hye7AXJ2Aiz4dg0JUObMtdSrLpQtX2Q3z3iuRNBICr3BsFN8ldIthMStCmCQsioNMxAYBZ1HSOr6XPCbqXZkzRklrok7qWJoAXVQzMKkvqTs1KNDH5xebKJTJ1WSAKbC5fTwjjAzR3KSspQouksaZtgSKgekezZikkcucPlIGgoyjWnp+0dFdGTyerlKzuHozOHGrkMY5xU6hZGZWYBlAgHUlL0+2iHiaBMVlXMmS0s5yulNP1LFB4XjlOCQohKsxpd/dBdLqckVtWtYm9gWBlpEsMAKMzOK9KCPMzUy7ey1NKDbpCuHC1KOZwn3ap5h1AAHl0vHs5LB0UUVVq5s5dyAGA/a8TZB7iuUFSykJTVzu9qgAePWLjg80mUMwAIoWtuGfoR8YpRPExgmYkgE5k+0+jF7VaLDhnEkOEWzFhykDMHcWvSCL3ZLWqLeCCCHCwjP47DKSpQzXJZ6AvUJf6xoIixMjOlrHQ7QrJDktFoypmamYdSQDmcJBoWB/x+0LS1rVlV7CU2SKqUSLKIDBr022i3HClj3WOpSb6vUXrGX4p2k/LrCFy5iX3TzBqBmJBBb2njJP6FctGmH1OkW6p6gFBMvmDBINAoBqlTMNaRNjcQlCM0xQYVoWA6dT1j5/j+289agmXIOX+4A+gdg3TeEE/mcSsHEF0t7I2NwTr4UHSkZpeoX/ABHr078jHFu1KsdM7uQHkpPMqrFjYEXrr4Aaxe4EpYZ0S1FOpCnADXL1rvHmBwiECoIo1GhxIBNBSFL5su6qkhuXxWQASUkZbs7D+7w6wTe0uGZwMzbk/vEY4f75UR8n69G0i4kS8MjDicqRJ7xm/wCNLqUPJ/GNOPnLTaX7jPNRW0Y/jX4hpSkupKR0PwjMzpuJmK75KjKIqE++XtmSfZB2IfwjUqwKDNM2YM0y+Yh21dA6aAWYtaGp0sZCSQau4JqzkHpT73Twcty7Q1NQ6RjsP2hIGScyJlmNAoZmoSaHYRZcAmBSFTVquVJSKhmLN6ho94nwdCqMHt1qfVvvSKkZkPLKcyUjKC7a02894rJNF1TLmZiiintD99j9I4ISqp5SBv11DdIQTjxlp7Wge3l9ax2tQFF2at7Xd4p2TVEv+pO4XUGwdutD97RgsH2exM/EKnIHKpZJUaAAmmoelI3HDeCifzKDyiQQDdQ0ens69aeekTICEmnKnQUYCtN7fGNWBSSbF5HG6MH/ALEmzFhBnnKn2m5RVjStD1eNzwvs1LlJIQkJ3OpamYl6vQuTWM/jMUtE8y1ETFFWZKJYYhJds1amn27RueCy5igmYpIsAxuNDT7tDYK/pZTI9WKy+HZlNmJUAS1QnZ1M4T0BrFnK4KAHIALO393jt4w/hppJL+AAslrh9TmeOkEhZ/qAFIGZOz2caPD1BLwZnNsrJvCXLlKSSHqXG1DRqdIrsR2YuoKUgk2FUv4GumjRqVUdla3dwDsxiH8rmFVBLapoCNQdvKIlijPTVkxySj0zH4omUAmcKKLBYBy0sSW5D4+EMSMSQQFH/qvQjr9/zb4nhBByuMhe4Cn1dQIYl9X9YqcXwZaQ8sJZ3Uh/aBFVS6cqn0NDHMz+ha3j/ga8edPUi0wsxCjkmCpqzBj1bXxh9UwvVsgZsru+lht9Iz/D8QlQDlwLbjcdD0i+waiEuD9+UN9Hmk1xl/f+4rNBJ2jpcvlzCWucxsWHWyhVt4gw82eVEmWiQHFGC1q3djsR1h2VPUXYEtYPe1/018Y9ClZWKUhRe5zDo8dHT2mZuhFHFlBaEFBSFk5QeVTDUhy2+m0NIWEsZolpaxFS6jZzV2ausRSJszMe8EoISG5QoqJpfQD+2ukdTZ0spFEhLvUChGrGxgsk475Ks2VJCc1VBnUzcwbR99oYVKYv97j4tEUnFBdBYhwoeyRb16RKJRALKd2alungYlbI6LzDzcyQrf5ih+MEI8EUcq0kuyvmAYIbF2iklTLKCCCLEHE1bJJAcgEtv0jAcSUJi8y+Ymvgf4s0fQoxnHuFqQtRSOU1f6Rh9ZFuKa6NPppJPZnzgQ7lPnDGGkJHnHeZr084JSnomp2bTUnaOaqNzs7pVokwOGJNQ48d4jn4JWcI3ActvfzgwmLCRlLFTkAaZQWBPiIsmr2UfWh7GKAHdpIL3b4Po0KIQtg6wRezCp09KxmMTxtacUsIllco+0sfqq7DVIF40WB4gFoBQxaoBe5NTraGxkmykotInmSAQDlD2dnYEVY3qPvSOESsxcg0G9HJZsp18YnRNKsoy5dWcGuwME2W4IJbc/vf78YayhXzQ/IbHXdvpeu8VOJlAq2Oze0woA96VpF5PwaJaS11rqLZiRRNOlW/mKnHyFJUjKEl1MXJJCAnLyhqVo72PlFZAinRwJE/OCCCGUGNRexhRXCO5UFzFzJqQQAglwVCpzKNwPONDwxPdzFA2UkqIOlaAbRaHBFgASkAjQdHvEQjyVDZSrZ5gliZKzGX3b8qQ9xuLeMTiU8wSwkk5cxINEh2rV6109w9IiTMBLhQLFrEMbVi7QnuwAEklT8wDsWDD9o1L4Mz1sWlcHly196Uy+8olK6BTmjOb1sIuE4UoAUKKLBRJoAHJ/z5wt+XRyoLOapBoXZ3A/VevjDssHKAGSRTeg6n+YbFUJbsSVPQi4UkpR7RcpuTf2SXfrTaGCiWupDuzmtSNyL2hfDYMol5AAW0LlhVsrjmtDEgOxcjx+RFGMCsD2XLSMyctHdmLVrV6EvAVZRzFqnQ26t8+kL46VMIISTLIFFjmDjQg6H1j3DkqVmzhwcq0tQncOKU0ib2QNYeWGYFw5P8DbwMV6UJWkkZxlNU7EE1Grb9IcWXC0INQlnDOCaB/C8cYqWCA4KwCHAuCFUUKi23SCiTHTpSkTAQKgcyc7qKSSATXKqwyqLOzXMW2FmhiFF0qsxI83h7FYbnzIGYENytRnNupp9hqLi3DZipglSwMmIzB6Ay5jFQUAWuxcOC9qxhy4alzj2aYTUlxZbpSlBSEz8iLkOl1Veqi5bwA6R0niiE+1MlgG/OST1cm3SMrhfwrxc6WjPipSAhwE5VzCKuUlRymh0q2kMYP8F5znvcYgJ07uUXPiVLYehhsY5atJFmsPmX8i5ndq8Ol/6gOW5ALeRHlFWvt1hgQ4K1BtKDwcO/rD0v8HJbAKxc9TNpLAYbjKYblfhFhAXUuevoVgD/ANUg/GLcM7+COWBfLM8fxGlJW3d5ibOo3GnSLLDdtUzKlGVmPtC+r7xeYf8AC7hyP/r5zuta1HyJVFvwrsxhsN/wyUpO9Sf/ACU5iyw5f+xSWTF4ic9msxk51ggzFFTEMWsKeAfzj2LWCNUVxVGWTt2EEEEWICOJsoKDKDiO4IAMxxLsgFF0Gmzt/BhOVwwSRlZtVE3J0HhGzjMcZwZCuYmtlXjletwxhHnBbNWLJKT4tlNMxw7yp6P4mIsRwhFwcpIqQ71L0rDKcEVGuVTasxHpEJnVKWJFq0jhRckrl5N2vAknhiESzLlpKQTckl6ak2+UJcLwHdzjnSQG8AelL7+UXpnGWl1EEH3Wcnw/ePJmOSoVAI6iL+4ou29kb8EcxTMQpRQDWtRpXp10iUzQA7pAsVOHcmgc/dYURIOcZUkJN3dm1Z70jw5EBky0hLuzaguI14vVUvrFyh8E81BSbk1NSXAoWTufDxitxhV3iZKEmYs+whIqTR30SK1JYQ3i581QAlpIWqrEUAs6ibXp4GNj2Y4bLlygtIBmL9tepINQHskGw+sb8dZnSYqT4K2YHi3ZpWGClrX3k9aEmYwdCBmOVKNTZTqN2FhSMhje22JllKAvlepNfKPrHFV97NnJo4IQHtRLh/MkxkOLdkJcy6Ug6kJAFrJ2rFpYVyuP4LwzUqkrK/gHbIrnBKwnMRQswVsPGNdwjtbJWMiVEKtlJNDc1OkfNeI9iFy3MlRpYGvVgdIpJ6J0pTzEEt7yan76xT/cg7TGNYsn2Pu+JkGblJBOWoAUAHayiL306Rz+dWMyXEtQNH5g1KqIvUEaeREYLsv225UIWc4e9QQBeu4oGjdSp0ubLorlIcF3YPfyvD8eZS10zLkwuH4LFYmlRZSMrBnTUEddfgfGOpcsKoQgqYFTUro9H0vEOGUlAASzMMragW1rBPnHM6AkqSKgmpT5fDzh7a7EHeNUsA92hClEj2iwO9WoRAmfmSFLAzO2UkN4v8nbyjmWM5Kwp3blIZmu5vHMvDhJLJBKzzKDVFgS4DtS0T2QMz5IIOjtUbCsRS8ZmJDFiLjxbd7V2iOWhYXmKnSaZTptl9DcR6UFgHAcl2BDjLa9D1G0SByZAQpwxWoAEm5SH195nJHiYqcWqblWpScpkrExGX3gmo11MMTuIKSWIId8jga3SQ90vUx1iJmUploIK1sEpBcgtQl3cOLnYwqXQyN2apNQJqK5gCQLKDXHXYwykvWI8LIyISj9KQn0DRLGlKhLCCCCLEBBBBAAQQQQAEEEEABBBBAARytAIYgEbGOoIAM5xiYlCwlKQkDYNU6xVYqZV3bcxpeMcHE4OKKHxirn9nVquHoNRWPP+q9Nmc5cVrx+vsbsWSCSsqZSgsuEmmpNIVxih3qcqSfLWLtXBZzHlYAbj0ABhVEoo90vuxjnzw5Eqkq+9GiM43aIO/UGJSfOkEoBirKzAmta6NDUqVMmFkJJ8mHmTEvEuDqlSwM2Yquws1fOGRxZGnOnS8/co5RuipXiiwU93B8tfT5Q3wHjiklSJfMCXJIJCWF6GnnEWGwYK0JNQkZmY8zGpOjP6ts8NTZ0uUlWQBMkJVnUFBKUgBya2JD10Z40+lxZLU7r/BXJKNcaKHiXDVTZs2dhseEKmLBUkIC0pOVjdQIqCXci4j5zi18UKjSYtIJ50qSQoAs4GZwOlw8fa8TKzlLTBmZ8oCVpynUlQfatIRm4VKmcBRAcqlFYB0J2JGxIPiI6Dj+CscrR8YVJ4jmyiViCovygFT0rQdNYkHYji07mGEnl7ZilPwUoR9bx0pACSgf8b5luVEpyknxU9SLkPQ2iLA9oZ8ooXKImSCWLl2BY5rU5X1q4i0OC7QSyTa0fMsH+FvGAXThyhzXNNlMfFlk/WNIrBY7hhlzpsooTZYQrPL6kkez5tH2bB8UlTfYWFMxbWtqRFjuL4dKVpmzJYA5VpUR7wsUm7gw/JghNX19xUPUTi6atfBjOFdo5M+W6UhKgapFhq56WcwyniCwspIoSwPskEgqAN3FLgm/phe0szCyJwOAUsC51QHPspdlBti4YhtovOz/axE9SUziQpmDvlPXoR63jNHI4y4zf7xssSkuWP+BppswlXMVJAALpLi5oaOBS8OGalCCagAsAB9NoX78JKXIKaAF6uaB3u5o8dSEoBJQySb9T13jUjKdzpaJpS4cM4dwQ+w3prCi5AlFDc7gpQomoIqlkgc1qlxSHl5jzA1YdHOrjxb4wrLEw5S6iDVWahIOjNSAEeYMhRTnSgrQS5FnUA5BbyI6AxfcN4ZlUZyxzkMP7U7DYk1MJcCwaisqVVItvmNWfUJFP3jQRfHHyRNhBBBDhYQQQQAEEEEABBBBAAQQQQAEEEEABBBBAAQQQQAEEEEABFTxxJykl1S2skHM9dr/CLaOJssKBB1is48lRKdMx+HkrCUKQpCQg8oOYk0IZSzW5e1wIgWTMnLJKijKkZgB3ZCfaLsSbkMTZIOrxZTuALlCYpKgsqFc5LUNBd0ltX8qxWicsUklDijEcqLl1AKDjzYgXEc+ScfpZqTT2e8SnLQpCkodISUqIIzAkpyFjRrlzZ/GJcIicEgslYIZiWKdatyqroGtq8Rz8S62CXWA60lymwchRdmJ1G+xjnAyVEKClEOcoZvZIoyXIB8D1DO0R5DwdTElSVBORiK0cnNXMQCzG9qEwh+WASpCQAhRJ5bO+mz7RIEMhAKcykAFyBfKHYadPGGMLmDBso8vgIq3ZJXHhJFQWbQan94rcd2ddyCRV3fQtv1eNYVpBIath/m0Ld4XICHIar9fNqRDSBNnzvGcCUCXNfl5xTFBSsH3XvUef8R9Qx+GK01oSejGhjMYng9QSAE2tru8LkhsJ0Tdne1iwe7LLY+8WJT46ERtjPNWTZiCK5h0B8G+2jG8G7EHEJWoLRLUlgkK94mrPoOrG8XMgT8MpKZ8jMUl0qAJ6UIcH/ENxuWNb/ZK5OGR67NFgpZBLlnc5bBIJJ8amI5SjPm91KNEtnUDYdep0G9TaF8Nh8TjDlyqw8n3lKDLPRCTXzNPG0a3h/DZchGSWkJHxJ3Ubk9TGqCeT7L+pnlUPySyZIQkJSGAiSCCNYgIIIIACCCCAAggggAIIIIACCCCAAggggAIIIIACCCCAAggggAIIIIAPFJcMaiEcTwSWsuQQSGLEhwKAHeH4IhxT7JTa6KX/AGvLRWUMhNzv1f6W6Qf7eOTJnDdEt9YuoIX7MPgtzZmMZgFS1OSK+m2kV2IUE2BJFgdS7OY2k6QFhlBxFNi+CEVBzAWDV/mM+TC1uJeM15KdWRWoJZnH3a8Qicl8gZwAWvTdX79Y5RwcJW4J1DPWpdvCO8Nw0AqKQylGpck0YgF+gjJv4HaJMWgmzCny1EV35HOXIrq9dYt5HCJhalXOjgbVi7wvBWbMR1Ahkccpvoq5KJUcG7NJXzqoxDABrddPKNZHiUtQR7HQxwUFSM8pWwggghhUIIIIACCCCAAggggAIIIIACCCCAAggggAIIIIACCCCAAggggAIIIIACCCCAAggggAIIIIACCCCABZfDZZukR0jBIFkiPYIrxj8E2yUCPYIIsQEEEEABBBBAAQQQQAEEEEABBBBAAQQQQAEEEEAH//2Q=="/>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pic>
        <p:nvPicPr>
          <p:cNvPr id="17416" name="Picture 9" descr="D:\sistem\masaüstü\ekmek_grubu.jpg"/>
          <p:cNvPicPr>
            <a:picLocks noChangeAspect="1" noChangeArrowheads="1"/>
          </p:cNvPicPr>
          <p:nvPr/>
        </p:nvPicPr>
        <p:blipFill>
          <a:blip r:embed="rId2" cstate="print"/>
          <a:srcRect/>
          <a:stretch>
            <a:fillRect/>
          </a:stretch>
        </p:blipFill>
        <p:spPr bwMode="auto">
          <a:xfrm>
            <a:off x="5878513" y="4857750"/>
            <a:ext cx="3265487" cy="2000250"/>
          </a:xfrm>
          <a:prstGeom prst="rect">
            <a:avLst/>
          </a:prstGeom>
          <a:noFill/>
          <a:ln w="9525">
            <a:noFill/>
            <a:miter lim="800000"/>
            <a:headEnd/>
            <a:tailEnd/>
          </a:ln>
        </p:spPr>
      </p:pic>
      <p:sp>
        <p:nvSpPr>
          <p:cNvPr id="9" name="8 Slayt Numarası Yer Tutucusu"/>
          <p:cNvSpPr>
            <a:spLocks noGrp="1"/>
          </p:cNvSpPr>
          <p:nvPr>
            <p:ph type="sldNum" sz="quarter" idx="12"/>
          </p:nvPr>
        </p:nvSpPr>
        <p:spPr/>
        <p:txBody>
          <a:bodyPr/>
          <a:lstStyle/>
          <a:p>
            <a:fld id="{1A563ADA-30EF-40F4-9BD7-C877AEFDD299}" type="slidenum">
              <a:rPr lang="tr-TR" smtClean="0"/>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1"/>
          </p:nvPr>
        </p:nvSpPr>
        <p:spPr>
          <a:xfrm>
            <a:off x="428625" y="1428750"/>
            <a:ext cx="8358188" cy="5143500"/>
          </a:xfrm>
        </p:spPr>
        <p:txBody>
          <a:bodyPr/>
          <a:lstStyle/>
          <a:p>
            <a:pPr algn="just" eaLnBrk="1" hangingPunct="1">
              <a:buFont typeface="Arial" charset="0"/>
              <a:buNone/>
            </a:pPr>
            <a:r>
              <a:rPr lang="tr-TR" sz="2800" smtClean="0"/>
              <a:t>(Enerji harcamasına göre değerlendirilir)</a:t>
            </a:r>
          </a:p>
          <a:p>
            <a:pPr algn="just" eaLnBrk="1" hangingPunct="1">
              <a:buFont typeface="Arial" charset="0"/>
              <a:buNone/>
            </a:pPr>
            <a:endParaRPr lang="tr-TR" sz="2800" smtClean="0"/>
          </a:p>
          <a:p>
            <a:pPr algn="just" eaLnBrk="1" hangingPunct="1">
              <a:buFont typeface="Arial" charset="0"/>
              <a:buNone/>
            </a:pPr>
            <a:r>
              <a:rPr lang="tr-TR" sz="2800" smtClean="0"/>
              <a:t> Normal vücut ağırlığında olanların </a:t>
            </a:r>
            <a:r>
              <a:rPr lang="tr-TR" sz="2800" b="1" u="sng" smtClean="0">
                <a:solidFill>
                  <a:srgbClr val="FF0000"/>
                </a:solidFill>
              </a:rPr>
              <a:t>her öğünde </a:t>
            </a:r>
          </a:p>
          <a:p>
            <a:pPr algn="just" eaLnBrk="1" hangingPunct="1"/>
            <a:r>
              <a:rPr lang="tr-TR" sz="2800" smtClean="0">
                <a:solidFill>
                  <a:srgbClr val="FF0000"/>
                </a:solidFill>
              </a:rPr>
              <a:t>1-2 dilim ekmek </a:t>
            </a:r>
            <a:r>
              <a:rPr lang="tr-TR" sz="2800" smtClean="0"/>
              <a:t>ve</a:t>
            </a:r>
            <a:endParaRPr lang="tr-TR" sz="2800" smtClean="0">
              <a:solidFill>
                <a:srgbClr val="FF0000"/>
              </a:solidFill>
            </a:endParaRPr>
          </a:p>
          <a:p>
            <a:pPr algn="just" eaLnBrk="1" hangingPunct="1"/>
            <a:r>
              <a:rPr lang="tr-TR" sz="2800" smtClean="0">
                <a:solidFill>
                  <a:srgbClr val="FF0000"/>
                </a:solidFill>
              </a:rPr>
              <a:t>Tahıllardan 1-3 porsiyon </a:t>
            </a:r>
            <a:r>
              <a:rPr lang="tr-TR" sz="2800" smtClean="0"/>
              <a:t>yenilmesi yeterlidir.</a:t>
            </a:r>
          </a:p>
          <a:p>
            <a:pPr algn="just" eaLnBrk="1" hangingPunct="1">
              <a:buFont typeface="Arial" charset="0"/>
              <a:buNone/>
            </a:pPr>
            <a:r>
              <a:rPr lang="tr-TR" sz="2800" smtClean="0"/>
              <a:t>	</a:t>
            </a:r>
            <a:r>
              <a:rPr lang="tr-TR" sz="2800" b="1" i="1" u="sng" smtClean="0">
                <a:solidFill>
                  <a:srgbClr val="FF0000"/>
                </a:solidFill>
              </a:rPr>
              <a:t>1 Porsiyon Ekmek Grubu:</a:t>
            </a:r>
            <a:endParaRPr lang="tr-TR" sz="2800" b="1" i="1" u="sng" smtClean="0"/>
          </a:p>
          <a:p>
            <a:pPr lvl="1" algn="just" eaLnBrk="1" hangingPunct="1"/>
            <a:r>
              <a:rPr lang="tr-TR" b="1" smtClean="0">
                <a:solidFill>
                  <a:srgbClr val="002060"/>
                </a:solidFill>
              </a:rPr>
              <a:t>3-4 yemek kaşığı pilav-makarna</a:t>
            </a:r>
          </a:p>
          <a:p>
            <a:pPr lvl="1" algn="just" eaLnBrk="1" hangingPunct="1"/>
            <a:r>
              <a:rPr lang="tr-TR" b="1" smtClean="0">
                <a:solidFill>
                  <a:srgbClr val="002060"/>
                </a:solidFill>
              </a:rPr>
              <a:t>1 kase çorba</a:t>
            </a:r>
          </a:p>
          <a:p>
            <a:pPr lvl="1" algn="just" eaLnBrk="1" hangingPunct="1"/>
            <a:r>
              <a:rPr lang="tr-TR" b="1" smtClean="0">
                <a:solidFill>
                  <a:srgbClr val="002060"/>
                </a:solidFill>
              </a:rPr>
              <a:t>1 orta boy patates</a:t>
            </a:r>
          </a:p>
          <a:p>
            <a:pPr lvl="1" algn="just" eaLnBrk="1" hangingPunct="1"/>
            <a:r>
              <a:rPr lang="tr-TR" b="1" smtClean="0">
                <a:solidFill>
                  <a:srgbClr val="002060"/>
                </a:solidFill>
              </a:rPr>
              <a:t>1 dilim börek</a:t>
            </a:r>
          </a:p>
        </p:txBody>
      </p:sp>
      <p:sp>
        <p:nvSpPr>
          <p:cNvPr id="18435" name="1 Başlık"/>
          <p:cNvSpPr>
            <a:spLocks noGrp="1"/>
          </p:cNvSpPr>
          <p:nvPr>
            <p:ph type="title"/>
          </p:nvPr>
        </p:nvSpPr>
        <p:spPr/>
        <p:txBody>
          <a:bodyPr/>
          <a:lstStyle/>
          <a:p>
            <a:pPr eaLnBrk="1" hangingPunct="1"/>
            <a:r>
              <a:rPr lang="tr-TR" u="sng" smtClean="0">
                <a:solidFill>
                  <a:srgbClr val="FF0000"/>
                </a:solidFill>
              </a:rPr>
              <a:t>Günlük Ne Miktarda Alınmalı?</a:t>
            </a:r>
          </a:p>
        </p:txBody>
      </p:sp>
      <p:sp>
        <p:nvSpPr>
          <p:cNvPr id="4" name="3 Slayt Numarası Yer Tutucusu"/>
          <p:cNvSpPr>
            <a:spLocks noGrp="1"/>
          </p:cNvSpPr>
          <p:nvPr>
            <p:ph type="sldNum" sz="quarter" idx="12"/>
          </p:nvPr>
        </p:nvSpPr>
        <p:spPr/>
        <p:txBody>
          <a:bodyPr/>
          <a:lstStyle/>
          <a:p>
            <a:fld id="{1A563ADA-30EF-40F4-9BD7-C877AEFDD299}" type="slidenum">
              <a:rPr lang="tr-TR" smtClean="0"/>
              <a:pPr/>
              <a:t>47</a:t>
            </a:fld>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714375"/>
            <a:ext cx="8229600" cy="957263"/>
          </a:xfrm>
        </p:spPr>
        <p:txBody>
          <a:bodyPr rtlCol="0">
            <a:normAutofit fontScale="90000"/>
          </a:bodyPr>
          <a:lstStyle/>
          <a:p>
            <a:pPr eaLnBrk="1" fontAlgn="auto" hangingPunct="1">
              <a:spcAft>
                <a:spcPts val="0"/>
              </a:spcAft>
              <a:defRPr/>
            </a:pPr>
            <a:r>
              <a:rPr lang="tr-TR" b="1" dirty="0" smtClean="0">
                <a:solidFill>
                  <a:srgbClr val="C00000"/>
                </a:solidFill>
              </a:rPr>
              <a:t>TEMEL BESİN GRUPLARI</a:t>
            </a:r>
            <a:br>
              <a:rPr lang="tr-TR" b="1" dirty="0" smtClean="0">
                <a:solidFill>
                  <a:srgbClr val="C00000"/>
                </a:solidFill>
              </a:rPr>
            </a:br>
            <a:endParaRPr lang="tr-TR" dirty="0"/>
          </a:p>
        </p:txBody>
      </p:sp>
      <p:sp>
        <p:nvSpPr>
          <p:cNvPr id="3" name="2 İçerik Yer Tutucusu"/>
          <p:cNvSpPr>
            <a:spLocks noGrp="1"/>
          </p:cNvSpPr>
          <p:nvPr>
            <p:ph idx="1"/>
          </p:nvPr>
        </p:nvSpPr>
        <p:spPr>
          <a:xfrm>
            <a:off x="285750" y="1285875"/>
            <a:ext cx="8372475" cy="4643438"/>
          </a:xfrm>
        </p:spPr>
        <p:txBody>
          <a:bodyPr rtlCol="0">
            <a:normAutofit/>
          </a:bodyPr>
          <a:lstStyle/>
          <a:p>
            <a:pPr marL="274320" indent="-274320" eaLnBrk="1" fontAlgn="auto" hangingPunct="1">
              <a:lnSpc>
                <a:spcPct val="170000"/>
              </a:lnSpc>
              <a:spcAft>
                <a:spcPts val="0"/>
              </a:spcAft>
              <a:buClr>
                <a:schemeClr val="accent3"/>
              </a:buClr>
              <a:buFont typeface="Arial" pitchFamily="34" charset="0"/>
              <a:buNone/>
              <a:defRPr/>
            </a:pPr>
            <a:r>
              <a:rPr lang="tr-TR" sz="2800" b="1" dirty="0" smtClean="0">
                <a:solidFill>
                  <a:srgbClr val="7030A0"/>
                </a:solidFill>
              </a:rPr>
              <a:t>4-Sebze ve Meyveler:  </a:t>
            </a:r>
          </a:p>
          <a:p>
            <a:pPr marL="274320" indent="-274320" eaLnBrk="1" fontAlgn="auto" hangingPunct="1">
              <a:lnSpc>
                <a:spcPct val="170000"/>
              </a:lnSpc>
              <a:spcAft>
                <a:spcPts val="0"/>
              </a:spcAft>
              <a:buClr>
                <a:schemeClr val="accent3"/>
              </a:buClr>
              <a:buFont typeface="Arial" pitchFamily="34" charset="0"/>
              <a:buNone/>
              <a:defRPr/>
            </a:pPr>
            <a:r>
              <a:rPr lang="tr-TR" sz="2800" b="1" dirty="0" smtClean="0"/>
              <a:t>	</a:t>
            </a:r>
            <a:r>
              <a:rPr lang="tr-TR" sz="2800" dirty="0" smtClean="0"/>
              <a:t>Bu besinler</a:t>
            </a:r>
            <a:r>
              <a:rPr lang="tr-TR" sz="2800" dirty="0" smtClean="0">
                <a:solidFill>
                  <a:srgbClr val="FF0000"/>
                </a:solidFill>
              </a:rPr>
              <a:t> </a:t>
            </a:r>
            <a:r>
              <a:rPr lang="tr-TR" sz="2800" b="1" dirty="0" err="1" smtClean="0">
                <a:solidFill>
                  <a:srgbClr val="FF0000"/>
                </a:solidFill>
              </a:rPr>
              <a:t>folik</a:t>
            </a:r>
            <a:r>
              <a:rPr lang="tr-TR" sz="2800" b="1" dirty="0" smtClean="0">
                <a:solidFill>
                  <a:srgbClr val="FF0000"/>
                </a:solidFill>
              </a:rPr>
              <a:t> asit, A vitamini ve öncüsü </a:t>
            </a:r>
            <a:r>
              <a:rPr lang="tr-TR" sz="2800" b="1" dirty="0" err="1" smtClean="0">
                <a:solidFill>
                  <a:srgbClr val="FF0000"/>
                </a:solidFill>
              </a:rPr>
              <a:t>karotenler</a:t>
            </a:r>
            <a:r>
              <a:rPr lang="tr-TR" sz="2800" b="1" dirty="0" smtClean="0">
                <a:solidFill>
                  <a:srgbClr val="FF0000"/>
                </a:solidFill>
              </a:rPr>
              <a:t>, E, C, B₂ vitamini ile kalsiyum, potasyum, demir, magnezyum, posa ve diğer antioksidan özelliğe sahip bileşiklerden </a:t>
            </a:r>
            <a:r>
              <a:rPr lang="tr-TR" sz="2800" dirty="0" smtClean="0"/>
              <a:t>zenginlerdir.</a:t>
            </a:r>
          </a:p>
          <a:p>
            <a:pPr marL="274320" indent="-274320" eaLnBrk="1" fontAlgn="auto" hangingPunct="1">
              <a:lnSpc>
                <a:spcPct val="170000"/>
              </a:lnSpc>
              <a:spcAft>
                <a:spcPts val="0"/>
              </a:spcAft>
              <a:buClr>
                <a:schemeClr val="accent3"/>
              </a:buClr>
              <a:buFont typeface="Arial" pitchFamily="34" charset="0"/>
              <a:buNone/>
              <a:defRPr/>
            </a:pPr>
            <a:r>
              <a:rPr lang="tr-TR" sz="2800" b="1" dirty="0" smtClean="0"/>
              <a:t>	</a:t>
            </a:r>
          </a:p>
          <a:p>
            <a:pPr eaLnBrk="1" fontAlgn="auto" hangingPunct="1">
              <a:spcAft>
                <a:spcPts val="0"/>
              </a:spcAft>
              <a:buFont typeface="Arial" pitchFamily="34" charset="0"/>
              <a:buChar char="•"/>
              <a:defRPr/>
            </a:pPr>
            <a:endParaRPr lang="tr-TR" sz="2800" dirty="0"/>
          </a:p>
        </p:txBody>
      </p:sp>
      <p:pic>
        <p:nvPicPr>
          <p:cNvPr id="19460" name="Picture 7" descr="http://t3.gstatic.com/images?q=tbn:ANd9GcTEgAyS7pixcRWQf-N_a9kSnQs6pkhukyKbjEj0eIIUHaxGWGMz"/>
          <p:cNvPicPr>
            <a:picLocks noChangeAspect="1" noChangeArrowheads="1"/>
          </p:cNvPicPr>
          <p:nvPr/>
        </p:nvPicPr>
        <p:blipFill>
          <a:blip r:embed="rId2" cstate="print"/>
          <a:srcRect/>
          <a:stretch>
            <a:fillRect/>
          </a:stretch>
        </p:blipFill>
        <p:spPr bwMode="auto">
          <a:xfrm>
            <a:off x="1000125" y="4929188"/>
            <a:ext cx="2232025" cy="1712912"/>
          </a:xfrm>
          <a:prstGeom prst="rect">
            <a:avLst/>
          </a:prstGeom>
          <a:noFill/>
          <a:ln w="9525">
            <a:noFill/>
            <a:miter lim="800000"/>
            <a:headEnd/>
            <a:tailEnd/>
          </a:ln>
        </p:spPr>
      </p:pic>
      <p:pic>
        <p:nvPicPr>
          <p:cNvPr id="19461" name="Picture 5" descr="http://t0.gstatic.com/images?q=tbn:ANd9GcTo7OR4PheYkvM2ENm4X-r5FC6XPkAME9wzr-0faQP-TRdSTIf9rQ"/>
          <p:cNvPicPr>
            <a:picLocks noChangeAspect="1" noChangeArrowheads="1"/>
          </p:cNvPicPr>
          <p:nvPr/>
        </p:nvPicPr>
        <p:blipFill>
          <a:blip r:embed="rId3" cstate="print"/>
          <a:srcRect/>
          <a:stretch>
            <a:fillRect/>
          </a:stretch>
        </p:blipFill>
        <p:spPr bwMode="auto">
          <a:xfrm>
            <a:off x="5214938" y="4205288"/>
            <a:ext cx="3500437" cy="2652712"/>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1A563ADA-30EF-40F4-9BD7-C877AEFDD299}" type="slidenum">
              <a:rPr lang="tr-TR" smtClean="0"/>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İçerik Yer Tutucusu"/>
          <p:cNvSpPr>
            <a:spLocks noGrp="1"/>
          </p:cNvSpPr>
          <p:nvPr>
            <p:ph idx="1"/>
          </p:nvPr>
        </p:nvSpPr>
        <p:spPr>
          <a:xfrm>
            <a:off x="428625" y="1357313"/>
            <a:ext cx="8472488" cy="4525962"/>
          </a:xfrm>
        </p:spPr>
        <p:txBody>
          <a:bodyPr>
            <a:normAutofit fontScale="92500" lnSpcReduction="10000"/>
          </a:bodyPr>
          <a:lstStyle/>
          <a:p>
            <a:pPr eaLnBrk="1" hangingPunct="1"/>
            <a:r>
              <a:rPr lang="tr-TR" sz="2800" smtClean="0"/>
              <a:t>Günde 5-8 porsiyon sebze-meyve tüketilmelidir.</a:t>
            </a:r>
          </a:p>
          <a:p>
            <a:pPr eaLnBrk="1" hangingPunct="1">
              <a:buFont typeface="Arial" charset="0"/>
              <a:buNone/>
            </a:pPr>
            <a:r>
              <a:rPr lang="tr-TR" sz="2800" b="1" i="1" smtClean="0">
                <a:solidFill>
                  <a:srgbClr val="FF0000"/>
                </a:solidFill>
              </a:rPr>
              <a:t>	</a:t>
            </a:r>
            <a:r>
              <a:rPr lang="tr-TR" sz="2800" b="1" i="1" u="sng" smtClean="0">
                <a:solidFill>
                  <a:srgbClr val="FF0000"/>
                </a:solidFill>
              </a:rPr>
              <a:t>1 Porsiyon Meyve  Grubu:</a:t>
            </a:r>
            <a:endParaRPr lang="tr-TR" sz="2800" smtClean="0"/>
          </a:p>
          <a:p>
            <a:pPr lvl="1" eaLnBrk="1" hangingPunct="1"/>
            <a:r>
              <a:rPr lang="tr-TR" b="1" smtClean="0">
                <a:solidFill>
                  <a:srgbClr val="002060"/>
                </a:solidFill>
              </a:rPr>
              <a:t>Portakal, elma, armut, muz gibi meyvelerin </a:t>
            </a:r>
            <a:r>
              <a:rPr lang="tr-TR" b="1" smtClean="0">
                <a:solidFill>
                  <a:srgbClr val="FF0000"/>
                </a:solidFill>
              </a:rPr>
              <a:t>orta büyüklükte bir tanesi</a:t>
            </a:r>
          </a:p>
          <a:p>
            <a:pPr lvl="1" eaLnBrk="1" hangingPunct="1"/>
            <a:r>
              <a:rPr lang="tr-TR" b="1" smtClean="0">
                <a:solidFill>
                  <a:srgbClr val="002060"/>
                </a:solidFill>
              </a:rPr>
              <a:t>Kayısı, erik gibi meyvelerin </a:t>
            </a:r>
            <a:r>
              <a:rPr lang="tr-TR" b="1" smtClean="0">
                <a:solidFill>
                  <a:srgbClr val="FF0000"/>
                </a:solidFill>
              </a:rPr>
              <a:t>3-6 adeti</a:t>
            </a:r>
          </a:p>
          <a:p>
            <a:pPr lvl="1" eaLnBrk="1" hangingPunct="1"/>
            <a:r>
              <a:rPr lang="tr-TR" b="1" smtClean="0">
                <a:solidFill>
                  <a:srgbClr val="002060"/>
                </a:solidFill>
              </a:rPr>
              <a:t>Çilek, kiraz gibi meyvelerin </a:t>
            </a:r>
            <a:r>
              <a:rPr lang="tr-TR" b="1" smtClean="0">
                <a:solidFill>
                  <a:srgbClr val="FF0000"/>
                </a:solidFill>
              </a:rPr>
              <a:t>10-15 adeti</a:t>
            </a:r>
          </a:p>
          <a:p>
            <a:pPr lvl="1" eaLnBrk="1" hangingPunct="1">
              <a:buFont typeface="Arial" charset="0"/>
              <a:buNone/>
            </a:pPr>
            <a:r>
              <a:rPr lang="tr-TR" b="1" i="1" u="sng" smtClean="0">
                <a:solidFill>
                  <a:srgbClr val="FF0000"/>
                </a:solidFill>
              </a:rPr>
              <a:t>1 Porsiyon Sebze  Grubu:</a:t>
            </a:r>
          </a:p>
          <a:p>
            <a:pPr lvl="1" eaLnBrk="1" hangingPunct="1">
              <a:buFont typeface="Arial" charset="0"/>
              <a:buNone/>
            </a:pPr>
            <a:r>
              <a:rPr lang="tr-TR" b="1" smtClean="0">
                <a:solidFill>
                  <a:srgbClr val="002060"/>
                </a:solidFill>
              </a:rPr>
              <a:t>-Karnabahar, patlıcan, ıspanak, brokoli, taze fasülye, semizotu (pişmiş) :</a:t>
            </a:r>
            <a:r>
              <a:rPr lang="tr-TR" b="1" smtClean="0">
                <a:solidFill>
                  <a:srgbClr val="FF0000"/>
                </a:solidFill>
              </a:rPr>
              <a:t>1 orta boy kepçe</a:t>
            </a:r>
          </a:p>
          <a:p>
            <a:pPr lvl="1" eaLnBrk="1" hangingPunct="1">
              <a:buFont typeface="Arial" charset="0"/>
              <a:buNone/>
            </a:pPr>
            <a:r>
              <a:rPr lang="tr-TR" b="1" smtClean="0">
                <a:solidFill>
                  <a:srgbClr val="002060"/>
                </a:solidFill>
              </a:rPr>
              <a:t>-Havuç, domates: </a:t>
            </a:r>
            <a:r>
              <a:rPr lang="tr-TR" b="1" smtClean="0">
                <a:solidFill>
                  <a:srgbClr val="FF0000"/>
                </a:solidFill>
              </a:rPr>
              <a:t>1 orta boy </a:t>
            </a:r>
          </a:p>
          <a:p>
            <a:pPr lvl="1" eaLnBrk="1" hangingPunct="1">
              <a:buFont typeface="Arial" charset="0"/>
              <a:buNone/>
            </a:pPr>
            <a:endParaRPr lang="tr-TR" b="1" smtClean="0">
              <a:solidFill>
                <a:srgbClr val="002060"/>
              </a:solidFill>
            </a:endParaRPr>
          </a:p>
        </p:txBody>
      </p:sp>
      <p:sp>
        <p:nvSpPr>
          <p:cNvPr id="20483" name="1 Başlık"/>
          <p:cNvSpPr>
            <a:spLocks noGrp="1"/>
          </p:cNvSpPr>
          <p:nvPr>
            <p:ph type="title"/>
          </p:nvPr>
        </p:nvSpPr>
        <p:spPr/>
        <p:txBody>
          <a:bodyPr/>
          <a:lstStyle/>
          <a:p>
            <a:pPr eaLnBrk="1" hangingPunct="1"/>
            <a:r>
              <a:rPr lang="tr-TR" u="sng" smtClean="0">
                <a:solidFill>
                  <a:srgbClr val="FF0000"/>
                </a:solidFill>
              </a:rPr>
              <a:t>Günlük Ne Miktarda Alınmalı?</a:t>
            </a:r>
          </a:p>
        </p:txBody>
      </p:sp>
      <p:sp>
        <p:nvSpPr>
          <p:cNvPr id="4" name="3 Slayt Numarası Yer Tutucusu"/>
          <p:cNvSpPr>
            <a:spLocks noGrp="1"/>
          </p:cNvSpPr>
          <p:nvPr>
            <p:ph type="sldNum" sz="quarter" idx="12"/>
          </p:nvPr>
        </p:nvSpPr>
        <p:spPr/>
        <p:txBody>
          <a:bodyPr/>
          <a:lstStyle/>
          <a:p>
            <a:fld id="{1A563ADA-30EF-40F4-9BD7-C877AEFDD299}" type="slidenum">
              <a:rPr lang="tr-TR" smtClean="0"/>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96752"/>
            <a:ext cx="8928992" cy="5317353"/>
          </a:xfrm>
          <a:prstGeom prst="rect">
            <a:avLst/>
          </a:prstGeom>
        </p:spPr>
        <p:txBody>
          <a:bodyPr wrap="square">
            <a:spAutoFit/>
          </a:bodyPr>
          <a:lstStyle/>
          <a:p>
            <a:pPr algn="just">
              <a:lnSpc>
                <a:spcPct val="115000"/>
              </a:lnSpc>
              <a:spcAft>
                <a:spcPts val="1000"/>
              </a:spcAft>
            </a:pPr>
            <a:r>
              <a:rPr lang="tr-TR" b="1" dirty="0">
                <a:ea typeface="Calibri"/>
                <a:cs typeface="Arial"/>
              </a:rPr>
              <a:t>Beslenme ile sağlık arasında yakın bir ilişki olduğu eski çağlardan beri bilinmekte  ise de bu alandaki  bilimsel  veriler ve bilgiler yenidir.  Hekimlerin piri Hipokrat (MÖ   460-377) “Besinler ilacınız, ilacınız besinler </a:t>
            </a:r>
            <a:r>
              <a:rPr lang="tr-TR" b="1" dirty="0" err="1">
                <a:ea typeface="Calibri"/>
                <a:cs typeface="Arial"/>
              </a:rPr>
              <a:t>olsun.”diyerek</a:t>
            </a:r>
            <a:r>
              <a:rPr lang="tr-TR" b="1" dirty="0">
                <a:ea typeface="Calibri"/>
                <a:cs typeface="Arial"/>
              </a:rPr>
              <a:t> sağlıklı beslenmeye dikkat çekmiştir. Buharalı Türk düşünürü </a:t>
            </a:r>
            <a:r>
              <a:rPr lang="tr-TR" b="1" dirty="0" err="1">
                <a:ea typeface="Calibri"/>
                <a:cs typeface="Arial"/>
              </a:rPr>
              <a:t>İbni</a:t>
            </a:r>
            <a:r>
              <a:rPr lang="tr-TR" b="1" dirty="0">
                <a:ea typeface="Calibri"/>
                <a:cs typeface="Arial"/>
              </a:rPr>
              <a:t> Sina(980-1037) yılın her mevsimi için ayrı ayrı besinlerin yenmesinin önemi üzerinde durmuş ayrıca aşırı yemek yemenin ve aşırı tuzlu besinler almanın zararlarını anlatmıştır.</a:t>
            </a:r>
          </a:p>
          <a:p>
            <a:pPr algn="just">
              <a:lnSpc>
                <a:spcPct val="115000"/>
              </a:lnSpc>
              <a:spcAft>
                <a:spcPts val="1000"/>
              </a:spcAft>
            </a:pPr>
            <a:r>
              <a:rPr lang="tr-TR" b="1" dirty="0">
                <a:ea typeface="Calibri"/>
                <a:cs typeface="Arial"/>
              </a:rPr>
              <a:t>Eskiden, yiyeceklerin yapısında tek bir besin ögesi bulunduğu sanılmaktaydı. Besinlerin bileşiminde, birden çok besin ögesi bulunduğu ancak 19. yüzyılda anlaşılmıştır. Bu yüzyılda besinlerin bileşiminde; karbonhidrat, yağ ve protein bulunduğu açıklanmış; ancak vücuttaki görevleri anlaşılamamış, bunların yalnız enerji verdikleri sanılmıştı. Besinlerin bileşiminde, karbonhidrat, yağ ve proteinden başka, minerallerin ve vitaminlerin varlığı ancak 19. yüzyılın sonlarında 20. yüzyılın başlarında ortaya konmaya başlanmıştır.18. yüzyılda, bilim alanında hızlı gelişmeler olmuş, bu önemli gelişmeler ve buluşlar, beslenme alanına da yansımıştır. Bu yüzyıldan sonra, </a:t>
            </a:r>
            <a:r>
              <a:rPr lang="tr-TR" b="1" dirty="0" err="1">
                <a:ea typeface="Calibri"/>
                <a:cs typeface="Arial"/>
              </a:rPr>
              <a:t>Iaboratuvar</a:t>
            </a:r>
            <a:r>
              <a:rPr lang="tr-TR" b="1" dirty="0">
                <a:ea typeface="Calibri"/>
                <a:cs typeface="Arial"/>
              </a:rPr>
              <a:t> hayvanları ve insanlar üzerinde yapılan yoğun araştırmalarla, besinlerin yapısında karbonhidrat, yağ ve proteinden başka maddelerin de bulunduğu anlaşılmıştır.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5</a:t>
            </a:fld>
            <a:endParaRPr lang="tr-TR"/>
          </a:p>
        </p:txBody>
      </p:sp>
    </p:spTree>
    <p:extLst>
      <p:ext uri="{BB962C8B-B14F-4D97-AF65-F5344CB8AC3E}">
        <p14:creationId xmlns:p14="http://schemas.microsoft.com/office/powerpoint/2010/main" val="1873420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1714500"/>
            <a:ext cx="8929687" cy="4525963"/>
          </a:xfrm>
        </p:spPr>
        <p:txBody>
          <a:bodyPr rtlCol="0">
            <a:normAutofit/>
          </a:bodyPr>
          <a:lstStyle/>
          <a:p>
            <a:pPr marL="274320" indent="-274320" eaLnBrk="1" fontAlgn="auto" hangingPunct="1">
              <a:spcAft>
                <a:spcPts val="0"/>
              </a:spcAft>
              <a:buClr>
                <a:schemeClr val="accent3"/>
              </a:buClr>
              <a:buFont typeface="Arial" pitchFamily="34" charset="0"/>
              <a:buNone/>
              <a:defRPr/>
            </a:pPr>
            <a:r>
              <a:rPr lang="tr-TR" sz="2800" b="1" u="sng" dirty="0" smtClean="0">
                <a:solidFill>
                  <a:srgbClr val="FF0000"/>
                </a:solidFill>
              </a:rPr>
              <a:t>Yağlar</a:t>
            </a:r>
            <a:r>
              <a:rPr lang="tr-TR" sz="2800" b="1" dirty="0" smtClean="0">
                <a:solidFill>
                  <a:srgbClr val="7030A0"/>
                </a:solidFill>
              </a:rPr>
              <a:t>  ve şekerler:  </a:t>
            </a:r>
          </a:p>
          <a:p>
            <a:pPr marL="274320" indent="-274320" eaLnBrk="1" fontAlgn="auto" hangingPunct="1">
              <a:spcAft>
                <a:spcPts val="0"/>
              </a:spcAft>
              <a:buClr>
                <a:schemeClr val="accent3"/>
              </a:buClr>
              <a:buFont typeface="Arial" pitchFamily="34" charset="0"/>
              <a:buNone/>
              <a:defRPr/>
            </a:pPr>
            <a:r>
              <a:rPr lang="tr-TR" sz="2800" dirty="0" smtClean="0"/>
              <a:t>	</a:t>
            </a:r>
          </a:p>
          <a:p>
            <a:pPr marL="274320" indent="-274320" eaLnBrk="1" fontAlgn="auto" hangingPunct="1">
              <a:spcAft>
                <a:spcPts val="0"/>
              </a:spcAft>
              <a:buClr>
                <a:schemeClr val="accent3"/>
              </a:buClr>
              <a:buFont typeface="Arial" pitchFamily="34" charset="0"/>
              <a:buNone/>
              <a:defRPr/>
            </a:pPr>
            <a:r>
              <a:rPr lang="tr-TR" sz="2800" dirty="0" smtClean="0"/>
              <a:t>	</a:t>
            </a:r>
            <a:r>
              <a:rPr lang="tr-TR" sz="2800" b="1" dirty="0" smtClean="0"/>
              <a:t>Katı ve sıvı yağlar , zeytin, kaymak-krema-mayonez.</a:t>
            </a:r>
          </a:p>
          <a:p>
            <a:pPr marL="274320" indent="-274320" eaLnBrk="1" fontAlgn="auto" hangingPunct="1">
              <a:spcAft>
                <a:spcPts val="0"/>
              </a:spcAft>
              <a:buClr>
                <a:schemeClr val="accent3"/>
              </a:buClr>
              <a:buFont typeface="Arial" pitchFamily="34" charset="0"/>
              <a:buNone/>
              <a:defRPr/>
            </a:pPr>
            <a:r>
              <a:rPr lang="tr-TR" sz="2800" b="1" dirty="0" smtClean="0"/>
              <a:t>	</a:t>
            </a:r>
          </a:p>
          <a:p>
            <a:pPr marL="274320" indent="-274320" eaLnBrk="1" fontAlgn="auto" hangingPunct="1">
              <a:spcAft>
                <a:spcPts val="0"/>
              </a:spcAft>
              <a:buClr>
                <a:schemeClr val="accent3"/>
              </a:buClr>
              <a:buFont typeface="Arial" pitchFamily="34" charset="0"/>
              <a:buNone/>
              <a:defRPr/>
            </a:pPr>
            <a:r>
              <a:rPr lang="tr-TR" sz="2800" b="1" dirty="0" smtClean="0"/>
              <a:t>   </a:t>
            </a:r>
          </a:p>
          <a:p>
            <a:pPr eaLnBrk="1" fontAlgn="auto" hangingPunct="1">
              <a:spcAft>
                <a:spcPts val="0"/>
              </a:spcAft>
              <a:buFont typeface="Arial" pitchFamily="34" charset="0"/>
              <a:buChar char="•"/>
              <a:defRPr/>
            </a:pPr>
            <a:endParaRPr lang="tr-TR" dirty="0"/>
          </a:p>
        </p:txBody>
      </p:sp>
      <p:sp>
        <p:nvSpPr>
          <p:cNvPr id="21507" name="1 Başlık"/>
          <p:cNvSpPr>
            <a:spLocks noGrp="1"/>
          </p:cNvSpPr>
          <p:nvPr>
            <p:ph type="title"/>
          </p:nvPr>
        </p:nvSpPr>
        <p:spPr>
          <a:xfrm>
            <a:off x="428625" y="214313"/>
            <a:ext cx="8229600" cy="1243012"/>
          </a:xfrm>
        </p:spPr>
        <p:txBody>
          <a:bodyPr/>
          <a:lstStyle/>
          <a:p>
            <a:pPr eaLnBrk="1" hangingPunct="1"/>
            <a:r>
              <a:rPr lang="tr-TR" b="1" smtClean="0">
                <a:solidFill>
                  <a:srgbClr val="C00000"/>
                </a:solidFill>
              </a:rPr>
              <a:t>	TEMEL BESİN GRUPLARI</a:t>
            </a:r>
            <a:endParaRPr lang="tr-TR" smtClean="0"/>
          </a:p>
        </p:txBody>
      </p:sp>
      <p:pic>
        <p:nvPicPr>
          <p:cNvPr id="21508" name="Picture 9" descr="http://www.ruhsalyasam.com/wp-content/uploads/2012/10/yag-turleri_zeytin-ve-zeytinya%C4%9F%C4%B1.jpg"/>
          <p:cNvPicPr>
            <a:picLocks noChangeAspect="1" noChangeArrowheads="1"/>
          </p:cNvPicPr>
          <p:nvPr/>
        </p:nvPicPr>
        <p:blipFill>
          <a:blip r:embed="rId2" cstate="print"/>
          <a:srcRect/>
          <a:stretch>
            <a:fillRect/>
          </a:stretch>
        </p:blipFill>
        <p:spPr bwMode="auto">
          <a:xfrm>
            <a:off x="3059832" y="3284984"/>
            <a:ext cx="3000375" cy="1781175"/>
          </a:xfrm>
          <a:prstGeom prst="rect">
            <a:avLst/>
          </a:prstGeom>
          <a:noFill/>
          <a:ln w="9525">
            <a:noFill/>
            <a:miter lim="800000"/>
            <a:headEnd/>
            <a:tailEnd/>
          </a:ln>
        </p:spPr>
      </p:pic>
      <p:sp>
        <p:nvSpPr>
          <p:cNvPr id="5" name="4 Metin kutusu"/>
          <p:cNvSpPr txBox="1"/>
          <p:nvPr/>
        </p:nvSpPr>
        <p:spPr>
          <a:xfrm>
            <a:off x="323528" y="5301208"/>
            <a:ext cx="8533811" cy="1200329"/>
          </a:xfrm>
          <a:prstGeom prst="rect">
            <a:avLst/>
          </a:prstGeom>
          <a:noFill/>
        </p:spPr>
        <p:txBody>
          <a:bodyPr wrap="none" rtlCol="0">
            <a:spAutoFit/>
          </a:bodyPr>
          <a:lstStyle/>
          <a:p>
            <a:r>
              <a:rPr lang="tr-TR" sz="2400" dirty="0" smtClean="0"/>
              <a:t>Mümkün olduğunca rafine ürünlerden, raf ömrü uzun ürünlerden</a:t>
            </a:r>
          </a:p>
          <a:p>
            <a:r>
              <a:rPr lang="tr-TR" sz="2400" dirty="0" smtClean="0"/>
              <a:t> uzak durmalı, mümkün olduğunca doğal ürünler tercih edilmelidir. </a:t>
            </a:r>
          </a:p>
          <a:p>
            <a:r>
              <a:rPr lang="tr-TR" sz="2400" dirty="0" smtClean="0"/>
              <a:t>Zeytin, zeytin yağı vb.</a:t>
            </a:r>
            <a:endParaRPr lang="tr-TR" sz="2400" dirty="0"/>
          </a:p>
        </p:txBody>
      </p:sp>
      <p:sp>
        <p:nvSpPr>
          <p:cNvPr id="6" name="5 Slayt Numarası Yer Tutucusu"/>
          <p:cNvSpPr>
            <a:spLocks noGrp="1"/>
          </p:cNvSpPr>
          <p:nvPr>
            <p:ph type="sldNum" sz="quarter" idx="12"/>
          </p:nvPr>
        </p:nvSpPr>
        <p:spPr/>
        <p:txBody>
          <a:bodyPr/>
          <a:lstStyle/>
          <a:p>
            <a:fld id="{1A563ADA-30EF-40F4-9BD7-C877AEFDD299}" type="slidenum">
              <a:rPr lang="tr-TR" smtClean="0"/>
              <a:pPr/>
              <a:t>50</a:t>
            </a:fld>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620713"/>
            <a:ext cx="8229600" cy="1658937"/>
          </a:xfrm>
        </p:spPr>
        <p:txBody>
          <a:bodyPr rtlCol="0">
            <a:normAutofit fontScale="90000"/>
          </a:bodyPr>
          <a:lstStyle/>
          <a:p>
            <a:pPr eaLnBrk="1" fontAlgn="auto" hangingPunct="1">
              <a:spcAft>
                <a:spcPts val="0"/>
              </a:spcAft>
              <a:defRPr/>
            </a:pPr>
            <a:r>
              <a:rPr lang="tr-TR" b="1" dirty="0" smtClean="0">
                <a:solidFill>
                  <a:srgbClr val="FF0066"/>
                </a:solidFill>
              </a:rPr>
              <a:t/>
            </a:r>
            <a:br>
              <a:rPr lang="tr-TR" b="1" dirty="0" smtClean="0">
                <a:solidFill>
                  <a:srgbClr val="FF0066"/>
                </a:solidFill>
              </a:rPr>
            </a:br>
            <a:r>
              <a:rPr lang="tr-TR" sz="4900" b="1" dirty="0" smtClean="0">
                <a:solidFill>
                  <a:srgbClr val="C00000"/>
                </a:solidFill>
              </a:rPr>
              <a:t>YETERLİ VE DENGELİ BESLENMEK İÇİN;</a:t>
            </a:r>
          </a:p>
        </p:txBody>
      </p:sp>
      <p:sp>
        <p:nvSpPr>
          <p:cNvPr id="22531" name="2 İçerik Yer Tutucusu"/>
          <p:cNvSpPr>
            <a:spLocks noGrp="1"/>
          </p:cNvSpPr>
          <p:nvPr>
            <p:ph idx="1"/>
          </p:nvPr>
        </p:nvSpPr>
        <p:spPr>
          <a:xfrm>
            <a:off x="468313" y="2565400"/>
            <a:ext cx="8494712" cy="3673475"/>
          </a:xfrm>
        </p:spPr>
        <p:txBody>
          <a:bodyPr/>
          <a:lstStyle/>
          <a:p>
            <a:pPr eaLnBrk="1" hangingPunct="1">
              <a:lnSpc>
                <a:spcPct val="150000"/>
              </a:lnSpc>
            </a:pPr>
            <a:r>
              <a:rPr lang="tr-TR" sz="2800" b="1" dirty="0" smtClean="0">
                <a:solidFill>
                  <a:srgbClr val="6600FF"/>
                </a:solidFill>
              </a:rPr>
              <a:t>Sabah kahvaltısı </a:t>
            </a:r>
            <a:r>
              <a:rPr lang="tr-TR" sz="2800" b="1" dirty="0" smtClean="0">
                <a:solidFill>
                  <a:srgbClr val="002060"/>
                </a:solidFill>
              </a:rPr>
              <a:t>yapınız.</a:t>
            </a:r>
          </a:p>
          <a:p>
            <a:pPr eaLnBrk="1" hangingPunct="1">
              <a:lnSpc>
                <a:spcPct val="150000"/>
              </a:lnSpc>
            </a:pPr>
            <a:r>
              <a:rPr lang="tr-TR" sz="2800" b="1" dirty="0" smtClean="0">
                <a:solidFill>
                  <a:srgbClr val="002060"/>
                </a:solidFill>
              </a:rPr>
              <a:t>Tüm öğünlerinizde </a:t>
            </a:r>
            <a:r>
              <a:rPr lang="tr-TR" sz="2800" b="1" dirty="0" smtClean="0">
                <a:solidFill>
                  <a:srgbClr val="CF239E"/>
                </a:solidFill>
              </a:rPr>
              <a:t>4 besin grubundan  </a:t>
            </a:r>
            <a:r>
              <a:rPr lang="tr-TR" sz="2800" b="1" dirty="0" smtClean="0">
                <a:solidFill>
                  <a:srgbClr val="002060"/>
                </a:solidFill>
              </a:rPr>
              <a:t>da bir besin bulunmasına özen gösterininiz. </a:t>
            </a:r>
          </a:p>
          <a:p>
            <a:pPr eaLnBrk="1" hangingPunct="1">
              <a:lnSpc>
                <a:spcPct val="150000"/>
              </a:lnSpc>
            </a:pPr>
            <a:r>
              <a:rPr lang="tr-TR" sz="2800" b="1" dirty="0" smtClean="0">
                <a:solidFill>
                  <a:srgbClr val="002060"/>
                </a:solidFill>
              </a:rPr>
              <a:t>Mutlaka 3 ana öğün ve ihtiyaç olması halinde (iki öğün arası 4 saati geçerse) ara öğün yapınız.</a:t>
            </a:r>
          </a:p>
          <a:p>
            <a:pPr eaLnBrk="1" hangingPunct="1"/>
            <a:endParaRPr lang="tr-TR" dirty="0" smtClean="0"/>
          </a:p>
        </p:txBody>
      </p:sp>
      <p:sp>
        <p:nvSpPr>
          <p:cNvPr id="4" name="3 Slayt Numarası Yer Tutucusu"/>
          <p:cNvSpPr>
            <a:spLocks noGrp="1"/>
          </p:cNvSpPr>
          <p:nvPr>
            <p:ph type="sldNum" sz="quarter" idx="12"/>
          </p:nvPr>
        </p:nvSpPr>
        <p:spPr/>
        <p:txBody>
          <a:bodyPr/>
          <a:lstStyle/>
          <a:p>
            <a:fld id="{1A563ADA-30EF-40F4-9BD7-C877AEFDD299}" type="slidenum">
              <a:rPr lang="tr-TR" smtClean="0"/>
              <a:pPr/>
              <a:t>51</a:t>
            </a:fld>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928688" y="642938"/>
            <a:ext cx="7272337" cy="854075"/>
          </a:xfrm>
        </p:spPr>
        <p:txBody>
          <a:bodyPr>
            <a:normAutofit fontScale="90000"/>
          </a:bodyPr>
          <a:lstStyle/>
          <a:p>
            <a:pPr eaLnBrk="1" hangingPunct="1"/>
            <a:r>
              <a:rPr lang="tr-TR" sz="2400" b="1" smtClean="0">
                <a:solidFill>
                  <a:srgbClr val="C00000"/>
                </a:solidFill>
              </a:rPr>
              <a:t>Yeterli ve Dengeli Beslenmek İçin</a:t>
            </a:r>
            <a:r>
              <a:rPr lang="tr-TR" b="1" smtClean="0">
                <a:solidFill>
                  <a:srgbClr val="C00000"/>
                </a:solidFill>
              </a:rPr>
              <a:t/>
            </a:r>
            <a:br>
              <a:rPr lang="tr-TR" b="1" smtClean="0">
                <a:solidFill>
                  <a:srgbClr val="C00000"/>
                </a:solidFill>
              </a:rPr>
            </a:br>
            <a:r>
              <a:rPr lang="tr-TR" b="1" smtClean="0">
                <a:solidFill>
                  <a:srgbClr val="6600FF"/>
                </a:solidFill>
              </a:rPr>
              <a:t>SABAH KAHVALTISINI YAPIN</a:t>
            </a:r>
          </a:p>
        </p:txBody>
      </p:sp>
      <p:sp>
        <p:nvSpPr>
          <p:cNvPr id="3" name="2 İçerik Yer Tutucusu"/>
          <p:cNvSpPr>
            <a:spLocks noGrp="1"/>
          </p:cNvSpPr>
          <p:nvPr>
            <p:ph idx="1"/>
          </p:nvPr>
        </p:nvSpPr>
        <p:spPr>
          <a:xfrm>
            <a:off x="468313" y="1749425"/>
            <a:ext cx="8229600" cy="4322763"/>
          </a:xfrm>
        </p:spPr>
        <p:txBody>
          <a:bodyPr rtlCol="0">
            <a:noAutofit/>
          </a:bodyPr>
          <a:lstStyle/>
          <a:p>
            <a:pPr marL="274320" indent="-274320" eaLnBrk="1" fontAlgn="auto" hangingPunct="1">
              <a:spcAft>
                <a:spcPts val="0"/>
              </a:spcAft>
              <a:buClr>
                <a:schemeClr val="accent3"/>
              </a:buClr>
              <a:buFont typeface="Wingdings 2" pitchFamily="18" charset="2"/>
              <a:buNone/>
              <a:defRPr/>
            </a:pPr>
            <a:r>
              <a:rPr lang="tr-TR" sz="2800" b="1" u="sng" dirty="0" smtClean="0">
                <a:solidFill>
                  <a:srgbClr val="FF0000"/>
                </a:solidFill>
              </a:rPr>
              <a:t>Kahvaltı yapılmazsa;</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İş verimi veya okul başarısı  önemli ölçüde azalır.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Dikkat dağılır.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Kan şekeri düşer.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Yorgunluk,baş ağrısı olur.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Baş dönmesi, mide bulantısı olur.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Dikkatsizlik artar, dolayısıyla kazalar artar.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 Diğer öğünlerde daha fazla yemek yemeye sebep olur.</a:t>
            </a:r>
          </a:p>
          <a:p>
            <a:pPr marL="274320" indent="-274320" eaLnBrk="1" fontAlgn="auto" hangingPunct="1">
              <a:spcAft>
                <a:spcPts val="0"/>
              </a:spcAft>
              <a:buClr>
                <a:schemeClr val="accent3"/>
              </a:buClr>
              <a:buFont typeface="Wingdings 2"/>
              <a:buChar char=""/>
              <a:defRPr/>
            </a:pPr>
            <a:endParaRPr lang="tr-TR" sz="2800" dirty="0"/>
          </a:p>
        </p:txBody>
      </p:sp>
      <p:sp>
        <p:nvSpPr>
          <p:cNvPr id="4" name="3 Slayt Numarası Yer Tutucusu"/>
          <p:cNvSpPr>
            <a:spLocks noGrp="1"/>
          </p:cNvSpPr>
          <p:nvPr>
            <p:ph type="sldNum" sz="quarter" idx="12"/>
          </p:nvPr>
        </p:nvSpPr>
        <p:spPr/>
        <p:txBody>
          <a:bodyPr/>
          <a:lstStyle/>
          <a:p>
            <a:fld id="{1A563ADA-30EF-40F4-9BD7-C877AEFDD299}" type="slidenum">
              <a:rPr lang="tr-TR" smtClean="0"/>
              <a:pPr/>
              <a:t>52</a:t>
            </a:fld>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İçerik Yer Tutucusu"/>
          <p:cNvSpPr>
            <a:spLocks noGrp="1"/>
          </p:cNvSpPr>
          <p:nvPr>
            <p:ph idx="1"/>
          </p:nvPr>
        </p:nvSpPr>
        <p:spPr>
          <a:xfrm>
            <a:off x="785813" y="1714500"/>
            <a:ext cx="7931150" cy="4781550"/>
          </a:xfrm>
        </p:spPr>
        <p:txBody>
          <a:bodyPr/>
          <a:lstStyle/>
          <a:p>
            <a:pPr eaLnBrk="1" hangingPunct="1">
              <a:spcAft>
                <a:spcPts val="600"/>
              </a:spcAft>
              <a:buClr>
                <a:srgbClr val="FF0000"/>
              </a:buClr>
              <a:buFont typeface="Arial" charset="0"/>
              <a:buNone/>
            </a:pPr>
            <a:r>
              <a:rPr lang="tr-TR" sz="2800" b="1" i="1" dirty="0" smtClean="0">
                <a:solidFill>
                  <a:srgbClr val="FF0000"/>
                </a:solidFill>
              </a:rPr>
              <a:t>Ara öğünlerde</a:t>
            </a:r>
          </a:p>
          <a:p>
            <a:pPr eaLnBrk="1" hangingPunct="1">
              <a:spcAft>
                <a:spcPts val="600"/>
              </a:spcAft>
              <a:buClr>
                <a:srgbClr val="FF0000"/>
              </a:buClr>
              <a:buFont typeface="Wingdings" pitchFamily="2" charset="2"/>
              <a:buChar char="§"/>
            </a:pPr>
            <a:r>
              <a:rPr lang="tr-TR" sz="2800" dirty="0" smtClean="0">
                <a:solidFill>
                  <a:srgbClr val="000099"/>
                </a:solidFill>
              </a:rPr>
              <a:t>Meyve</a:t>
            </a:r>
          </a:p>
          <a:p>
            <a:pPr eaLnBrk="1" hangingPunct="1">
              <a:spcAft>
                <a:spcPts val="600"/>
              </a:spcAft>
              <a:buClr>
                <a:srgbClr val="FF0000"/>
              </a:buClr>
              <a:buFont typeface="Wingdings" pitchFamily="2" charset="2"/>
              <a:buChar char="§"/>
            </a:pPr>
            <a:r>
              <a:rPr lang="tr-TR" sz="2800" dirty="0" smtClean="0">
                <a:solidFill>
                  <a:srgbClr val="000099"/>
                </a:solidFill>
              </a:rPr>
              <a:t>Süt, Ayran</a:t>
            </a:r>
          </a:p>
          <a:p>
            <a:pPr eaLnBrk="1" hangingPunct="1">
              <a:spcAft>
                <a:spcPts val="600"/>
              </a:spcAft>
              <a:buClr>
                <a:srgbClr val="FF0000"/>
              </a:buClr>
              <a:buFont typeface="Wingdings" pitchFamily="2" charset="2"/>
              <a:buChar char="§"/>
            </a:pPr>
            <a:r>
              <a:rPr lang="tr-TR" sz="2800" dirty="0" smtClean="0">
                <a:solidFill>
                  <a:srgbClr val="000099"/>
                </a:solidFill>
              </a:rPr>
              <a:t>Yoğurt</a:t>
            </a:r>
          </a:p>
          <a:p>
            <a:pPr eaLnBrk="1" hangingPunct="1">
              <a:spcAft>
                <a:spcPts val="600"/>
              </a:spcAft>
              <a:buClr>
                <a:srgbClr val="FF0000"/>
              </a:buClr>
              <a:buFont typeface="Wingdings" pitchFamily="2" charset="2"/>
              <a:buChar char="§"/>
            </a:pPr>
            <a:r>
              <a:rPr lang="tr-TR" sz="2800" dirty="0" smtClean="0">
                <a:solidFill>
                  <a:srgbClr val="000099"/>
                </a:solidFill>
              </a:rPr>
              <a:t>Fındık, fıstık gibi kuruyemiş</a:t>
            </a:r>
          </a:p>
          <a:p>
            <a:pPr eaLnBrk="1" hangingPunct="1">
              <a:spcAft>
                <a:spcPts val="600"/>
              </a:spcAft>
              <a:buClr>
                <a:srgbClr val="FF0000"/>
              </a:buClr>
              <a:buFont typeface="Wingdings" pitchFamily="2" charset="2"/>
              <a:buChar char="§"/>
            </a:pPr>
            <a:r>
              <a:rPr lang="tr-TR" sz="2800" dirty="0" smtClean="0">
                <a:solidFill>
                  <a:srgbClr val="000099"/>
                </a:solidFill>
              </a:rPr>
              <a:t>Sütlaç, muhallebi gibi sütlü tatlılar</a:t>
            </a:r>
          </a:p>
          <a:p>
            <a:pPr eaLnBrk="1" hangingPunct="1">
              <a:spcAft>
                <a:spcPts val="600"/>
              </a:spcAft>
              <a:buClr>
                <a:srgbClr val="FF0000"/>
              </a:buClr>
              <a:buFont typeface="Wingdings" pitchFamily="2" charset="2"/>
              <a:buChar char="§"/>
            </a:pPr>
            <a:r>
              <a:rPr lang="tr-TR" sz="2800" dirty="0" smtClean="0">
                <a:solidFill>
                  <a:srgbClr val="000099"/>
                </a:solidFill>
              </a:rPr>
              <a:t>Sandviç (peynir, domates, marul…) vb. </a:t>
            </a:r>
            <a:r>
              <a:rPr lang="tr-TR" sz="2800" b="1" dirty="0" smtClean="0">
                <a:solidFill>
                  <a:srgbClr val="FF0000"/>
                </a:solidFill>
              </a:rPr>
              <a:t>tercih edin</a:t>
            </a:r>
            <a:r>
              <a:rPr lang="tr-TR" sz="2800" dirty="0" smtClean="0">
                <a:solidFill>
                  <a:srgbClr val="000099"/>
                </a:solidFill>
              </a:rPr>
              <a:t>.</a:t>
            </a:r>
          </a:p>
        </p:txBody>
      </p:sp>
      <p:sp>
        <p:nvSpPr>
          <p:cNvPr id="24579" name="AutoShape 6" descr="data:image/jpeg;base64,/9j/4AAQSkZJRgABAQAAAQABAAD/2wBDAAkGBwgHBgkIBwgKCgkLDRYPDQwMDRsUFRAWIB0iIiAdHx8kKDQsJCYxJx8fLT0tMTU3Ojo6Iys/RD84QzQ5Ojf/2wBDAQoKCg0MDRoPDxo3JR8lNzc3Nzc3Nzc3Nzc3Nzc3Nzc3Nzc3Nzc3Nzc3Nzc3Nzc3Nzc3Nzc3Nzc3Nzc3Nzc3Nzf/wAARCABaAIUDASIAAhEBAxEB/8QAHAAAAQUBAQEAAAAAAAAAAAAABgADBAUHAgEI/8QAQBAAAgEDAgMFBQQIAwkAAAAAAQIDAAQRBSEGEjETIkFRYQdxgZGhFCMysSRCU2LB0eHwFRYzNENSY3KCkqLS/8QAGwEAAgMBAQEAAAAAAAAAAAAABAUCAwYBAAf/xAAzEQABAwMDAgQEAwkAAAAAAAABAAIDBBEhBRIxE1EiI0FhFDKx8BUzwSRScYGRodHh8f/aAAwDAQACEQMRAD8A3GlXHaL5/Sl2g8jXl5d02JAw2r0yL/YqJdyKpBUqOb9aqppRE0vdwugEmwUrJ866NVqSkjHaE/Gk0m27fWg/xFlrgf3VnRcrEtSDjIGc1WPPHyDLAHzz1p/TZhMXw3MF2zUo9QjklEQ5K4YnBt1PpUqVHqtKlXEsiRIWdgAPE1WT63HGcRxlvecVRNUxQ/mOspsje/5QralVLHxBCWAljZPUHNW0UqSorxsGU9CK9DUxTfluuuvifH8wsnKVKvCQOtXqte0q8yPMUq8vKlm1uygPLJc2wfxXts4+lMvxJYqMiWM/F/8A5rL7PiGwiwTbTRjHQIv8DT0/Flpj7mC5f0wo/M14S0/74TuPSHFt3Mdft9haVJxHp0ZU3GoW8CsMjnBH/sdvpSnnjuLGSa3lWWPte66tzBgVB61kd9xTMsWLazjU+Blfmx8B/Oi/ga+mvOG9VaaTneO4Rs4AABUdAOgpXqTo54nMjN8H6KH4dLCOo9thcevcq/im3pwyEq256VV2lyHK+dTebusf3awbWkGxV74rFRJbkg9aIOFG57SZz+0x9KE7ht6KuDjnTHP/ADm/IU60Fg+Lv7FRr2BtPf3Cv6bnlSGJpJDhVGSa7Jqk4uuDDo8nIwDM6r19a2M8nTjc/sCk0TOpIGdyq+4vpL2UnJ5c91fKoU3MvXrUDS9ROCeYNg4yN9wakPcKzAkfHNYaV5kcXPOU9EJjdtAwo8shUnO1TND1hrO7VJHzDIcMp8PUVW3ciAZyBnwqoku1SdSXxv51bTSPilDmlGimE0ZaQtRe7DXk0RDkR42Xw2B6ePWvVltxvlF38Ris41LVY7zU+Sea4hUcpJRu5JsNmxvtjx2pS9layAoY4z4dAf51rI6vcbY/qs7LSbObrR+0hYnHZt6jFKs3juXJblkJ3/VelV/WCH6RWf7+NIsFwTTvZD1rlrdMgnJx60hBC+pmM7rpidueFmb6VovsvZH0fWoHcJzRx8pJ8cNj8hQVFHEE3QEHzor4MtnlkvFt8DKocD41zrlnyi/+0p1SLdA65tkfVTLOcpIMnodx5VcfaQYjgjeqVooReulzci2c9Cy5XPqfCnktNWYAR2RdT0cOCpHnkZ2pOaKSTLQlcxjuC7C6upRvRDw5runWWnRWzys9wzMzKi5wSf5YrP8AizVbXQbaNp3kmuJG7MomOSN+vePU7Z8KyvWdUg1G/lkuhK4DgwyRSfgUKe6ARjduUk9dj5060ihkieXnsk2pVQdthaPcrduKfaTp9jdtaz3bwqDgiONmxnccxA2ON8dcEbVX32pLPapPFIJIXUOrqcgjqDWFx3V1LmOa/kWKXmL80rENt4j1wB8qKtG41FhpR0y4s1uJISI7cxvhWH7xP0I65ouuoJJGhzCSfXKsoK2KN9pAA30WmRXaMgKAAHrjpXTXhA5QQRWYtxYIYA0D9jJzFWt2PNyEeR6EU5b8S6lPBcTAQYhC5VpAjMTnAVTux2OwpWdImvhOPi6O27dhHt3eAKSxoTvb/tb38Xczihy94tup+4yFPeKc0YteSl5nyRuKJioDC0uerYqyGU7IjdE9rdPdcRoZZB2LDKIfMHxrTrt1QMzAFQMmsc0y4jbWpbVm75lMUO+4bmOCPma0niG4Om6PGnaFnVQvOepIAGaC1CHxMaEI8BzxZR5buN5WPIg/7aVD1hO80bMSfxUqr+HthHBrRiyr68b8Eh/4VzXkhKhiPA0w8h7GTJAyuKYsb4gtG44uq2fVyj8q5FF3B2qz5ke35izEIVXctt/Ws7u1/Sic7Deth9l2j/4dw4NXmXmuLxz2AP8Au18/ef5VbVRMbDu4WZnri3e2QXvwFPm4b1G9zLJ2UJbfEkgB+VR49O430y0lSzniubfJ5IoJxlV8hzKN/jRB2QYZLF2P6zdaS5iJ5GZD0yNqUxVhhPhCXPmkksHWIHpbCyL2hW3ZaLbLcMIrl5VLwMcuuxyT5HzHTpvQC9izB3thI6I3K+EJ7MktygkbZIUnats9rcOnXvCrXOoRfptvJGsFyo3HMwDZx1GMnHurFkt5ZLmQ2ExkWGNpBIncIRdsnPTbBxud60+nSslgDmiyT18j3y3dym1a2nuSZAlonKxxGrOudyBgnOOg6npnc0x3RMwUgjB38D7tqeS2jBmFzJ2UkZAEbIQW8/dj186agPYTczxhwFIwxO2RgHbyzn4Ucg14s86RNCrnsycsnUZ86m6XfrZ3cUsrSOhBEq8gJ9MZO/0qGx57g/ZlZA55VXnz18M7VyYmV2D90jO58x4fPaouAcLFccA5u08Iv1C6tHtopLP9Jml/BCo5m6eI+FUumXj2V6VnUw5bdGGCufDBqDeRryLcI9vhwPuoycx5z3cHfbHXJ6jeuLi0uoI4priKRY5VDJIdwwO/Xz9KpbTMaws7rtF+xu3MRpw2sb8ZdzLFbsSDAzlSP60b+0SZo9KtnH7UqflWf+zRm/zAGkBz2TspI64GKPeLQdR0poTHho27RTny/pmkNd4a2MHgBaKmkDgH/fKpeHbntbZ8ndSB9KVUumphHzOIxkY360qJMQJwmRflXBRJASpDI65BBqDqH2dI/wDXjT3tkn4VL0/QLW6Z4YGCDtHCscCLY7eTL7iD8KgalwuwcFJoMoGJPPnOPTGKmKfaQCcBGv1FxZZozbuhx5FkLFCWGeuK+h9JRV4X0kQkCNIggA88f0rCdOgCzRrbcjSCQHtF3wc+ZOK1vgPX47yxl0y9fs5EblBbGzDofiKo1FpdGLcfdklnZI5u48jOET2Zi7Re0OwzTmqNbvGvYbuDknGNqjvDJCwWRSMeONiKEPafdXMXCd59mLd4qsvJ+zJ73wxsfQmlFMC9wgIHiNroF4A8weioPadrVncaXDp9lqFnKz3aieNZg2FGT3uU5A5uXJ2rKJhJBIASjgE4eMgg4JGfp474wacdrKUTMvaW7c7GKMDnUJuQvNkHOcDOPM03ZCIuySwvKXUqgjbBVvA9O9/07Z8619JTNpoum0pXNMZXbiFZWVpcy6lCbSYM8rlRPkNjIO58egbr5UUrwjpgQyXUjsxUD7shV6dQB8/fTXCvC+rW1+bqSHs7ZwwAlcB8eBKjO/8AOiHUrO8s42nli50UczGM55R6jrihKmss/bGU40hlA9vnuG6/BPog+04cgkuL20Ik5VdezmBy2MZK48/WraTh6xjglgRJY+2UB+9np0ODtkH49fOovDt+bi8u5FynfDDI3x/YogubjnBO2eu2dh5GoSzSNuC6xFk7pdPpHsDgwEG/1KzfUtOSwlkhnuC0inKqE2ddsEHO36237vrUvQuGb/WEDLiC2J2kfOGPoPGiGF7HUtYkLKXeCLl6DkIJ8fHNFFsrsqpbjugbBfAAUayZxaARlK4dFjfK95Plg2Hv/wA4UbQuGbPhtI7iS9M98OfAVCBykYwRnbz8TT9xqrI+ZI0ZMZOdtq5ljlYyNnCJnmZjgA+/50M3c11fWss8FvM9orkSARkh484DKR45P5etBTUzZXXcM90ZUvotNh8wXJ4Ch3+pWdjN9yySxy95eQh+X5Uqca0jDct9FzSqAO8NxsP7+dKujojBBKEpxqFRE2VjQAeFbaDeRCytZLqxgkHZKDLuOXPgWHpg/ma51K7sJLdrj/D7doyxUd8syev54qNZEkLGTmNpmyp6H4VW8UKI7RDGApJweXbbyqe0GXb+qZjwUnWOTYHKtJ57eezW+s1SBB3lj5wWA8vPG1K1vNJ+zRXlhJc214wbt2kbmGfIAdc7nJ8qiX8aDh6EhFB5W3A9DUq4jjeOcuisRFHgkZx92tS2hrTjlRku+RhPo2/8UTcOcfarDaW6yS216sjuphkOHUDIB9QcfOmuL/aRqEFpJa2ul29u00bJ2oOSmRjOMY8aiXFpbRcN2U8VvEkwkjUSKgDYIJIz1xQfxYx5YRk4PXfr1qs0sQqGiyX9JkmnSVBHiB/VUs4hS7QS2cttyMO1i7TfG3TmGQep3z1rTPZ5wzb21rFq08ZM9wvNAHweyjOcH3kYOfI423rJ5JZJP9SR23z3mJ32H8B8q+hdMRBw1bqFUKLRcADphNqnqUrmxhrfU2WSnJDcLn7YkakafEbnLcvZwgFlPQ592PzqPDqgu7p4p7aa3lziNXTBO2c4Hvx8Kl+w2NDwwZSimVpCWcjvE+pp3iVR/mgnAyEXHpQD6dkYI5VL4mtZdCev2kVpPzW8MYkaMupAxnB3H1HzqhF2+ploIY5IkU8srsNx5geuKJuJSTLEc7nmGf8Axob0je6nB3zN/AVyEgi5Hb6r6Bossk1DEXHuD72uureygsJOW3jK82ObfOaIdNnu4LW4e2QYKhGkP6ufyzVRdf7UvvH5CrvQ99L1TO+EXHpvR1NcynPdOZWsZTgBotjH80E65eXAuZ1kuBEI8kq0mA/ht5mpGj8WhLJrGfnykqmNEwIiPcOmMDAFN8SIpl3UHOeo9a5W2gjtrVkgiUnmyVQDPWrA4bCstqlEKirETji9/wDKtbsR31pZ3TTwJMyMkkf4SMHYnzJB+lKoEoAOwA93uFKqdzTktWrih6bAxpsAv//Z"/>
          <p:cNvSpPr>
            <a:spLocks noChangeAspect="1" noChangeArrowheads="1"/>
          </p:cNvSpPr>
          <p:nvPr/>
        </p:nvSpPr>
        <p:spPr bwMode="auto">
          <a:xfrm>
            <a:off x="155575" y="-411163"/>
            <a:ext cx="1266825" cy="857251"/>
          </a:xfrm>
          <a:prstGeom prst="rect">
            <a:avLst/>
          </a:prstGeom>
          <a:noFill/>
          <a:ln w="9525">
            <a:noFill/>
            <a:miter lim="800000"/>
            <a:headEnd/>
            <a:tailEnd/>
          </a:ln>
        </p:spPr>
        <p:txBody>
          <a:bodyPr/>
          <a:lstStyle/>
          <a:p>
            <a:endParaRPr lang="tr-TR">
              <a:latin typeface="Calibri" pitchFamily="34" charset="0"/>
            </a:endParaRPr>
          </a:p>
        </p:txBody>
      </p:sp>
      <p:sp>
        <p:nvSpPr>
          <p:cNvPr id="24580" name="AutoShape 8" descr="data:image/jpeg;base64,/9j/4AAQSkZJRgABAQAAAQABAAD/2wBDAAkGBwgHBgkIBwgKCgkLDRYPDQwMDRsUFRAWIB0iIiAdHx8kKDQsJCYxJx8fLT0tMTU3Ojo6Iys/RD84QzQ5Ojf/2wBDAQoKCg0MDRoPDxo3JR8lNzc3Nzc3Nzc3Nzc3Nzc3Nzc3Nzc3Nzc3Nzc3Nzc3Nzc3Nzc3Nzc3Nzc3Nzc3Nzc3Nzf/wAARCABaAIUDASIAAhEBAxEB/8QAHAAAAQUBAQEAAAAAAAAAAAAABgADBAUHAgEI/8QAQBAAAgEDAgMFBQQIAwkAAAAAAQIDAAQRBSEGEjETIkFRYQdxgZGhFCMysSRCU2LB0eHwFRYzNENSY3KCkqLS/8QAGwEAAgMBAQEAAAAAAAAAAAAABAUCAwYBAAf/xAAzEQABAwMDAgQEAwkAAAAAAAABAAIDBBEhBRIxE1EiI0FhFDKx8BUzwSRScYGRodHh8f/aAAwDAQACEQMRAD8A3GlXHaL5/Sl2g8jXl5d02JAw2r0yL/YqJdyKpBUqOb9aqppRE0vdwugEmwUrJ866NVqSkjHaE/Gk0m27fWg/xFlrgf3VnRcrEtSDjIGc1WPPHyDLAHzz1p/TZhMXw3MF2zUo9QjklEQ5K4YnBt1PpUqVHqtKlXEsiRIWdgAPE1WT63HGcRxlvecVRNUxQ/mOspsje/5QralVLHxBCWAljZPUHNW0UqSorxsGU9CK9DUxTfluuuvifH8wsnKVKvCQOtXqte0q8yPMUq8vKlm1uygPLJc2wfxXts4+lMvxJYqMiWM/F/8A5rL7PiGwiwTbTRjHQIv8DT0/Flpj7mC5f0wo/M14S0/74TuPSHFt3Mdft9haVJxHp0ZU3GoW8CsMjnBH/sdvpSnnjuLGSa3lWWPte66tzBgVB61kd9xTMsWLazjU+Blfmx8B/Oi/ga+mvOG9VaaTneO4Rs4AABUdAOgpXqTo54nMjN8H6KH4dLCOo9thcevcq/im3pwyEq256VV2lyHK+dTebusf3awbWkGxV74rFRJbkg9aIOFG57SZz+0x9KE7ht6KuDjnTHP/ADm/IU60Fg+Lv7FRr2BtPf3Cv6bnlSGJpJDhVGSa7Jqk4uuDDo8nIwDM6r19a2M8nTjc/sCk0TOpIGdyq+4vpL2UnJ5c91fKoU3MvXrUDS9ROCeYNg4yN9wakPcKzAkfHNYaV5kcXPOU9EJjdtAwo8shUnO1TND1hrO7VJHzDIcMp8PUVW3ciAZyBnwqoku1SdSXxv51bTSPilDmlGimE0ZaQtRe7DXk0RDkR42Xw2B6ePWvVltxvlF38Ris41LVY7zU+Sea4hUcpJRu5JsNmxvtjx2pS9layAoY4z4dAf51rI6vcbY/qs7LSbObrR+0hYnHZt6jFKs3juXJblkJ3/VelV/WCH6RWf7+NIsFwTTvZD1rlrdMgnJx60hBC+pmM7rpidueFmb6VovsvZH0fWoHcJzRx8pJ8cNj8hQVFHEE3QEHzor4MtnlkvFt8DKocD41zrlnyi/+0p1SLdA65tkfVTLOcpIMnodx5VcfaQYjgjeqVooReulzci2c9Cy5XPqfCnktNWYAR2RdT0cOCpHnkZ2pOaKSTLQlcxjuC7C6upRvRDw5runWWnRWzys9wzMzKi5wSf5YrP8AizVbXQbaNp3kmuJG7MomOSN+vePU7Z8KyvWdUg1G/lkuhK4DgwyRSfgUKe6ARjduUk9dj5060ihkieXnsk2pVQdthaPcrduKfaTp9jdtaz3bwqDgiONmxnccxA2ON8dcEbVX32pLPapPFIJIXUOrqcgjqDWFx3V1LmOa/kWKXmL80rENt4j1wB8qKtG41FhpR0y4s1uJISI7cxvhWH7xP0I65ouuoJJGhzCSfXKsoK2KN9pAA30WmRXaMgKAAHrjpXTXhA5QQRWYtxYIYA0D9jJzFWt2PNyEeR6EU5b8S6lPBcTAQYhC5VpAjMTnAVTux2OwpWdImvhOPi6O27dhHt3eAKSxoTvb/tb38Xczihy94tup+4yFPeKc0YteSl5nyRuKJioDC0uerYqyGU7IjdE9rdPdcRoZZB2LDKIfMHxrTrt1QMzAFQMmsc0y4jbWpbVm75lMUO+4bmOCPma0niG4Om6PGnaFnVQvOepIAGaC1CHxMaEI8BzxZR5buN5WPIg/7aVD1hO80bMSfxUqr+HthHBrRiyr68b8Eh/4VzXkhKhiPA0w8h7GTJAyuKYsb4gtG44uq2fVyj8q5FF3B2qz5ke35izEIVXctt/Ws7u1/Sic7Deth9l2j/4dw4NXmXmuLxz2AP8Au18/ef5VbVRMbDu4WZnri3e2QXvwFPm4b1G9zLJ2UJbfEkgB+VR49O430y0lSzniubfJ5IoJxlV8hzKN/jRB2QYZLF2P6zdaS5iJ5GZD0yNqUxVhhPhCXPmkksHWIHpbCyL2hW3ZaLbLcMIrl5VLwMcuuxyT5HzHTpvQC9izB3thI6I3K+EJ7MktygkbZIUnats9rcOnXvCrXOoRfptvJGsFyo3HMwDZx1GMnHurFkt5ZLmQ2ExkWGNpBIncIRdsnPTbBxud60+nSslgDmiyT18j3y3dym1a2nuSZAlonKxxGrOudyBgnOOg6npnc0x3RMwUgjB38D7tqeS2jBmFzJ2UkZAEbIQW8/dj186agPYTczxhwFIwxO2RgHbyzn4Ucg14s86RNCrnsycsnUZ86m6XfrZ3cUsrSOhBEq8gJ9MZO/0qGx57g/ZlZA55VXnz18M7VyYmV2D90jO58x4fPaouAcLFccA5u08Iv1C6tHtopLP9Jml/BCo5m6eI+FUumXj2V6VnUw5bdGGCufDBqDeRryLcI9vhwPuoycx5z3cHfbHXJ6jeuLi0uoI4priKRY5VDJIdwwO/Xz9KpbTMaws7rtF+xu3MRpw2sb8ZdzLFbsSDAzlSP60b+0SZo9KtnH7UqflWf+zRm/zAGkBz2TspI64GKPeLQdR0poTHho27RTny/pmkNd4a2MHgBaKmkDgH/fKpeHbntbZ8ndSB9KVUumphHzOIxkY360qJMQJwmRflXBRJASpDI65BBqDqH2dI/wDXjT3tkn4VL0/QLW6Z4YGCDtHCscCLY7eTL7iD8KgalwuwcFJoMoGJPPnOPTGKmKfaQCcBGv1FxZZozbuhx5FkLFCWGeuK+h9JRV4X0kQkCNIggA88f0rCdOgCzRrbcjSCQHtF3wc+ZOK1vgPX47yxl0y9fs5EblBbGzDofiKo1FpdGLcfdklnZI5u48jOET2Zi7Re0OwzTmqNbvGvYbuDknGNqjvDJCwWRSMeONiKEPafdXMXCd59mLd4qsvJ+zJ73wxsfQmlFMC9wgIHiNroF4A8weioPadrVncaXDp9lqFnKz3aieNZg2FGT3uU5A5uXJ2rKJhJBIASjgE4eMgg4JGfp474wacdrKUTMvaW7c7GKMDnUJuQvNkHOcDOPM03ZCIuySwvKXUqgjbBVvA9O9/07Z8619JTNpoum0pXNMZXbiFZWVpcy6lCbSYM8rlRPkNjIO58egbr5UUrwjpgQyXUjsxUD7shV6dQB8/fTXCvC+rW1+bqSHs7ZwwAlcB8eBKjO/8AOiHUrO8s42nli50UczGM55R6jrihKmss/bGU40hlA9vnuG6/BPog+04cgkuL20Ik5VdezmBy2MZK48/WraTh6xjglgRJY+2UB+9np0ODtkH49fOovDt+bi8u5FynfDDI3x/YogubjnBO2eu2dh5GoSzSNuC6xFk7pdPpHsDgwEG/1KzfUtOSwlkhnuC0inKqE2ddsEHO36237vrUvQuGb/WEDLiC2J2kfOGPoPGiGF7HUtYkLKXeCLl6DkIJ8fHNFFsrsqpbjugbBfAAUayZxaARlK4dFjfK95Plg2Hv/wA4UbQuGbPhtI7iS9M98OfAVCBykYwRnbz8TT9xqrI+ZI0ZMZOdtq5ljlYyNnCJnmZjgA+/50M3c11fWss8FvM9orkSARkh484DKR45P5etBTUzZXXcM90ZUvotNh8wXJ4Ch3+pWdjN9yySxy95eQh+X5Uqca0jDct9FzSqAO8NxsP7+dKujojBBKEpxqFRE2VjQAeFbaDeRCytZLqxgkHZKDLuOXPgWHpg/ma51K7sJLdrj/D7doyxUd8syev54qNZEkLGTmNpmyp6H4VW8UKI7RDGApJweXbbyqe0GXb+qZjwUnWOTYHKtJ57eezW+s1SBB3lj5wWA8vPG1K1vNJ+zRXlhJc214wbt2kbmGfIAdc7nJ8qiX8aDh6EhFB5W3A9DUq4jjeOcuisRFHgkZx92tS2hrTjlRku+RhPo2/8UTcOcfarDaW6yS216sjuphkOHUDIB9QcfOmuL/aRqEFpJa2ul29u00bJ2oOSmRjOMY8aiXFpbRcN2U8VvEkwkjUSKgDYIJIz1xQfxYx5YRk4PXfr1qs0sQqGiyX9JkmnSVBHiB/VUs4hS7QS2cttyMO1i7TfG3TmGQep3z1rTPZ5wzb21rFq08ZM9wvNAHweyjOcH3kYOfI423rJ5JZJP9SR23z3mJ32H8B8q+hdMRBw1bqFUKLRcADphNqnqUrmxhrfU2WSnJDcLn7YkakafEbnLcvZwgFlPQ592PzqPDqgu7p4p7aa3lziNXTBO2c4Hvx8Kl+w2NDwwZSimVpCWcjvE+pp3iVR/mgnAyEXHpQD6dkYI5VL4mtZdCev2kVpPzW8MYkaMupAxnB3H1HzqhF2+ploIY5IkU8srsNx5geuKJuJSTLEc7nmGf8Axob0je6nB3zN/AVyEgi5Hb6r6Bossk1DEXHuD72uureygsJOW3jK82ObfOaIdNnu4LW4e2QYKhGkP6ufyzVRdf7UvvH5CrvQ99L1TO+EXHpvR1NcynPdOZWsZTgBotjH80E65eXAuZ1kuBEI8kq0mA/ht5mpGj8WhLJrGfnykqmNEwIiPcOmMDAFN8SIpl3UHOeo9a5W2gjtrVkgiUnmyVQDPWrA4bCstqlEKirETji9/wDKtbsR31pZ3TTwJMyMkkf4SMHYnzJB+lKoEoAOwA93uFKqdzTktWrih6bAxpsAv//Z"/>
          <p:cNvSpPr>
            <a:spLocks noChangeAspect="1" noChangeArrowheads="1"/>
          </p:cNvSpPr>
          <p:nvPr/>
        </p:nvSpPr>
        <p:spPr bwMode="auto">
          <a:xfrm>
            <a:off x="155575" y="-411163"/>
            <a:ext cx="1266825" cy="857251"/>
          </a:xfrm>
          <a:prstGeom prst="rect">
            <a:avLst/>
          </a:prstGeom>
          <a:noFill/>
          <a:ln w="9525">
            <a:noFill/>
            <a:miter lim="800000"/>
            <a:headEnd/>
            <a:tailEnd/>
          </a:ln>
        </p:spPr>
        <p:txBody>
          <a:bodyPr/>
          <a:lstStyle/>
          <a:p>
            <a:endParaRPr lang="tr-TR">
              <a:latin typeface="Calibri" pitchFamily="34" charset="0"/>
            </a:endParaRPr>
          </a:p>
        </p:txBody>
      </p:sp>
      <p:pic>
        <p:nvPicPr>
          <p:cNvPr id="70666" name="Picture 10" descr="http://bitkihocasi.com/wp-content/uploads/hangi-hastaliga-hangi-meyve-suyu-iyi-geliyor.jpg"/>
          <p:cNvPicPr>
            <a:picLocks noChangeAspect="1" noChangeArrowheads="1"/>
          </p:cNvPicPr>
          <p:nvPr/>
        </p:nvPicPr>
        <p:blipFill>
          <a:blip r:embed="rId2" cstate="print"/>
          <a:srcRect/>
          <a:stretch>
            <a:fillRect/>
          </a:stretch>
        </p:blipFill>
        <p:spPr bwMode="auto">
          <a:xfrm>
            <a:off x="3857620" y="1714488"/>
            <a:ext cx="3013506" cy="2045723"/>
          </a:xfrm>
          <a:prstGeom prst="ellipse">
            <a:avLst/>
          </a:prstGeom>
          <a:ln>
            <a:noFill/>
          </a:ln>
          <a:effectLst>
            <a:softEdge rad="112500"/>
          </a:effectLst>
        </p:spPr>
      </p:pic>
      <p:pic>
        <p:nvPicPr>
          <p:cNvPr id="70668" name="Picture 12" descr="http://ts3.mm.bing.net/images/thumbnail.aspx?q=4641095122092738&amp;id=542b4fbdc8cdfceb6e71752ab16cc915"/>
          <p:cNvPicPr>
            <a:picLocks noChangeAspect="1" noChangeArrowheads="1"/>
          </p:cNvPicPr>
          <p:nvPr/>
        </p:nvPicPr>
        <p:blipFill>
          <a:blip r:embed="rId3" cstate="print"/>
          <a:srcRect/>
          <a:stretch>
            <a:fillRect/>
          </a:stretch>
        </p:blipFill>
        <p:spPr bwMode="auto">
          <a:xfrm>
            <a:off x="5724128" y="3573016"/>
            <a:ext cx="2106800" cy="1571997"/>
          </a:xfrm>
          <a:prstGeom prst="ellipse">
            <a:avLst/>
          </a:prstGeom>
          <a:ln>
            <a:noFill/>
          </a:ln>
          <a:effectLst>
            <a:softEdge rad="112500"/>
          </a:effectLst>
        </p:spPr>
      </p:pic>
      <p:pic>
        <p:nvPicPr>
          <p:cNvPr id="70670" name="Picture 14" descr="http://ts3.mm.bing.net/images/thumbnail.aspx?q=4873216611057894&amp;id=818227c08183ef4b222547803595ee89"/>
          <p:cNvPicPr>
            <a:picLocks noChangeAspect="1" noChangeArrowheads="1"/>
          </p:cNvPicPr>
          <p:nvPr/>
        </p:nvPicPr>
        <p:blipFill>
          <a:blip r:embed="rId4" cstate="print"/>
          <a:srcRect t="4167" b="8333"/>
          <a:stretch>
            <a:fillRect/>
          </a:stretch>
        </p:blipFill>
        <p:spPr bwMode="auto">
          <a:xfrm>
            <a:off x="7143768" y="2428868"/>
            <a:ext cx="1810487" cy="1584176"/>
          </a:xfrm>
          <a:prstGeom prst="ellipse">
            <a:avLst/>
          </a:prstGeom>
          <a:ln>
            <a:noFill/>
          </a:ln>
          <a:effectLst>
            <a:softEdge rad="112500"/>
          </a:effectLst>
        </p:spPr>
      </p:pic>
      <p:pic>
        <p:nvPicPr>
          <p:cNvPr id="70672" name="Picture 16" descr="http://ts1.mm.bing.net/images/thumbnail.aspx?q=4876334770554020&amp;id=092def5c8a9e14b2154052952ec7de4e"/>
          <p:cNvPicPr>
            <a:picLocks noChangeAspect="1" noChangeArrowheads="1"/>
          </p:cNvPicPr>
          <p:nvPr/>
        </p:nvPicPr>
        <p:blipFill>
          <a:blip r:embed="rId5" cstate="print"/>
          <a:srcRect/>
          <a:stretch>
            <a:fillRect/>
          </a:stretch>
        </p:blipFill>
        <p:spPr bwMode="auto">
          <a:xfrm>
            <a:off x="7572396" y="4214818"/>
            <a:ext cx="1296144" cy="1668304"/>
          </a:xfrm>
          <a:prstGeom prst="ellipse">
            <a:avLst/>
          </a:prstGeom>
          <a:ln>
            <a:noFill/>
          </a:ln>
          <a:effectLst>
            <a:softEdge rad="112500"/>
          </a:effectLst>
        </p:spPr>
      </p:pic>
      <p:sp>
        <p:nvSpPr>
          <p:cNvPr id="11" name="1 Başlık"/>
          <p:cNvSpPr txBox="1">
            <a:spLocks/>
          </p:cNvSpPr>
          <p:nvPr/>
        </p:nvSpPr>
        <p:spPr bwMode="auto">
          <a:xfrm>
            <a:off x="928688" y="785813"/>
            <a:ext cx="7939852" cy="854075"/>
          </a:xfrm>
          <a:prstGeom prst="rect">
            <a:avLst/>
          </a:prstGeom>
          <a:noFill/>
          <a:ln w="9525">
            <a:noFill/>
            <a:miter lim="800000"/>
            <a:headEnd/>
            <a:tailEnd/>
          </a:ln>
        </p:spPr>
        <p:txBody>
          <a:bodyPr anchor="ctr"/>
          <a:lstStyle/>
          <a:p>
            <a:pPr algn="ctr">
              <a:defRPr/>
            </a:pPr>
            <a:r>
              <a:rPr lang="tr-TR" sz="2400" b="1" dirty="0">
                <a:solidFill>
                  <a:srgbClr val="C00000"/>
                </a:solidFill>
                <a:latin typeface="+mj-lt"/>
                <a:ea typeface="+mj-ea"/>
                <a:cs typeface="+mj-cs"/>
              </a:rPr>
              <a:t>Yeterli ve Dengeli Beslenmek İçin</a:t>
            </a:r>
            <a:r>
              <a:rPr lang="tr-TR" sz="4400" b="1" dirty="0">
                <a:solidFill>
                  <a:srgbClr val="C00000"/>
                </a:solidFill>
                <a:latin typeface="+mj-lt"/>
                <a:ea typeface="+mj-ea"/>
                <a:cs typeface="+mj-cs"/>
              </a:rPr>
              <a:t/>
            </a:r>
            <a:br>
              <a:rPr lang="tr-TR" sz="4400" b="1" dirty="0">
                <a:solidFill>
                  <a:srgbClr val="C00000"/>
                </a:solidFill>
                <a:latin typeface="+mj-lt"/>
                <a:ea typeface="+mj-ea"/>
                <a:cs typeface="+mj-cs"/>
              </a:rPr>
            </a:br>
            <a:r>
              <a:rPr lang="tr-TR" sz="3200" b="1" dirty="0" smtClean="0">
                <a:solidFill>
                  <a:srgbClr val="00B050"/>
                </a:solidFill>
              </a:rPr>
              <a:t> </a:t>
            </a:r>
            <a:endParaRPr lang="tr-TR" sz="3200" b="1" dirty="0">
              <a:solidFill>
                <a:srgbClr val="00B050"/>
              </a:solidFill>
            </a:endParaRPr>
          </a:p>
          <a:p>
            <a:pPr algn="ctr">
              <a:defRPr/>
            </a:pPr>
            <a:r>
              <a:rPr lang="tr-TR" sz="3200" b="1" dirty="0" smtClean="0">
                <a:solidFill>
                  <a:srgbClr val="00B050"/>
                </a:solidFill>
              </a:rPr>
              <a:t>İHTİYAÇ OLMASI HALİNDE ARA </a:t>
            </a:r>
            <a:r>
              <a:rPr lang="tr-TR" sz="3200" b="1" dirty="0">
                <a:solidFill>
                  <a:srgbClr val="00B050"/>
                </a:solidFill>
              </a:rPr>
              <a:t>ÖĞÜN YAPIN</a:t>
            </a:r>
          </a:p>
          <a:p>
            <a:pPr algn="ctr">
              <a:defRPr/>
            </a:pPr>
            <a:endParaRPr lang="tr-TR" sz="4400" b="1" dirty="0">
              <a:solidFill>
                <a:srgbClr val="6600FF"/>
              </a:solidFill>
              <a:latin typeface="+mj-lt"/>
              <a:ea typeface="+mj-ea"/>
              <a:cs typeface="+mj-cs"/>
            </a:endParaRPr>
          </a:p>
        </p:txBody>
      </p:sp>
      <p:sp>
        <p:nvSpPr>
          <p:cNvPr id="10" name="9 Slayt Numarası Yer Tutucusu"/>
          <p:cNvSpPr>
            <a:spLocks noGrp="1"/>
          </p:cNvSpPr>
          <p:nvPr>
            <p:ph type="sldNum" sz="quarter" idx="12"/>
          </p:nvPr>
        </p:nvSpPr>
        <p:spPr/>
        <p:txBody>
          <a:bodyPr/>
          <a:lstStyle/>
          <a:p>
            <a:fld id="{1A563ADA-30EF-40F4-9BD7-C877AEFDD299}" type="slidenum">
              <a:rPr lang="tr-TR" smtClean="0"/>
              <a:pPr/>
              <a:t>53</a:t>
            </a:fld>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Ara Öğün ne zaman gerekli?</a:t>
            </a:r>
            <a:endParaRPr lang="tr-TR" dirty="0"/>
          </a:p>
        </p:txBody>
      </p:sp>
      <p:sp>
        <p:nvSpPr>
          <p:cNvPr id="3" name="İçerik Yer Tutucusu 2"/>
          <p:cNvSpPr>
            <a:spLocks noGrp="1"/>
          </p:cNvSpPr>
          <p:nvPr>
            <p:ph idx="1"/>
          </p:nvPr>
        </p:nvSpPr>
        <p:spPr/>
        <p:txBody>
          <a:bodyPr>
            <a:normAutofit/>
          </a:bodyPr>
          <a:lstStyle/>
          <a:p>
            <a:pPr marL="0" indent="0">
              <a:buNone/>
            </a:pPr>
            <a:r>
              <a:rPr lang="tr-TR" sz="2800" dirty="0" smtClean="0"/>
              <a:t>Doğru bir şekilde beslendiği dikkate alınırsa (bir öğünde 4 temel besin grubundan en az 1 er porsiyon tüketti isek), ana öğünlerden 3-4 saat sonra </a:t>
            </a:r>
            <a:r>
              <a:rPr lang="tr-TR" sz="2800" dirty="0" err="1" smtClean="0"/>
              <a:t>açıkmaya</a:t>
            </a:r>
            <a:r>
              <a:rPr lang="tr-TR" sz="2800" dirty="0" smtClean="0"/>
              <a:t> (kan </a:t>
            </a:r>
            <a:r>
              <a:rPr lang="tr-TR" sz="2800" dirty="0" err="1" smtClean="0"/>
              <a:t>glukoz</a:t>
            </a:r>
            <a:r>
              <a:rPr lang="tr-TR" sz="2800" dirty="0" smtClean="0"/>
              <a:t> düzeyleri normal değerin altına düşmeye) başlar. Bu sebeple 2 ana öğün arasında 3-4 saatten daha fazla zaman aralığı varsa ara öğün yapılması önerilir. Yoksa aşırı açlık durumu (kan </a:t>
            </a:r>
            <a:r>
              <a:rPr lang="tr-TR" sz="2800" dirty="0" err="1" smtClean="0"/>
              <a:t>glukoz</a:t>
            </a:r>
            <a:r>
              <a:rPr lang="tr-TR" sz="2800" dirty="0" smtClean="0"/>
              <a:t> seviyeleri aşırı düşerse) sonucunda alınacak kalori </a:t>
            </a:r>
            <a:r>
              <a:rPr lang="tr-TR" sz="2800" dirty="0" err="1" smtClean="0"/>
              <a:t>çooook</a:t>
            </a:r>
            <a:r>
              <a:rPr lang="tr-TR" sz="2800" dirty="0" smtClean="0"/>
              <a:t> daha fazla olacaktır. Bu da istenmeyen bir durumdur. Bu sebeple öğünler arası uzun olacaksa ara öğün yapılması önerilir.</a:t>
            </a:r>
            <a:endParaRPr lang="tr-TR" sz="2800" dirty="0"/>
          </a:p>
        </p:txBody>
      </p:sp>
      <p:sp>
        <p:nvSpPr>
          <p:cNvPr id="4" name="Slayt Numarası Yer Tutucusu 3"/>
          <p:cNvSpPr>
            <a:spLocks noGrp="1"/>
          </p:cNvSpPr>
          <p:nvPr>
            <p:ph type="sldNum" sz="quarter" idx="12"/>
          </p:nvPr>
        </p:nvSpPr>
        <p:spPr/>
        <p:txBody>
          <a:bodyPr/>
          <a:lstStyle/>
          <a:p>
            <a:fld id="{14863195-C445-472C-8BB8-3669FAB4189D}" type="slidenum">
              <a:rPr lang="tr-TR" smtClean="0"/>
              <a:t>54</a:t>
            </a:fld>
            <a:endParaRPr lang="tr-TR"/>
          </a:p>
        </p:txBody>
      </p:sp>
    </p:spTree>
    <p:extLst>
      <p:ext uri="{BB962C8B-B14F-4D97-AF65-F5344CB8AC3E}">
        <p14:creationId xmlns:p14="http://schemas.microsoft.com/office/powerpoint/2010/main" val="9155209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5"/>
            <a:ext cx="7886700" cy="4698194"/>
          </a:xfrm>
        </p:spPr>
        <p:txBody>
          <a:bodyPr>
            <a:normAutofit/>
          </a:bodyPr>
          <a:lstStyle/>
          <a:p>
            <a:r>
              <a:rPr lang="tr-TR" sz="6600" b="1" dirty="0" smtClean="0"/>
              <a:t>Acıkmadan sofraya oturulmalı, doymadan sofradan kalkılmalı…..</a:t>
            </a:r>
            <a:endParaRPr lang="tr-TR" sz="6600" b="1" dirty="0"/>
          </a:p>
        </p:txBody>
      </p:sp>
      <p:sp>
        <p:nvSpPr>
          <p:cNvPr id="4" name="Slayt Numarası Yer Tutucusu 3"/>
          <p:cNvSpPr>
            <a:spLocks noGrp="1"/>
          </p:cNvSpPr>
          <p:nvPr>
            <p:ph type="sldNum" sz="quarter" idx="12"/>
          </p:nvPr>
        </p:nvSpPr>
        <p:spPr/>
        <p:txBody>
          <a:bodyPr/>
          <a:lstStyle/>
          <a:p>
            <a:fld id="{14863195-C445-472C-8BB8-3669FAB4189D}" type="slidenum">
              <a:rPr lang="tr-TR" smtClean="0"/>
              <a:t>55</a:t>
            </a:fld>
            <a:endParaRPr lang="tr-TR"/>
          </a:p>
        </p:txBody>
      </p:sp>
    </p:spTree>
    <p:extLst>
      <p:ext uri="{BB962C8B-B14F-4D97-AF65-F5344CB8AC3E}">
        <p14:creationId xmlns:p14="http://schemas.microsoft.com/office/powerpoint/2010/main" val="253338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6" descr="data:image/jpeg;base64,/9j/4AAQSkZJRgABAQAAAQABAAD/2wBDAAkGBwgHBgkIBwgKCgkLDRYPDQwMDRsUFRAWIB0iIiAdHx8kKDQsJCYxJx8fLT0tMTU3Ojo6Iys/RD84QzQ5Ojf/2wBDAQoKCg0MDRoPDxo3JR8lNzc3Nzc3Nzc3Nzc3Nzc3Nzc3Nzc3Nzc3Nzc3Nzc3Nzc3Nzc3Nzc3Nzc3Nzc3Nzc3Nzf/wAARCABaAIUDASIAAhEBAxEB/8QAHAAAAQUBAQEAAAAAAAAAAAAABgADBAUHAgEI/8QAQBAAAgEDAgMFBQQIAwkAAAAAAQIDAAQRBSEGEjETIkFRYQdxgZGhFCMysSRCU2LB0eHwFRYzNENSY3KCkqLS/8QAGwEAAgMBAQEAAAAAAAAAAAAABAUCAwYBAAf/xAAzEQABAwMDAgQEAwkAAAAAAAABAAIDBBEhBRIxE1EiI0FhFDKx8BUzwSRScYGRodHh8f/aAAwDAQACEQMRAD8A3GlXHaL5/Sl2g8jXl5d02JAw2r0yL/YqJdyKpBUqOb9aqppRE0vdwugEmwUrJ866NVqSkjHaE/Gk0m27fWg/xFlrgf3VnRcrEtSDjIGc1WPPHyDLAHzz1p/TZhMXw3MF2zUo9QjklEQ5K4YnBt1PpUqVHqtKlXEsiRIWdgAPE1WT63HGcRxlvecVRNUxQ/mOspsje/5QralVLHxBCWAljZPUHNW0UqSorxsGU9CK9DUxTfluuuvifH8wsnKVKvCQOtXqte0q8yPMUq8vKlm1uygPLJc2wfxXts4+lMvxJYqMiWM/F/8A5rL7PiGwiwTbTRjHQIv8DT0/Flpj7mC5f0wo/M14S0/74TuPSHFt3Mdft9haVJxHp0ZU3GoW8CsMjnBH/sdvpSnnjuLGSa3lWWPte66tzBgVB61kd9xTMsWLazjU+Blfmx8B/Oi/ga+mvOG9VaaTneO4Rs4AABUdAOgpXqTo54nMjN8H6KH4dLCOo9thcevcq/im3pwyEq256VV2lyHK+dTebusf3awbWkGxV74rFRJbkg9aIOFG57SZz+0x9KE7ht6KuDjnTHP/ADm/IU60Fg+Lv7FRr2BtPf3Cv6bnlSGJpJDhVGSa7Jqk4uuDDo8nIwDM6r19a2M8nTjc/sCk0TOpIGdyq+4vpL2UnJ5c91fKoU3MvXrUDS9ROCeYNg4yN9wakPcKzAkfHNYaV5kcXPOU9EJjdtAwo8shUnO1TND1hrO7VJHzDIcMp8PUVW3ciAZyBnwqoku1SdSXxv51bTSPilDmlGimE0ZaQtRe7DXk0RDkR42Xw2B6ePWvVltxvlF38Ris41LVY7zU+Sea4hUcpJRu5JsNmxvtjx2pS9layAoY4z4dAf51rI6vcbY/qs7LSbObrR+0hYnHZt6jFKs3juXJblkJ3/VelV/WCH6RWf7+NIsFwTTvZD1rlrdMgnJx60hBC+pmM7rpidueFmb6VovsvZH0fWoHcJzRx8pJ8cNj8hQVFHEE3QEHzor4MtnlkvFt8DKocD41zrlnyi/+0p1SLdA65tkfVTLOcpIMnodx5VcfaQYjgjeqVooReulzci2c9Cy5XPqfCnktNWYAR2RdT0cOCpHnkZ2pOaKSTLQlcxjuC7C6upRvRDw5runWWnRWzys9wzMzKi5wSf5YrP8AizVbXQbaNp3kmuJG7MomOSN+vePU7Z8KyvWdUg1G/lkuhK4DgwyRSfgUKe6ARjduUk9dj5060ihkieXnsk2pVQdthaPcrduKfaTp9jdtaz3bwqDgiONmxnccxA2ON8dcEbVX32pLPapPFIJIXUOrqcgjqDWFx3V1LmOa/kWKXmL80rENt4j1wB8qKtG41FhpR0y4s1uJISI7cxvhWH7xP0I65ouuoJJGhzCSfXKsoK2KN9pAA30WmRXaMgKAAHrjpXTXhA5QQRWYtxYIYA0D9jJzFWt2PNyEeR6EU5b8S6lPBcTAQYhC5VpAjMTnAVTux2OwpWdImvhOPi6O27dhHt3eAKSxoTvb/tb38Xczihy94tup+4yFPeKc0YteSl5nyRuKJioDC0uerYqyGU7IjdE9rdPdcRoZZB2LDKIfMHxrTrt1QMzAFQMmsc0y4jbWpbVm75lMUO+4bmOCPma0niG4Om6PGnaFnVQvOepIAGaC1CHxMaEI8BzxZR5buN5WPIg/7aVD1hO80bMSfxUqr+HthHBrRiyr68b8Eh/4VzXkhKhiPA0w8h7GTJAyuKYsb4gtG44uq2fVyj8q5FF3B2qz5ke35izEIVXctt/Ws7u1/Sic7Deth9l2j/4dw4NXmXmuLxz2AP8Au18/ef5VbVRMbDu4WZnri3e2QXvwFPm4b1G9zLJ2UJbfEkgB+VR49O430y0lSzniubfJ5IoJxlV8hzKN/jRB2QYZLF2P6zdaS5iJ5GZD0yNqUxVhhPhCXPmkksHWIHpbCyL2hW3ZaLbLcMIrl5VLwMcuuxyT5HzHTpvQC9izB3thI6I3K+EJ7MktygkbZIUnats9rcOnXvCrXOoRfptvJGsFyo3HMwDZx1GMnHurFkt5ZLmQ2ExkWGNpBIncIRdsnPTbBxud60+nSslgDmiyT18j3y3dym1a2nuSZAlonKxxGrOudyBgnOOg6npnc0x3RMwUgjB38D7tqeS2jBmFzJ2UkZAEbIQW8/dj186agPYTczxhwFIwxO2RgHbyzn4Ucg14s86RNCrnsycsnUZ86m6XfrZ3cUsrSOhBEq8gJ9MZO/0qGx57g/ZlZA55VXnz18M7VyYmV2D90jO58x4fPaouAcLFccA5u08Iv1C6tHtopLP9Jml/BCo5m6eI+FUumXj2V6VnUw5bdGGCufDBqDeRryLcI9vhwPuoycx5z3cHfbHXJ6jeuLi0uoI4priKRY5VDJIdwwO/Xz9KpbTMaws7rtF+xu3MRpw2sb8ZdzLFbsSDAzlSP60b+0SZo9KtnH7UqflWf+zRm/zAGkBz2TspI64GKPeLQdR0poTHho27RTny/pmkNd4a2MHgBaKmkDgH/fKpeHbntbZ8ndSB9KVUumphHzOIxkY360qJMQJwmRflXBRJASpDI65BBqDqH2dI/wDXjT3tkn4VL0/QLW6Z4YGCDtHCscCLY7eTL7iD8KgalwuwcFJoMoGJPPnOPTGKmKfaQCcBGv1FxZZozbuhx5FkLFCWGeuK+h9JRV4X0kQkCNIggA88f0rCdOgCzRrbcjSCQHtF3wc+ZOK1vgPX47yxl0y9fs5EblBbGzDofiKo1FpdGLcfdklnZI5u48jOET2Zi7Re0OwzTmqNbvGvYbuDknGNqjvDJCwWRSMeONiKEPafdXMXCd59mLd4qsvJ+zJ73wxsfQmlFMC9wgIHiNroF4A8weioPadrVncaXDp9lqFnKz3aieNZg2FGT3uU5A5uXJ2rKJhJBIASjgE4eMgg4JGfp474wacdrKUTMvaW7c7GKMDnUJuQvNkHOcDOPM03ZCIuySwvKXUqgjbBVvA9O9/07Z8619JTNpoum0pXNMZXbiFZWVpcy6lCbSYM8rlRPkNjIO58egbr5UUrwjpgQyXUjsxUD7shV6dQB8/fTXCvC+rW1+bqSHs7ZwwAlcB8eBKjO/8AOiHUrO8s42nli50UczGM55R6jrihKmss/bGU40hlA9vnuG6/BPog+04cgkuL20Ik5VdezmBy2MZK48/WraTh6xjglgRJY+2UB+9np0ODtkH49fOovDt+bi8u5FynfDDI3x/YogubjnBO2eu2dh5GoSzSNuC6xFk7pdPpHsDgwEG/1KzfUtOSwlkhnuC0inKqE2ddsEHO36237vrUvQuGb/WEDLiC2J2kfOGPoPGiGF7HUtYkLKXeCLl6DkIJ8fHNFFsrsqpbjugbBfAAUayZxaARlK4dFjfK95Plg2Hv/wA4UbQuGbPhtI7iS9M98OfAVCBykYwRnbz8TT9xqrI+ZI0ZMZOdtq5ljlYyNnCJnmZjgA+/50M3c11fWss8FvM9orkSARkh484DKR45P5etBTUzZXXcM90ZUvotNh8wXJ4Ch3+pWdjN9yySxy95eQh+X5Uqca0jDct9FzSqAO8NxsP7+dKujojBBKEpxqFRE2VjQAeFbaDeRCytZLqxgkHZKDLuOXPgWHpg/ma51K7sJLdrj/D7doyxUd8syev54qNZEkLGTmNpmyp6H4VW8UKI7RDGApJweXbbyqe0GXb+qZjwUnWOTYHKtJ57eezW+s1SBB3lj5wWA8vPG1K1vNJ+zRXlhJc214wbt2kbmGfIAdc7nJ8qiX8aDh6EhFB5W3A9DUq4jjeOcuisRFHgkZx92tS2hrTjlRku+RhPo2/8UTcOcfarDaW6yS216sjuphkOHUDIB9QcfOmuL/aRqEFpJa2ul29u00bJ2oOSmRjOMY8aiXFpbRcN2U8VvEkwkjUSKgDYIJIz1xQfxYx5YRk4PXfr1qs0sQqGiyX9JkmnSVBHiB/VUs4hS7QS2cttyMO1i7TfG3TmGQep3z1rTPZ5wzb21rFq08ZM9wvNAHweyjOcH3kYOfI423rJ5JZJP9SR23z3mJ32H8B8q+hdMRBw1bqFUKLRcADphNqnqUrmxhrfU2WSnJDcLn7YkakafEbnLcvZwgFlPQ592PzqPDqgu7p4p7aa3lziNXTBO2c4Hvx8Kl+w2NDwwZSimVpCWcjvE+pp3iVR/mgnAyEXHpQD6dkYI5VL4mtZdCev2kVpPzW8MYkaMupAxnB3H1HzqhF2+ploIY5IkU8srsNx5geuKJuJSTLEc7nmGf8Axob0je6nB3zN/AVyEgi5Hb6r6Bossk1DEXHuD72uureygsJOW3jK82ObfOaIdNnu4LW4e2QYKhGkP6ufyzVRdf7UvvH5CrvQ99L1TO+EXHpvR1NcynPdOZWsZTgBotjH80E65eXAuZ1kuBEI8kq0mA/ht5mpGj8WhLJrGfnykqmNEwIiPcOmMDAFN8SIpl3UHOeo9a5W2gjtrVkgiUnmyVQDPWrA4bCstqlEKirETji9/wDKtbsR31pZ3TTwJMyMkkf4SMHYnzJB+lKoEoAOwA93uFKqdzTktWrih6bAxpsAv//Z"/>
          <p:cNvSpPr>
            <a:spLocks noChangeAspect="1" noChangeArrowheads="1"/>
          </p:cNvSpPr>
          <p:nvPr/>
        </p:nvSpPr>
        <p:spPr bwMode="auto">
          <a:xfrm>
            <a:off x="155575" y="-411163"/>
            <a:ext cx="1266825" cy="857251"/>
          </a:xfrm>
          <a:prstGeom prst="rect">
            <a:avLst/>
          </a:prstGeom>
          <a:noFill/>
          <a:ln w="9525">
            <a:noFill/>
            <a:miter lim="800000"/>
            <a:headEnd/>
            <a:tailEnd/>
          </a:ln>
        </p:spPr>
        <p:txBody>
          <a:bodyPr/>
          <a:lstStyle/>
          <a:p>
            <a:endParaRPr lang="tr-TR">
              <a:latin typeface="Calibri" pitchFamily="34" charset="0"/>
            </a:endParaRPr>
          </a:p>
        </p:txBody>
      </p:sp>
      <p:sp>
        <p:nvSpPr>
          <p:cNvPr id="25603" name="AutoShape 8" descr="data:image/jpeg;base64,/9j/4AAQSkZJRgABAQAAAQABAAD/2wBDAAkGBwgHBgkIBwgKCgkLDRYPDQwMDRsUFRAWIB0iIiAdHx8kKDQsJCYxJx8fLT0tMTU3Ojo6Iys/RD84QzQ5Ojf/2wBDAQoKCg0MDRoPDxo3JR8lNzc3Nzc3Nzc3Nzc3Nzc3Nzc3Nzc3Nzc3Nzc3Nzc3Nzc3Nzc3Nzc3Nzc3Nzc3Nzc3Nzf/wAARCABaAIUDASIAAhEBAxEB/8QAHAAAAQUBAQEAAAAAAAAAAAAABgADBAUHAgEI/8QAQBAAAgEDAgMFBQQIAwkAAAAAAQIDAAQRBSEGEjETIkFRYQdxgZGhFCMysSRCU2LB0eHwFRYzNENSY3KCkqLS/8QAGwEAAgMBAQEAAAAAAAAAAAAABAUCAwYBAAf/xAAzEQABAwMDAgQEAwkAAAAAAAABAAIDBBEhBRIxE1EiI0FhFDKx8BUzwSRScYGRodHh8f/aAAwDAQACEQMRAD8A3GlXHaL5/Sl2g8jXl5d02JAw2r0yL/YqJdyKpBUqOb9aqppRE0vdwugEmwUrJ866NVqSkjHaE/Gk0m27fWg/xFlrgf3VnRcrEtSDjIGc1WPPHyDLAHzz1p/TZhMXw3MF2zUo9QjklEQ5K4YnBt1PpUqVHqtKlXEsiRIWdgAPE1WT63HGcRxlvecVRNUxQ/mOspsje/5QralVLHxBCWAljZPUHNW0UqSorxsGU9CK9DUxTfluuuvifH8wsnKVKvCQOtXqte0q8yPMUq8vKlm1uygPLJc2wfxXts4+lMvxJYqMiWM/F/8A5rL7PiGwiwTbTRjHQIv8DT0/Flpj7mC5f0wo/M14S0/74TuPSHFt3Mdft9haVJxHp0ZU3GoW8CsMjnBH/sdvpSnnjuLGSa3lWWPte66tzBgVB61kd9xTMsWLazjU+Blfmx8B/Oi/ga+mvOG9VaaTneO4Rs4AABUdAOgpXqTo54nMjN8H6KH4dLCOo9thcevcq/im3pwyEq256VV2lyHK+dTebusf3awbWkGxV74rFRJbkg9aIOFG57SZz+0x9KE7ht6KuDjnTHP/ADm/IU60Fg+Lv7FRr2BtPf3Cv6bnlSGJpJDhVGSa7Jqk4uuDDo8nIwDM6r19a2M8nTjc/sCk0TOpIGdyq+4vpL2UnJ5c91fKoU3MvXrUDS9ROCeYNg4yN9wakPcKzAkfHNYaV5kcXPOU9EJjdtAwo8shUnO1TND1hrO7VJHzDIcMp8PUVW3ciAZyBnwqoku1SdSXxv51bTSPilDmlGimE0ZaQtRe7DXk0RDkR42Xw2B6ePWvVltxvlF38Ris41LVY7zU+Sea4hUcpJRu5JsNmxvtjx2pS9layAoY4z4dAf51rI6vcbY/qs7LSbObrR+0hYnHZt6jFKs3juXJblkJ3/VelV/WCH6RWf7+NIsFwTTvZD1rlrdMgnJx60hBC+pmM7rpidueFmb6VovsvZH0fWoHcJzRx8pJ8cNj8hQVFHEE3QEHzor4MtnlkvFt8DKocD41zrlnyi/+0p1SLdA65tkfVTLOcpIMnodx5VcfaQYjgjeqVooReulzci2c9Cy5XPqfCnktNWYAR2RdT0cOCpHnkZ2pOaKSTLQlcxjuC7C6upRvRDw5runWWnRWzys9wzMzKi5wSf5YrP8AizVbXQbaNp3kmuJG7MomOSN+vePU7Z8KyvWdUg1G/lkuhK4DgwyRSfgUKe6ARjduUk9dj5060ihkieXnsk2pVQdthaPcrduKfaTp9jdtaz3bwqDgiONmxnccxA2ON8dcEbVX32pLPapPFIJIXUOrqcgjqDWFx3V1LmOa/kWKXmL80rENt4j1wB8qKtG41FhpR0y4s1uJISI7cxvhWH7xP0I65ouuoJJGhzCSfXKsoK2KN9pAA30WmRXaMgKAAHrjpXTXhA5QQRWYtxYIYA0D9jJzFWt2PNyEeR6EU5b8S6lPBcTAQYhC5VpAjMTnAVTux2OwpWdImvhOPi6O27dhHt3eAKSxoTvb/tb38Xczihy94tup+4yFPeKc0YteSl5nyRuKJioDC0uerYqyGU7IjdE9rdPdcRoZZB2LDKIfMHxrTrt1QMzAFQMmsc0y4jbWpbVm75lMUO+4bmOCPma0niG4Om6PGnaFnVQvOepIAGaC1CHxMaEI8BzxZR5buN5WPIg/7aVD1hO80bMSfxUqr+HthHBrRiyr68b8Eh/4VzXkhKhiPA0w8h7GTJAyuKYsb4gtG44uq2fVyj8q5FF3B2qz5ke35izEIVXctt/Ws7u1/Sic7Deth9l2j/4dw4NXmXmuLxz2AP8Au18/ef5VbVRMbDu4WZnri3e2QXvwFPm4b1G9zLJ2UJbfEkgB+VR49O430y0lSzniubfJ5IoJxlV8hzKN/jRB2QYZLF2P6zdaS5iJ5GZD0yNqUxVhhPhCXPmkksHWIHpbCyL2hW3ZaLbLcMIrl5VLwMcuuxyT5HzHTpvQC9izB3thI6I3K+EJ7MktygkbZIUnats9rcOnXvCrXOoRfptvJGsFyo3HMwDZx1GMnHurFkt5ZLmQ2ExkWGNpBIncIRdsnPTbBxud60+nSslgDmiyT18j3y3dym1a2nuSZAlonKxxGrOudyBgnOOg6npnc0x3RMwUgjB38D7tqeS2jBmFzJ2UkZAEbIQW8/dj186agPYTczxhwFIwxO2RgHbyzn4Ucg14s86RNCrnsycsnUZ86m6XfrZ3cUsrSOhBEq8gJ9MZO/0qGx57g/ZlZA55VXnz18M7VyYmV2D90jO58x4fPaouAcLFccA5u08Iv1C6tHtopLP9Jml/BCo5m6eI+FUumXj2V6VnUw5bdGGCufDBqDeRryLcI9vhwPuoycx5z3cHfbHXJ6jeuLi0uoI4priKRY5VDJIdwwO/Xz9KpbTMaws7rtF+xu3MRpw2sb8ZdzLFbsSDAzlSP60b+0SZo9KtnH7UqflWf+zRm/zAGkBz2TspI64GKPeLQdR0poTHho27RTny/pmkNd4a2MHgBaKmkDgH/fKpeHbntbZ8ndSB9KVUumphHzOIxkY360qJMQJwmRflXBRJASpDI65BBqDqH2dI/wDXjT3tkn4VL0/QLW6Z4YGCDtHCscCLY7eTL7iD8KgalwuwcFJoMoGJPPnOPTGKmKfaQCcBGv1FxZZozbuhx5FkLFCWGeuK+h9JRV4X0kQkCNIggA88f0rCdOgCzRrbcjSCQHtF3wc+ZOK1vgPX47yxl0y9fs5EblBbGzDofiKo1FpdGLcfdklnZI5u48jOET2Zi7Re0OwzTmqNbvGvYbuDknGNqjvDJCwWRSMeONiKEPafdXMXCd59mLd4qsvJ+zJ73wxsfQmlFMC9wgIHiNroF4A8weioPadrVncaXDp9lqFnKz3aieNZg2FGT3uU5A5uXJ2rKJhJBIASjgE4eMgg4JGfp474wacdrKUTMvaW7c7GKMDnUJuQvNkHOcDOPM03ZCIuySwvKXUqgjbBVvA9O9/07Z8619JTNpoum0pXNMZXbiFZWVpcy6lCbSYM8rlRPkNjIO58egbr5UUrwjpgQyXUjsxUD7shV6dQB8/fTXCvC+rW1+bqSHs7ZwwAlcB8eBKjO/8AOiHUrO8s42nli50UczGM55R6jrihKmss/bGU40hlA9vnuG6/BPog+04cgkuL20Ik5VdezmBy2MZK48/WraTh6xjglgRJY+2UB+9np0ODtkH49fOovDt+bi8u5FynfDDI3x/YogubjnBO2eu2dh5GoSzSNuC6xFk7pdPpHsDgwEG/1KzfUtOSwlkhnuC0inKqE2ddsEHO36237vrUvQuGb/WEDLiC2J2kfOGPoPGiGF7HUtYkLKXeCLl6DkIJ8fHNFFsrsqpbjugbBfAAUayZxaARlK4dFjfK95Plg2Hv/wA4UbQuGbPhtI7iS9M98OfAVCBykYwRnbz8TT9xqrI+ZI0ZMZOdtq5ljlYyNnCJnmZjgA+/50M3c11fWss8FvM9orkSARkh484DKR45P5etBTUzZXXcM90ZUvotNh8wXJ4Ch3+pWdjN9yySxy95eQh+X5Uqca0jDct9FzSqAO8NxsP7+dKujojBBKEpxqFRE2VjQAeFbaDeRCytZLqxgkHZKDLuOXPgWHpg/ma51K7sJLdrj/D7doyxUd8syev54qNZEkLGTmNpmyp6H4VW8UKI7RDGApJweXbbyqe0GXb+qZjwUnWOTYHKtJ57eezW+s1SBB3lj5wWA8vPG1K1vNJ+zRXlhJc214wbt2kbmGfIAdc7nJ8qiX8aDh6EhFB5W3A9DUq4jjeOcuisRFHgkZx92tS2hrTjlRku+RhPo2/8UTcOcfarDaW6yS216sjuphkOHUDIB9QcfOmuL/aRqEFpJa2ul29u00bJ2oOSmRjOMY8aiXFpbRcN2U8VvEkwkjUSKgDYIJIz1xQfxYx5YRk4PXfr1qs0sQqGiyX9JkmnSVBHiB/VUs4hS7QS2cttyMO1i7TfG3TmGQep3z1rTPZ5wzb21rFq08ZM9wvNAHweyjOcH3kYOfI423rJ5JZJP9SR23z3mJ32H8B8q+hdMRBw1bqFUKLRcADphNqnqUrmxhrfU2WSnJDcLn7YkakafEbnLcvZwgFlPQ592PzqPDqgu7p4p7aa3lziNXTBO2c4Hvx8Kl+w2NDwwZSimVpCWcjvE+pp3iVR/mgnAyEXHpQD6dkYI5VL4mtZdCev2kVpPzW8MYkaMupAxnB3H1HzqhF2+ploIY5IkU8srsNx5geuKJuJSTLEc7nmGf8Axob0je6nB3zN/AVyEgi5Hb6r6Bossk1DEXHuD72uureygsJOW3jK82ObfOaIdNnu4LW4e2QYKhGkP6ufyzVRdf7UvvH5CrvQ99L1TO+EXHpvR1NcynPdOZWsZTgBotjH80E65eXAuZ1kuBEI8kq0mA/ht5mpGj8WhLJrGfnykqmNEwIiPcOmMDAFN8SIpl3UHOeo9a5W2gjtrVkgiUnmyVQDPWrA4bCstqlEKirETji9/wDKtbsR31pZ3TTwJMyMkkf4SMHYnzJB+lKoEoAOwA93uFKqdzTktWrih6bAxpsAv//Z"/>
          <p:cNvSpPr>
            <a:spLocks noChangeAspect="1" noChangeArrowheads="1"/>
          </p:cNvSpPr>
          <p:nvPr/>
        </p:nvSpPr>
        <p:spPr bwMode="auto">
          <a:xfrm>
            <a:off x="155575" y="-411163"/>
            <a:ext cx="1266825" cy="857251"/>
          </a:xfrm>
          <a:prstGeom prst="rect">
            <a:avLst/>
          </a:prstGeom>
          <a:noFill/>
          <a:ln w="9525">
            <a:noFill/>
            <a:miter lim="800000"/>
            <a:headEnd/>
            <a:tailEnd/>
          </a:ln>
        </p:spPr>
        <p:txBody>
          <a:bodyPr/>
          <a:lstStyle/>
          <a:p>
            <a:endParaRPr lang="tr-TR">
              <a:latin typeface="Calibri" pitchFamily="34" charset="0"/>
            </a:endParaRPr>
          </a:p>
        </p:txBody>
      </p:sp>
      <p:sp>
        <p:nvSpPr>
          <p:cNvPr id="11" name="1 Başlık"/>
          <p:cNvSpPr txBox="1">
            <a:spLocks/>
          </p:cNvSpPr>
          <p:nvPr/>
        </p:nvSpPr>
        <p:spPr bwMode="auto">
          <a:xfrm>
            <a:off x="928688" y="285750"/>
            <a:ext cx="7429500" cy="1354138"/>
          </a:xfrm>
          <a:prstGeom prst="rect">
            <a:avLst/>
          </a:prstGeom>
          <a:noFill/>
          <a:ln w="9525">
            <a:noFill/>
            <a:miter lim="800000"/>
            <a:headEnd/>
            <a:tailEnd/>
          </a:ln>
        </p:spPr>
        <p:txBody>
          <a:bodyPr anchor="ctr"/>
          <a:lstStyle/>
          <a:p>
            <a:pPr algn="ctr">
              <a:lnSpc>
                <a:spcPct val="150000"/>
              </a:lnSpc>
              <a:defRPr/>
            </a:pPr>
            <a:r>
              <a:rPr lang="tr-TR" sz="2400" b="1" dirty="0">
                <a:solidFill>
                  <a:srgbClr val="C00000"/>
                </a:solidFill>
              </a:rPr>
              <a:t>Yeterli ve Dengeli Beslenmek İçin </a:t>
            </a:r>
            <a:r>
              <a:rPr lang="tr-TR" sz="2400" b="1" dirty="0">
                <a:solidFill>
                  <a:srgbClr val="C00000"/>
                </a:solidFill>
                <a:latin typeface="+mj-lt"/>
                <a:ea typeface="+mj-ea"/>
                <a:cs typeface="+mj-cs"/>
              </a:rPr>
              <a:t/>
            </a:r>
            <a:br>
              <a:rPr lang="tr-TR" sz="2400" b="1" dirty="0">
                <a:solidFill>
                  <a:srgbClr val="C00000"/>
                </a:solidFill>
                <a:latin typeface="+mj-lt"/>
                <a:ea typeface="+mj-ea"/>
                <a:cs typeface="+mj-cs"/>
              </a:rPr>
            </a:br>
            <a:r>
              <a:rPr lang="tr-TR" sz="2400" b="1" dirty="0">
                <a:solidFill>
                  <a:srgbClr val="6600FF"/>
                </a:solidFill>
              </a:rPr>
              <a:t>TÜM ÖĞÜNLERİNİZDE </a:t>
            </a:r>
            <a:r>
              <a:rPr lang="tr-TR" sz="2400" b="1" u="sng" dirty="0">
                <a:solidFill>
                  <a:srgbClr val="6600FF"/>
                </a:solidFill>
              </a:rPr>
              <a:t>4 BESİN GRUBUNDAN  </a:t>
            </a:r>
            <a:r>
              <a:rPr lang="tr-TR" sz="2400" b="1" dirty="0">
                <a:solidFill>
                  <a:srgbClr val="6600FF"/>
                </a:solidFill>
              </a:rPr>
              <a:t>DA BİR BESİN BULUNDURUN </a:t>
            </a:r>
          </a:p>
          <a:p>
            <a:pPr algn="ctr">
              <a:defRPr/>
            </a:pPr>
            <a:endParaRPr lang="tr-TR" sz="2400" b="1" dirty="0">
              <a:solidFill>
                <a:srgbClr val="6600FF"/>
              </a:solidFill>
              <a:latin typeface="+mj-lt"/>
              <a:ea typeface="+mj-ea"/>
              <a:cs typeface="+mj-cs"/>
            </a:endParaRPr>
          </a:p>
        </p:txBody>
      </p:sp>
      <p:pic>
        <p:nvPicPr>
          <p:cNvPr id="25605" name="Picture 2"/>
          <p:cNvPicPr>
            <a:picLocks noChangeAspect="1" noChangeArrowheads="1"/>
          </p:cNvPicPr>
          <p:nvPr/>
        </p:nvPicPr>
        <p:blipFill>
          <a:blip r:embed="rId2" cstate="print"/>
          <a:srcRect/>
          <a:stretch>
            <a:fillRect/>
          </a:stretch>
        </p:blipFill>
        <p:spPr bwMode="auto">
          <a:xfrm>
            <a:off x="0" y="285750"/>
            <a:ext cx="1063625" cy="1262063"/>
          </a:xfrm>
          <a:prstGeom prst="rect">
            <a:avLst/>
          </a:prstGeom>
          <a:noFill/>
          <a:ln w="9525">
            <a:noFill/>
            <a:miter lim="800000"/>
            <a:headEnd/>
            <a:tailEnd/>
          </a:ln>
        </p:spPr>
      </p:pic>
      <p:grpSp>
        <p:nvGrpSpPr>
          <p:cNvPr id="2" name="12 Grup"/>
          <p:cNvGrpSpPr>
            <a:grpSpLocks/>
          </p:cNvGrpSpPr>
          <p:nvPr/>
        </p:nvGrpSpPr>
        <p:grpSpPr bwMode="auto">
          <a:xfrm>
            <a:off x="428625" y="2286000"/>
            <a:ext cx="3786188" cy="2427288"/>
            <a:chOff x="1042988" y="1689100"/>
            <a:chExt cx="6630987" cy="4452938"/>
          </a:xfrm>
        </p:grpSpPr>
        <p:pic>
          <p:nvPicPr>
            <p:cNvPr id="25616" name="Picture 2"/>
            <p:cNvPicPr>
              <a:picLocks noChangeAspect="1" noChangeArrowheads="1"/>
            </p:cNvPicPr>
            <p:nvPr/>
          </p:nvPicPr>
          <p:blipFill>
            <a:blip r:embed="rId3" cstate="print"/>
            <a:srcRect/>
            <a:stretch>
              <a:fillRect/>
            </a:stretch>
          </p:blipFill>
          <p:spPr bwMode="auto">
            <a:xfrm>
              <a:off x="3708400" y="1689100"/>
              <a:ext cx="1465263" cy="1984375"/>
            </a:xfrm>
            <a:prstGeom prst="rect">
              <a:avLst/>
            </a:prstGeom>
            <a:noFill/>
            <a:ln w="9525">
              <a:noFill/>
              <a:miter lim="800000"/>
              <a:headEnd/>
              <a:tailEnd/>
            </a:ln>
          </p:spPr>
        </p:pic>
        <p:pic>
          <p:nvPicPr>
            <p:cNvPr id="25617" name="Picture 3"/>
            <p:cNvPicPr>
              <a:picLocks noChangeAspect="1" noChangeArrowheads="1"/>
            </p:cNvPicPr>
            <p:nvPr/>
          </p:nvPicPr>
          <p:blipFill>
            <a:blip r:embed="rId4" cstate="print"/>
            <a:srcRect/>
            <a:stretch>
              <a:fillRect/>
            </a:stretch>
          </p:blipFill>
          <p:spPr bwMode="auto">
            <a:xfrm>
              <a:off x="5707063" y="4946650"/>
              <a:ext cx="1152525" cy="1101725"/>
            </a:xfrm>
            <a:prstGeom prst="rect">
              <a:avLst/>
            </a:prstGeom>
            <a:noFill/>
            <a:ln w="9525">
              <a:noFill/>
              <a:miter lim="800000"/>
              <a:headEnd/>
              <a:tailEnd/>
            </a:ln>
          </p:spPr>
        </p:pic>
        <p:pic>
          <p:nvPicPr>
            <p:cNvPr id="25618" name="Picture 4"/>
            <p:cNvPicPr>
              <a:picLocks noChangeAspect="1" noChangeArrowheads="1"/>
            </p:cNvPicPr>
            <p:nvPr/>
          </p:nvPicPr>
          <p:blipFill>
            <a:blip r:embed="rId5" cstate="print"/>
            <a:srcRect/>
            <a:stretch>
              <a:fillRect/>
            </a:stretch>
          </p:blipFill>
          <p:spPr bwMode="auto">
            <a:xfrm>
              <a:off x="1042988" y="2630488"/>
              <a:ext cx="1944687" cy="1603375"/>
            </a:xfrm>
            <a:prstGeom prst="rect">
              <a:avLst/>
            </a:prstGeom>
            <a:noFill/>
            <a:ln w="9525">
              <a:noFill/>
              <a:miter lim="800000"/>
              <a:headEnd/>
              <a:tailEnd/>
            </a:ln>
          </p:spPr>
        </p:pic>
        <p:pic>
          <p:nvPicPr>
            <p:cNvPr id="25619" name="Picture 5"/>
            <p:cNvPicPr>
              <a:picLocks noChangeAspect="1" noChangeArrowheads="1"/>
            </p:cNvPicPr>
            <p:nvPr/>
          </p:nvPicPr>
          <p:blipFill>
            <a:blip r:embed="rId6" cstate="print"/>
            <a:srcRect/>
            <a:stretch>
              <a:fillRect/>
            </a:stretch>
          </p:blipFill>
          <p:spPr bwMode="auto">
            <a:xfrm>
              <a:off x="2195513" y="4730750"/>
              <a:ext cx="2447925" cy="1411288"/>
            </a:xfrm>
            <a:prstGeom prst="rect">
              <a:avLst/>
            </a:prstGeom>
            <a:noFill/>
            <a:ln w="9525">
              <a:noFill/>
              <a:miter lim="800000"/>
              <a:headEnd/>
              <a:tailEnd/>
            </a:ln>
          </p:spPr>
        </p:pic>
        <p:pic>
          <p:nvPicPr>
            <p:cNvPr id="25620" name="Picture 2"/>
            <p:cNvPicPr>
              <a:picLocks noChangeAspect="1" noChangeArrowheads="1"/>
            </p:cNvPicPr>
            <p:nvPr/>
          </p:nvPicPr>
          <p:blipFill>
            <a:blip r:embed="rId7" cstate="print"/>
            <a:srcRect/>
            <a:stretch>
              <a:fillRect/>
            </a:stretch>
          </p:blipFill>
          <p:spPr bwMode="auto">
            <a:xfrm>
              <a:off x="6324600" y="2173288"/>
              <a:ext cx="1349375" cy="2517775"/>
            </a:xfrm>
            <a:prstGeom prst="rect">
              <a:avLst/>
            </a:prstGeom>
            <a:noFill/>
            <a:ln w="9525">
              <a:noFill/>
              <a:miter lim="800000"/>
              <a:headEnd/>
              <a:tailEnd/>
            </a:ln>
          </p:spPr>
        </p:pic>
      </p:grpSp>
      <p:grpSp>
        <p:nvGrpSpPr>
          <p:cNvPr id="3" name="18 Grup"/>
          <p:cNvGrpSpPr>
            <a:grpSpLocks/>
          </p:cNvGrpSpPr>
          <p:nvPr/>
        </p:nvGrpSpPr>
        <p:grpSpPr bwMode="auto">
          <a:xfrm>
            <a:off x="4786313" y="4071938"/>
            <a:ext cx="4000500" cy="2514600"/>
            <a:chOff x="1331913" y="1593850"/>
            <a:chExt cx="5832475" cy="4778375"/>
          </a:xfrm>
        </p:grpSpPr>
        <p:pic>
          <p:nvPicPr>
            <p:cNvPr id="25612" name="Picture 4"/>
            <p:cNvPicPr>
              <a:picLocks noChangeAspect="1" noChangeArrowheads="1"/>
            </p:cNvPicPr>
            <p:nvPr/>
          </p:nvPicPr>
          <p:blipFill>
            <a:blip r:embed="rId8" cstate="print"/>
            <a:srcRect/>
            <a:stretch>
              <a:fillRect/>
            </a:stretch>
          </p:blipFill>
          <p:spPr bwMode="auto">
            <a:xfrm>
              <a:off x="1782763" y="2081213"/>
              <a:ext cx="1584325" cy="1479550"/>
            </a:xfrm>
            <a:prstGeom prst="rect">
              <a:avLst/>
            </a:prstGeom>
            <a:noFill/>
            <a:ln w="9525">
              <a:noFill/>
              <a:miter lim="800000"/>
              <a:headEnd/>
              <a:tailEnd/>
            </a:ln>
          </p:spPr>
        </p:pic>
        <p:pic>
          <p:nvPicPr>
            <p:cNvPr id="25613" name="Picture 5"/>
            <p:cNvPicPr>
              <a:picLocks noChangeAspect="1" noChangeArrowheads="1"/>
            </p:cNvPicPr>
            <p:nvPr/>
          </p:nvPicPr>
          <p:blipFill>
            <a:blip r:embed="rId9" cstate="print"/>
            <a:srcRect/>
            <a:stretch>
              <a:fillRect/>
            </a:stretch>
          </p:blipFill>
          <p:spPr bwMode="auto">
            <a:xfrm>
              <a:off x="4284663" y="1593850"/>
              <a:ext cx="2879725" cy="2454275"/>
            </a:xfrm>
            <a:prstGeom prst="rect">
              <a:avLst/>
            </a:prstGeom>
            <a:noFill/>
            <a:ln w="9525">
              <a:noFill/>
              <a:miter lim="800000"/>
              <a:headEnd/>
              <a:tailEnd/>
            </a:ln>
          </p:spPr>
        </p:pic>
        <p:pic>
          <p:nvPicPr>
            <p:cNvPr id="25614" name="Picture 6"/>
            <p:cNvPicPr>
              <a:picLocks noChangeAspect="1" noChangeArrowheads="1"/>
            </p:cNvPicPr>
            <p:nvPr/>
          </p:nvPicPr>
          <p:blipFill>
            <a:blip r:embed="rId10" cstate="print"/>
            <a:srcRect/>
            <a:stretch>
              <a:fillRect/>
            </a:stretch>
          </p:blipFill>
          <p:spPr bwMode="auto">
            <a:xfrm>
              <a:off x="1331913" y="4048125"/>
              <a:ext cx="2486025" cy="1800225"/>
            </a:xfrm>
            <a:prstGeom prst="rect">
              <a:avLst/>
            </a:prstGeom>
            <a:noFill/>
            <a:ln w="9525">
              <a:noFill/>
              <a:miter lim="800000"/>
              <a:headEnd/>
              <a:tailEnd/>
            </a:ln>
          </p:spPr>
        </p:pic>
        <p:pic>
          <p:nvPicPr>
            <p:cNvPr id="25615" name="Picture 7"/>
            <p:cNvPicPr>
              <a:picLocks noChangeAspect="1" noChangeArrowheads="1"/>
            </p:cNvPicPr>
            <p:nvPr/>
          </p:nvPicPr>
          <p:blipFill>
            <a:blip r:embed="rId11" cstate="print"/>
            <a:srcRect/>
            <a:stretch>
              <a:fillRect/>
            </a:stretch>
          </p:blipFill>
          <p:spPr bwMode="auto">
            <a:xfrm>
              <a:off x="4659313" y="4581525"/>
              <a:ext cx="2181225" cy="1790700"/>
            </a:xfrm>
            <a:prstGeom prst="rect">
              <a:avLst/>
            </a:prstGeom>
            <a:noFill/>
            <a:ln w="9525">
              <a:noFill/>
              <a:miter lim="800000"/>
              <a:headEnd/>
              <a:tailEnd/>
            </a:ln>
          </p:spPr>
        </p:pic>
      </p:grpSp>
      <p:sp>
        <p:nvSpPr>
          <p:cNvPr id="25608" name="Başlık 1"/>
          <p:cNvSpPr>
            <a:spLocks noGrp="1"/>
          </p:cNvSpPr>
          <p:nvPr>
            <p:ph type="title"/>
          </p:nvPr>
        </p:nvSpPr>
        <p:spPr>
          <a:xfrm>
            <a:off x="0" y="1571625"/>
            <a:ext cx="4357688" cy="642938"/>
          </a:xfrm>
        </p:spPr>
        <p:txBody>
          <a:bodyPr>
            <a:normAutofit fontScale="90000"/>
          </a:bodyPr>
          <a:lstStyle/>
          <a:p>
            <a:pPr eaLnBrk="1" hangingPunct="1"/>
            <a:r>
              <a:rPr lang="tr-TR" b="1" smtClean="0">
                <a:solidFill>
                  <a:srgbClr val="FF0000"/>
                </a:solidFill>
              </a:rPr>
              <a:t>  Kahvaltı 1</a:t>
            </a:r>
          </a:p>
        </p:txBody>
      </p:sp>
      <p:sp>
        <p:nvSpPr>
          <p:cNvPr id="25" name="Başlık 1"/>
          <p:cNvSpPr txBox="1">
            <a:spLocks/>
          </p:cNvSpPr>
          <p:nvPr/>
        </p:nvSpPr>
        <p:spPr bwMode="auto">
          <a:xfrm>
            <a:off x="4786313" y="2928938"/>
            <a:ext cx="4357687" cy="642937"/>
          </a:xfrm>
          <a:prstGeom prst="rect">
            <a:avLst/>
          </a:prstGeom>
          <a:noFill/>
          <a:ln w="9525">
            <a:noFill/>
            <a:miter lim="800000"/>
            <a:headEnd/>
            <a:tailEnd/>
          </a:ln>
        </p:spPr>
        <p:txBody>
          <a:bodyPr anchor="ctr"/>
          <a:lstStyle/>
          <a:p>
            <a:pPr algn="ctr">
              <a:defRPr/>
            </a:pPr>
            <a:r>
              <a:rPr lang="tr-TR" sz="4400" b="1" dirty="0">
                <a:solidFill>
                  <a:srgbClr val="FF0000"/>
                </a:solidFill>
                <a:latin typeface="+mj-lt"/>
                <a:ea typeface="+mj-ea"/>
                <a:cs typeface="+mj-cs"/>
              </a:rPr>
              <a:t>  Kahvaltı 2</a:t>
            </a:r>
          </a:p>
        </p:txBody>
      </p:sp>
      <p:sp>
        <p:nvSpPr>
          <p:cNvPr id="26" name="25 Dikdörtgen"/>
          <p:cNvSpPr/>
          <p:nvPr/>
        </p:nvSpPr>
        <p:spPr>
          <a:xfrm>
            <a:off x="142875" y="2214563"/>
            <a:ext cx="4286250" cy="2786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7" name="26 Dikdörtgen"/>
          <p:cNvSpPr/>
          <p:nvPr/>
        </p:nvSpPr>
        <p:spPr>
          <a:xfrm>
            <a:off x="4643438" y="3714750"/>
            <a:ext cx="4357687" cy="285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20 Slayt Numarası Yer Tutucusu"/>
          <p:cNvSpPr>
            <a:spLocks noGrp="1"/>
          </p:cNvSpPr>
          <p:nvPr>
            <p:ph type="sldNum" sz="quarter" idx="12"/>
          </p:nvPr>
        </p:nvSpPr>
        <p:spPr/>
        <p:txBody>
          <a:bodyPr/>
          <a:lstStyle/>
          <a:p>
            <a:fld id="{1A563ADA-30EF-40F4-9BD7-C877AEFDD299}" type="slidenum">
              <a:rPr lang="tr-TR" smtClean="0"/>
              <a:pPr/>
              <a:t>56</a:t>
            </a:fld>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title"/>
          </p:nvPr>
        </p:nvSpPr>
        <p:spPr>
          <a:xfrm>
            <a:off x="285750" y="857250"/>
            <a:ext cx="3757613" cy="868363"/>
          </a:xfrm>
        </p:spPr>
        <p:txBody>
          <a:bodyPr/>
          <a:lstStyle/>
          <a:p>
            <a:pPr eaLnBrk="1" hangingPunct="1"/>
            <a:r>
              <a:rPr lang="tr-TR" b="1" smtClean="0">
                <a:solidFill>
                  <a:srgbClr val="FF0000"/>
                </a:solidFill>
              </a:rPr>
              <a:t>  Öğle Yemeği 1</a:t>
            </a:r>
          </a:p>
        </p:txBody>
      </p:sp>
      <p:pic>
        <p:nvPicPr>
          <p:cNvPr id="26627" name="Picture 2"/>
          <p:cNvPicPr>
            <a:picLocks noChangeAspect="1" noChangeArrowheads="1"/>
          </p:cNvPicPr>
          <p:nvPr/>
        </p:nvPicPr>
        <p:blipFill>
          <a:blip r:embed="rId2" cstate="print"/>
          <a:srcRect/>
          <a:stretch>
            <a:fillRect/>
          </a:stretch>
        </p:blipFill>
        <p:spPr bwMode="auto">
          <a:xfrm>
            <a:off x="7572375" y="428625"/>
            <a:ext cx="1165225" cy="1177925"/>
          </a:xfrm>
          <a:prstGeom prst="rect">
            <a:avLst/>
          </a:prstGeom>
          <a:noFill/>
          <a:ln w="9525">
            <a:noFill/>
            <a:miter lim="800000"/>
            <a:headEnd/>
            <a:tailEnd/>
          </a:ln>
        </p:spPr>
      </p:pic>
      <p:grpSp>
        <p:nvGrpSpPr>
          <p:cNvPr id="2" name="7 Grup"/>
          <p:cNvGrpSpPr>
            <a:grpSpLocks/>
          </p:cNvGrpSpPr>
          <p:nvPr/>
        </p:nvGrpSpPr>
        <p:grpSpPr bwMode="auto">
          <a:xfrm>
            <a:off x="357188" y="1785938"/>
            <a:ext cx="3786187" cy="2952750"/>
            <a:chOff x="1285875" y="1785938"/>
            <a:chExt cx="6489700" cy="4667250"/>
          </a:xfrm>
        </p:grpSpPr>
        <p:pic>
          <p:nvPicPr>
            <p:cNvPr id="26637" name="Picture 6"/>
            <p:cNvPicPr>
              <a:picLocks noChangeAspect="1" noChangeArrowheads="1"/>
            </p:cNvPicPr>
            <p:nvPr/>
          </p:nvPicPr>
          <p:blipFill>
            <a:blip r:embed="rId3" cstate="print"/>
            <a:srcRect/>
            <a:stretch>
              <a:fillRect/>
            </a:stretch>
          </p:blipFill>
          <p:spPr bwMode="auto">
            <a:xfrm>
              <a:off x="5927725" y="4581525"/>
              <a:ext cx="1239838" cy="1238250"/>
            </a:xfrm>
            <a:prstGeom prst="rect">
              <a:avLst/>
            </a:prstGeom>
            <a:noFill/>
            <a:ln w="9525">
              <a:noFill/>
              <a:miter lim="800000"/>
              <a:headEnd/>
              <a:tailEnd/>
            </a:ln>
          </p:spPr>
        </p:pic>
        <p:pic>
          <p:nvPicPr>
            <p:cNvPr id="26638" name="Picture 4"/>
            <p:cNvPicPr>
              <a:picLocks noChangeAspect="1" noChangeArrowheads="1"/>
            </p:cNvPicPr>
            <p:nvPr/>
          </p:nvPicPr>
          <p:blipFill>
            <a:blip r:embed="rId4" cstate="print"/>
            <a:srcRect/>
            <a:stretch>
              <a:fillRect/>
            </a:stretch>
          </p:blipFill>
          <p:spPr bwMode="auto">
            <a:xfrm>
              <a:off x="2268538" y="4787900"/>
              <a:ext cx="2019300" cy="1665288"/>
            </a:xfrm>
            <a:prstGeom prst="rect">
              <a:avLst/>
            </a:prstGeom>
            <a:noFill/>
            <a:ln w="9525">
              <a:noFill/>
              <a:miter lim="800000"/>
              <a:headEnd/>
              <a:tailEnd/>
            </a:ln>
          </p:spPr>
        </p:pic>
        <p:pic>
          <p:nvPicPr>
            <p:cNvPr id="26639" name="Picture 9"/>
            <p:cNvPicPr>
              <a:picLocks noChangeAspect="1" noChangeArrowheads="1"/>
            </p:cNvPicPr>
            <p:nvPr/>
          </p:nvPicPr>
          <p:blipFill>
            <a:blip r:embed="rId5" cstate="print"/>
            <a:srcRect/>
            <a:stretch>
              <a:fillRect/>
            </a:stretch>
          </p:blipFill>
          <p:spPr bwMode="auto">
            <a:xfrm>
              <a:off x="1285875" y="1785938"/>
              <a:ext cx="3171825" cy="2562225"/>
            </a:xfrm>
            <a:prstGeom prst="rect">
              <a:avLst/>
            </a:prstGeom>
            <a:noFill/>
            <a:ln w="9525">
              <a:noFill/>
              <a:miter lim="800000"/>
              <a:headEnd/>
              <a:tailEnd/>
            </a:ln>
          </p:spPr>
        </p:pic>
        <p:pic>
          <p:nvPicPr>
            <p:cNvPr id="26640" name="Picture 2"/>
            <p:cNvPicPr>
              <a:picLocks noChangeAspect="1" noChangeArrowheads="1"/>
            </p:cNvPicPr>
            <p:nvPr/>
          </p:nvPicPr>
          <p:blipFill>
            <a:blip r:embed="rId6" cstate="print"/>
            <a:srcRect/>
            <a:stretch>
              <a:fillRect/>
            </a:stretch>
          </p:blipFill>
          <p:spPr bwMode="auto">
            <a:xfrm>
              <a:off x="5429250" y="1785938"/>
              <a:ext cx="2346325" cy="1714500"/>
            </a:xfrm>
            <a:prstGeom prst="rect">
              <a:avLst/>
            </a:prstGeom>
            <a:noFill/>
            <a:ln w="9525">
              <a:noFill/>
              <a:miter lim="800000"/>
              <a:headEnd/>
              <a:tailEnd/>
            </a:ln>
          </p:spPr>
        </p:pic>
      </p:grpSp>
      <p:grpSp>
        <p:nvGrpSpPr>
          <p:cNvPr id="3" name="8 Grup"/>
          <p:cNvGrpSpPr>
            <a:grpSpLocks/>
          </p:cNvGrpSpPr>
          <p:nvPr/>
        </p:nvGrpSpPr>
        <p:grpSpPr bwMode="auto">
          <a:xfrm>
            <a:off x="4572000" y="4071938"/>
            <a:ext cx="4572000" cy="2595562"/>
            <a:chOff x="611188" y="2209800"/>
            <a:chExt cx="7705725" cy="4243388"/>
          </a:xfrm>
        </p:grpSpPr>
        <p:pic>
          <p:nvPicPr>
            <p:cNvPr id="26633" name="Picture 2"/>
            <p:cNvPicPr>
              <a:picLocks noChangeAspect="1" noChangeArrowheads="1"/>
            </p:cNvPicPr>
            <p:nvPr/>
          </p:nvPicPr>
          <p:blipFill>
            <a:blip r:embed="rId7" cstate="print"/>
            <a:srcRect/>
            <a:stretch>
              <a:fillRect/>
            </a:stretch>
          </p:blipFill>
          <p:spPr bwMode="auto">
            <a:xfrm>
              <a:off x="611188" y="2209800"/>
              <a:ext cx="3384550" cy="2339975"/>
            </a:xfrm>
            <a:prstGeom prst="rect">
              <a:avLst/>
            </a:prstGeom>
            <a:noFill/>
            <a:ln w="9525">
              <a:noFill/>
              <a:miter lim="800000"/>
              <a:headEnd/>
              <a:tailEnd/>
            </a:ln>
          </p:spPr>
        </p:pic>
        <p:pic>
          <p:nvPicPr>
            <p:cNvPr id="26634" name="Picture 3"/>
            <p:cNvPicPr>
              <a:picLocks noChangeAspect="1" noChangeArrowheads="1"/>
            </p:cNvPicPr>
            <p:nvPr/>
          </p:nvPicPr>
          <p:blipFill>
            <a:blip r:embed="rId8" cstate="print"/>
            <a:srcRect/>
            <a:stretch>
              <a:fillRect/>
            </a:stretch>
          </p:blipFill>
          <p:spPr bwMode="auto">
            <a:xfrm>
              <a:off x="5073650" y="2219325"/>
              <a:ext cx="2392363" cy="1844675"/>
            </a:xfrm>
            <a:prstGeom prst="rect">
              <a:avLst/>
            </a:prstGeom>
            <a:noFill/>
            <a:ln w="9525">
              <a:noFill/>
              <a:miter lim="800000"/>
              <a:headEnd/>
              <a:tailEnd/>
            </a:ln>
          </p:spPr>
        </p:pic>
        <p:pic>
          <p:nvPicPr>
            <p:cNvPr id="26635" name="Picture 5"/>
            <p:cNvPicPr>
              <a:picLocks noChangeAspect="1" noChangeArrowheads="1"/>
            </p:cNvPicPr>
            <p:nvPr/>
          </p:nvPicPr>
          <p:blipFill>
            <a:blip r:embed="rId9" cstate="print"/>
            <a:srcRect/>
            <a:stretch>
              <a:fillRect/>
            </a:stretch>
          </p:blipFill>
          <p:spPr bwMode="auto">
            <a:xfrm>
              <a:off x="3036888" y="4784725"/>
              <a:ext cx="1895475" cy="1458913"/>
            </a:xfrm>
            <a:prstGeom prst="rect">
              <a:avLst/>
            </a:prstGeom>
            <a:noFill/>
            <a:ln w="9525">
              <a:noFill/>
              <a:miter lim="800000"/>
              <a:headEnd/>
              <a:tailEnd/>
            </a:ln>
          </p:spPr>
        </p:pic>
        <p:pic>
          <p:nvPicPr>
            <p:cNvPr id="26636" name="Picture 7" descr="http://i.ekolay.net/i/mahmure/yemek/2092_198.jpg"/>
            <p:cNvPicPr>
              <a:picLocks noChangeAspect="1" noChangeArrowheads="1"/>
            </p:cNvPicPr>
            <p:nvPr/>
          </p:nvPicPr>
          <p:blipFill>
            <a:blip r:embed="rId10" cstate="print"/>
            <a:srcRect/>
            <a:stretch>
              <a:fillRect/>
            </a:stretch>
          </p:blipFill>
          <p:spPr bwMode="auto">
            <a:xfrm>
              <a:off x="5435600" y="4311650"/>
              <a:ext cx="2881313" cy="2141538"/>
            </a:xfrm>
            <a:prstGeom prst="rect">
              <a:avLst/>
            </a:prstGeom>
            <a:noFill/>
            <a:ln w="9525">
              <a:noFill/>
              <a:miter lim="800000"/>
              <a:headEnd/>
              <a:tailEnd/>
            </a:ln>
          </p:spPr>
        </p:pic>
      </p:grpSp>
      <p:sp>
        <p:nvSpPr>
          <p:cNvPr id="14" name="13 Dikdörtgen"/>
          <p:cNvSpPr/>
          <p:nvPr/>
        </p:nvSpPr>
        <p:spPr>
          <a:xfrm>
            <a:off x="142875" y="1643063"/>
            <a:ext cx="4286250" cy="3214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4 Dikdörtgen"/>
          <p:cNvSpPr/>
          <p:nvPr/>
        </p:nvSpPr>
        <p:spPr>
          <a:xfrm>
            <a:off x="4572000" y="3643313"/>
            <a:ext cx="4286250" cy="3214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Başlık 1"/>
          <p:cNvSpPr txBox="1">
            <a:spLocks/>
          </p:cNvSpPr>
          <p:nvPr/>
        </p:nvSpPr>
        <p:spPr bwMode="auto">
          <a:xfrm>
            <a:off x="4857750" y="2571750"/>
            <a:ext cx="3757613" cy="868363"/>
          </a:xfrm>
          <a:prstGeom prst="rect">
            <a:avLst/>
          </a:prstGeom>
          <a:noFill/>
          <a:ln w="9525">
            <a:noFill/>
            <a:miter lim="800000"/>
            <a:headEnd/>
            <a:tailEnd/>
          </a:ln>
        </p:spPr>
        <p:txBody>
          <a:bodyPr anchor="ctr"/>
          <a:lstStyle/>
          <a:p>
            <a:pPr algn="ctr">
              <a:defRPr/>
            </a:pPr>
            <a:r>
              <a:rPr lang="tr-TR" sz="4400" b="1" dirty="0">
                <a:solidFill>
                  <a:srgbClr val="FF0000"/>
                </a:solidFill>
                <a:latin typeface="+mj-lt"/>
                <a:ea typeface="+mj-ea"/>
                <a:cs typeface="+mj-cs"/>
              </a:rPr>
              <a:t>  Öğle Yemeği 2</a:t>
            </a:r>
          </a:p>
        </p:txBody>
      </p:sp>
      <p:sp>
        <p:nvSpPr>
          <p:cNvPr id="17" name="16 Slayt Numarası Yer Tutucusu"/>
          <p:cNvSpPr>
            <a:spLocks noGrp="1"/>
          </p:cNvSpPr>
          <p:nvPr>
            <p:ph type="sldNum" sz="quarter" idx="12"/>
          </p:nvPr>
        </p:nvSpPr>
        <p:spPr/>
        <p:txBody>
          <a:bodyPr/>
          <a:lstStyle/>
          <a:p>
            <a:fld id="{1A563ADA-30EF-40F4-9BD7-C877AEFDD299}" type="slidenum">
              <a:rPr lang="tr-TR" smtClean="0"/>
              <a:pPr/>
              <a:t>57</a:t>
            </a:fld>
            <a:endParaRPr lang="tr-T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625" y="642938"/>
            <a:ext cx="8229600" cy="1143000"/>
          </a:xfrm>
        </p:spPr>
        <p:txBody>
          <a:bodyPr rtlCol="0">
            <a:normAutofit fontScale="90000"/>
          </a:bodyPr>
          <a:lstStyle/>
          <a:p>
            <a:pPr eaLnBrk="1" fontAlgn="auto" hangingPunct="1">
              <a:spcAft>
                <a:spcPts val="0"/>
              </a:spcAft>
              <a:defRPr/>
            </a:pPr>
            <a:r>
              <a:rPr lang="tr-TR" b="1" dirty="0" smtClean="0">
                <a:solidFill>
                  <a:srgbClr val="FF0000"/>
                </a:solidFill>
              </a:rPr>
              <a:t>Beslenme Durumunun Değerlendirilmesi</a:t>
            </a:r>
            <a:r>
              <a:rPr lang="tr-TR" dirty="0" smtClean="0"/>
              <a:t/>
            </a:r>
            <a:br>
              <a:rPr lang="tr-TR" dirty="0" smtClean="0"/>
            </a:br>
            <a:endParaRPr lang="tr-TR" dirty="0"/>
          </a:p>
        </p:txBody>
      </p:sp>
      <p:sp>
        <p:nvSpPr>
          <p:cNvPr id="27651" name="2 İçerik Yer Tutucusu"/>
          <p:cNvSpPr>
            <a:spLocks noGrp="1"/>
          </p:cNvSpPr>
          <p:nvPr>
            <p:ph idx="1"/>
          </p:nvPr>
        </p:nvSpPr>
        <p:spPr>
          <a:xfrm>
            <a:off x="500063" y="1928813"/>
            <a:ext cx="8229600" cy="4525962"/>
          </a:xfrm>
        </p:spPr>
        <p:txBody>
          <a:bodyPr/>
          <a:lstStyle/>
          <a:p>
            <a:pPr marL="514350" indent="-514350" eaLnBrk="1" hangingPunct="1">
              <a:buFont typeface="Calibri" pitchFamily="34" charset="0"/>
              <a:buAutoNum type="arabicPeriod"/>
            </a:pPr>
            <a:r>
              <a:rPr lang="tr-TR" sz="2800" smtClean="0">
                <a:solidFill>
                  <a:srgbClr val="002060"/>
                </a:solidFill>
              </a:rPr>
              <a:t>Antropometrik yöntemler</a:t>
            </a:r>
          </a:p>
          <a:p>
            <a:pPr marL="914400" lvl="1" indent="-514350" eaLnBrk="1" hangingPunct="1"/>
            <a:r>
              <a:rPr lang="tr-TR" smtClean="0">
                <a:solidFill>
                  <a:srgbClr val="002060"/>
                </a:solidFill>
              </a:rPr>
              <a:t>Boy, kilo, bel çevresi ölçümü, BKİ, persentil</a:t>
            </a:r>
          </a:p>
          <a:p>
            <a:pPr marL="914400" lvl="1" indent="-514350" eaLnBrk="1" hangingPunct="1">
              <a:buFont typeface="Arial" charset="0"/>
              <a:buNone/>
            </a:pPr>
            <a:r>
              <a:rPr lang="tr-TR" smtClean="0">
                <a:solidFill>
                  <a:srgbClr val="002060"/>
                </a:solidFill>
              </a:rPr>
              <a:t>tabloları </a:t>
            </a:r>
          </a:p>
          <a:p>
            <a:pPr marL="514350" indent="-514350" eaLnBrk="1" hangingPunct="1">
              <a:buFont typeface="Calibri" pitchFamily="34" charset="0"/>
              <a:buAutoNum type="arabicPeriod"/>
            </a:pPr>
            <a:r>
              <a:rPr lang="tr-TR" sz="2800" smtClean="0">
                <a:solidFill>
                  <a:srgbClr val="002060"/>
                </a:solidFill>
              </a:rPr>
              <a:t>Klinik belirtiler ve sağlık öyküsü</a:t>
            </a:r>
          </a:p>
          <a:p>
            <a:pPr marL="514350" indent="-514350" eaLnBrk="1" hangingPunct="1">
              <a:buFont typeface="Calibri" pitchFamily="34" charset="0"/>
              <a:buAutoNum type="arabicPeriod"/>
            </a:pPr>
            <a:r>
              <a:rPr lang="tr-TR" sz="2800" smtClean="0">
                <a:solidFill>
                  <a:srgbClr val="002060"/>
                </a:solidFill>
              </a:rPr>
              <a:t>Laboratuvar testler</a:t>
            </a:r>
          </a:p>
          <a:p>
            <a:pPr marL="514350" indent="-514350" eaLnBrk="1" hangingPunct="1">
              <a:buFont typeface="Calibri" pitchFamily="34" charset="0"/>
              <a:buAutoNum type="arabicPeriod"/>
            </a:pPr>
            <a:r>
              <a:rPr lang="tr-TR" sz="2800" smtClean="0">
                <a:solidFill>
                  <a:srgbClr val="002060"/>
                </a:solidFill>
              </a:rPr>
              <a:t>Besin alımının saptanması</a:t>
            </a:r>
          </a:p>
          <a:p>
            <a:pPr marL="514350" indent="-514350" eaLnBrk="1" hangingPunct="1">
              <a:buFont typeface="Calibri" pitchFamily="34" charset="0"/>
              <a:buAutoNum type="arabicPeriod"/>
            </a:pPr>
            <a:r>
              <a:rPr lang="tr-TR" sz="2800" smtClean="0">
                <a:solidFill>
                  <a:srgbClr val="002060"/>
                </a:solidFill>
              </a:rPr>
              <a:t>Psikososyal veriler</a:t>
            </a:r>
          </a:p>
          <a:p>
            <a:pPr marL="914400" lvl="1" indent="-514350" eaLnBrk="1" hangingPunct="1">
              <a:buFont typeface="Arial" charset="0"/>
              <a:buNone/>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p:txBody>
      </p:sp>
      <p:pic>
        <p:nvPicPr>
          <p:cNvPr id="5" name="Picture 5" descr="http://t2.gstatic.com/images?q=tbn:ANd9GcQ3MBHKlHtus-vqU78mMgsiWPYniwjKaquazvt8bczHAiIMtO2t"/>
          <p:cNvPicPr>
            <a:picLocks noChangeAspect="1" noChangeArrowheads="1"/>
          </p:cNvPicPr>
          <p:nvPr/>
        </p:nvPicPr>
        <p:blipFill>
          <a:blip r:embed="rId2" cstate="print"/>
          <a:srcRect/>
          <a:stretch>
            <a:fillRect/>
          </a:stretch>
        </p:blipFill>
        <p:spPr bwMode="auto">
          <a:xfrm>
            <a:off x="7215188" y="500063"/>
            <a:ext cx="1500187" cy="1820862"/>
          </a:xfrm>
          <a:prstGeom prst="rect">
            <a:avLst/>
          </a:prstGeom>
          <a:noFill/>
          <a:ln w="19050">
            <a:solidFill>
              <a:schemeClr val="accent1">
                <a:lumMod val="50000"/>
              </a:schemeClr>
            </a:solidFill>
            <a:miter lim="800000"/>
            <a:headEnd/>
            <a:tailEnd/>
          </a:ln>
        </p:spPr>
      </p:pic>
      <p:pic>
        <p:nvPicPr>
          <p:cNvPr id="27653" name="5 Resim" descr="63b2d98395991c210870f28ff246ccec.png"/>
          <p:cNvPicPr>
            <a:picLocks noChangeAspect="1"/>
          </p:cNvPicPr>
          <p:nvPr/>
        </p:nvPicPr>
        <p:blipFill>
          <a:blip r:embed="rId3" cstate="print"/>
          <a:srcRect r="53345"/>
          <a:stretch>
            <a:fillRect/>
          </a:stretch>
        </p:blipFill>
        <p:spPr bwMode="auto">
          <a:xfrm>
            <a:off x="6572250" y="3071813"/>
            <a:ext cx="2286000" cy="3529012"/>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1A563ADA-30EF-40F4-9BD7-C877AEFDD299}" type="slidenum">
              <a:rPr lang="tr-TR" smtClean="0"/>
              <a:pPr/>
              <a:t>58</a:t>
            </a:fld>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457200" y="704850"/>
            <a:ext cx="8229600" cy="1438275"/>
          </a:xfrm>
        </p:spPr>
        <p:txBody>
          <a:bodyPr/>
          <a:lstStyle/>
          <a:p>
            <a:pPr eaLnBrk="1" hangingPunct="1"/>
            <a:r>
              <a:rPr lang="tr-TR" sz="3600" b="1" smtClean="0">
                <a:solidFill>
                  <a:srgbClr val="FF0000"/>
                </a:solidFill>
              </a:rPr>
              <a:t>YETERSİZ VE DENGESİZ BESLENMEYE BAĞLI ORTAYA ÇIKAN HASTALIKLAR</a:t>
            </a:r>
          </a:p>
        </p:txBody>
      </p:sp>
      <p:sp>
        <p:nvSpPr>
          <p:cNvPr id="28675" name="2 İçerik Yer Tutucusu"/>
          <p:cNvSpPr>
            <a:spLocks noGrp="1"/>
          </p:cNvSpPr>
          <p:nvPr>
            <p:ph idx="1"/>
          </p:nvPr>
        </p:nvSpPr>
        <p:spPr>
          <a:xfrm>
            <a:off x="457200" y="2500313"/>
            <a:ext cx="8229600" cy="3824287"/>
          </a:xfrm>
        </p:spPr>
        <p:txBody>
          <a:bodyPr/>
          <a:lstStyle/>
          <a:p>
            <a:pPr eaLnBrk="1" hangingPunct="1"/>
            <a:r>
              <a:rPr lang="tr-TR" smtClean="0"/>
              <a:t>Obezite</a:t>
            </a:r>
          </a:p>
          <a:p>
            <a:pPr eaLnBrk="1" hangingPunct="1"/>
            <a:r>
              <a:rPr lang="tr-TR" smtClean="0"/>
              <a:t>Zayıflık</a:t>
            </a:r>
          </a:p>
          <a:p>
            <a:pPr eaLnBrk="1" hangingPunct="1"/>
            <a:r>
              <a:rPr lang="tr-TR" smtClean="0"/>
              <a:t>Diyabet hastalığı</a:t>
            </a:r>
          </a:p>
          <a:p>
            <a:pPr eaLnBrk="1" hangingPunct="1"/>
            <a:r>
              <a:rPr lang="tr-TR" smtClean="0"/>
              <a:t>Kalp-damar hastalıkları</a:t>
            </a:r>
          </a:p>
          <a:p>
            <a:pPr eaLnBrk="1" hangingPunct="1"/>
            <a:r>
              <a:rPr lang="tr-TR" smtClean="0"/>
              <a:t>Anemi</a:t>
            </a:r>
          </a:p>
          <a:p>
            <a:pPr eaLnBrk="1" hangingPunct="1"/>
            <a:r>
              <a:rPr lang="tr-TR" smtClean="0"/>
              <a:t>Kanser</a:t>
            </a:r>
          </a:p>
          <a:p>
            <a:pPr eaLnBrk="1" hangingPunct="1"/>
            <a:endParaRPr lang="tr-TR" smtClean="0"/>
          </a:p>
          <a:p>
            <a:pPr eaLnBrk="1" hangingPunct="1"/>
            <a:endParaRPr lang="tr-TR" smtClean="0"/>
          </a:p>
        </p:txBody>
      </p:sp>
      <p:sp>
        <p:nvSpPr>
          <p:cNvPr id="4" name="3 Slayt Numarası Yer Tutucusu"/>
          <p:cNvSpPr>
            <a:spLocks noGrp="1"/>
          </p:cNvSpPr>
          <p:nvPr>
            <p:ph type="sldNum" sz="quarter" idx="12"/>
          </p:nvPr>
        </p:nvSpPr>
        <p:spPr/>
        <p:txBody>
          <a:bodyPr/>
          <a:lstStyle/>
          <a:p>
            <a:fld id="{1A563ADA-30EF-40F4-9BD7-C877AEFDD299}" type="slidenum">
              <a:rPr lang="tr-TR" smtClean="0"/>
              <a:pPr/>
              <a:t>59</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620688"/>
            <a:ext cx="8856984" cy="6141874"/>
          </a:xfrm>
          <a:prstGeom prst="rect">
            <a:avLst/>
          </a:prstGeom>
        </p:spPr>
        <p:txBody>
          <a:bodyPr wrap="square">
            <a:spAutoFit/>
          </a:bodyPr>
          <a:lstStyle/>
          <a:p>
            <a:pPr algn="just">
              <a:lnSpc>
                <a:spcPct val="115000"/>
              </a:lnSpc>
              <a:spcAft>
                <a:spcPts val="1000"/>
              </a:spcAft>
            </a:pPr>
            <a:r>
              <a:rPr lang="tr-TR" sz="2400" dirty="0">
                <a:ea typeface="Calibri"/>
                <a:cs typeface="Arial"/>
              </a:rPr>
              <a:t>İnsan üzerinde yapılan ilk kontrollü diyet tedavisi deneyi, 1747 yılında İngiltere’de </a:t>
            </a:r>
            <a:r>
              <a:rPr lang="tr-TR" sz="2400" dirty="0" err="1" smtClean="0">
                <a:ea typeface="Calibri"/>
                <a:cs typeface="Arial"/>
              </a:rPr>
              <a:t>Dr.James</a:t>
            </a:r>
            <a:r>
              <a:rPr lang="tr-TR" sz="2400" dirty="0" smtClean="0">
                <a:ea typeface="Calibri"/>
                <a:cs typeface="Arial"/>
              </a:rPr>
              <a:t> </a:t>
            </a:r>
            <a:r>
              <a:rPr lang="tr-TR" sz="2400" dirty="0" err="1" smtClean="0">
                <a:ea typeface="Calibri"/>
                <a:cs typeface="Arial"/>
              </a:rPr>
              <a:t>Lind</a:t>
            </a:r>
            <a:r>
              <a:rPr lang="tr-TR" sz="2400" dirty="0" smtClean="0">
                <a:ea typeface="Calibri"/>
                <a:cs typeface="Arial"/>
              </a:rPr>
              <a:t> </a:t>
            </a:r>
            <a:r>
              <a:rPr lang="tr-TR" sz="2400" dirty="0">
                <a:ea typeface="Calibri"/>
                <a:cs typeface="Arial"/>
              </a:rPr>
              <a:t>tarafından yapılmıştır. Uzun deniz yolculuğuna çıkan gemicilerde görülen </a:t>
            </a:r>
            <a:r>
              <a:rPr lang="tr-TR" sz="2400" dirty="0" err="1">
                <a:ea typeface="Calibri"/>
                <a:cs typeface="Arial"/>
              </a:rPr>
              <a:t>skorbüt</a:t>
            </a:r>
            <a:r>
              <a:rPr lang="tr-TR" sz="2400" dirty="0">
                <a:ea typeface="Calibri"/>
                <a:cs typeface="Arial"/>
              </a:rPr>
              <a:t> hastalığının turunçgillerin alınmasıyla iyileştirildiği görülmüştür. Böylece turunçgillerdeki etkin maddenin C vitamini olduğu ve </a:t>
            </a:r>
            <a:r>
              <a:rPr lang="tr-TR" sz="2400" dirty="0" err="1">
                <a:ea typeface="Calibri"/>
                <a:cs typeface="Arial"/>
              </a:rPr>
              <a:t>skorbüt</a:t>
            </a:r>
            <a:r>
              <a:rPr lang="tr-TR" sz="2400" dirty="0">
                <a:ea typeface="Calibri"/>
                <a:cs typeface="Arial"/>
              </a:rPr>
              <a:t> hastalığını tedavi ettiği  1930’lu yıllarda ortaya çıkmıştır. C vitamini, </a:t>
            </a:r>
            <a:r>
              <a:rPr lang="tr-TR" sz="2400" dirty="0" err="1">
                <a:ea typeface="Calibri"/>
                <a:cs typeface="Arial"/>
              </a:rPr>
              <a:t>skorbüt</a:t>
            </a:r>
            <a:r>
              <a:rPr lang="tr-TR" sz="2400" dirty="0">
                <a:ea typeface="Calibri"/>
                <a:cs typeface="Arial"/>
              </a:rPr>
              <a:t> karşıtı anlamına gelen </a:t>
            </a:r>
            <a:r>
              <a:rPr lang="tr-TR" sz="2400" dirty="0" err="1" smtClean="0">
                <a:ea typeface="Calibri"/>
                <a:cs typeface="Arial"/>
              </a:rPr>
              <a:t>askorbüt</a:t>
            </a:r>
            <a:r>
              <a:rPr lang="tr-TR" sz="2400" dirty="0" smtClean="0">
                <a:ea typeface="Calibri"/>
                <a:cs typeface="Arial"/>
              </a:rPr>
              <a:t> asit </a:t>
            </a:r>
            <a:r>
              <a:rPr lang="tr-TR" sz="2400" dirty="0">
                <a:ea typeface="Calibri"/>
                <a:cs typeface="Arial"/>
              </a:rPr>
              <a:t>olarak da bilinir. Beslenme alanındaki bilgiler daha çok son iki yüzyılda yapılan inceleme, deneme ve araştırmaların ürünüdür.</a:t>
            </a:r>
          </a:p>
          <a:p>
            <a:pPr algn="just">
              <a:lnSpc>
                <a:spcPct val="115000"/>
              </a:lnSpc>
              <a:spcAft>
                <a:spcPts val="1000"/>
              </a:spcAft>
            </a:pPr>
            <a:r>
              <a:rPr lang="tr-TR" sz="2400" dirty="0">
                <a:ea typeface="Calibri"/>
                <a:cs typeface="Arial"/>
              </a:rPr>
              <a:t>Son yüzyıllarda yapılan araştırmalar ve buluşlar sonucu beslenme, 20. yüzyılda bir bilim dalı olarak gelişmiştir. Günümüzde, beslenme bilimi alanında araştırmalar gittikçe yoğunlaşmakta ve her gün bilgi birikimine yenileri eklenmekte, insan yaşamında beslenmenin etkisi ve öneminin bilinenlerin de üzerinde olduğu anlaşılmaktadır.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6</a:t>
            </a:fld>
            <a:endParaRPr lang="tr-TR"/>
          </a:p>
        </p:txBody>
      </p:sp>
    </p:spTree>
    <p:extLst>
      <p:ext uri="{BB962C8B-B14F-4D97-AF65-F5344CB8AC3E}">
        <p14:creationId xmlns:p14="http://schemas.microsoft.com/office/powerpoint/2010/main" val="36552337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500063" y="428625"/>
            <a:ext cx="8229600" cy="1143000"/>
          </a:xfrm>
        </p:spPr>
        <p:txBody>
          <a:bodyPr/>
          <a:lstStyle/>
          <a:p>
            <a:pPr eaLnBrk="1" hangingPunct="1"/>
            <a:r>
              <a:rPr lang="tr-TR" sz="4000" b="1" smtClean="0">
                <a:solidFill>
                  <a:srgbClr val="FF0000"/>
                </a:solidFill>
              </a:rPr>
              <a:t>ŞİŞMANLIK (OBEZİTE) NEDİR?</a:t>
            </a:r>
          </a:p>
        </p:txBody>
      </p:sp>
      <p:grpSp>
        <p:nvGrpSpPr>
          <p:cNvPr id="2" name="21 Grup"/>
          <p:cNvGrpSpPr>
            <a:grpSpLocks/>
          </p:cNvGrpSpPr>
          <p:nvPr/>
        </p:nvGrpSpPr>
        <p:grpSpPr bwMode="auto">
          <a:xfrm>
            <a:off x="755650" y="2519363"/>
            <a:ext cx="6264275" cy="4149725"/>
            <a:chOff x="755576" y="2518997"/>
            <a:chExt cx="6264696" cy="4150363"/>
          </a:xfrm>
        </p:grpSpPr>
        <p:pic>
          <p:nvPicPr>
            <p:cNvPr id="29704" name="Picture 6" descr="http://lisakifttherapy.com/wp-content/uploads/2010/03/relationshipoutofbalance-300x240.jpg"/>
            <p:cNvPicPr>
              <a:picLocks noChangeAspect="1" noChangeArrowheads="1"/>
            </p:cNvPicPr>
            <p:nvPr/>
          </p:nvPicPr>
          <p:blipFill>
            <a:blip r:embed="rId2" cstate="print"/>
            <a:srcRect t="3986"/>
            <a:stretch>
              <a:fillRect/>
            </a:stretch>
          </p:blipFill>
          <p:spPr bwMode="auto">
            <a:xfrm>
              <a:off x="755576" y="2518997"/>
              <a:ext cx="6264696" cy="4150363"/>
            </a:xfrm>
            <a:prstGeom prst="rect">
              <a:avLst/>
            </a:prstGeom>
            <a:noFill/>
            <a:ln w="9525">
              <a:noFill/>
              <a:miter lim="800000"/>
              <a:headEnd/>
              <a:tailEnd/>
            </a:ln>
          </p:spPr>
        </p:pic>
        <p:pic>
          <p:nvPicPr>
            <p:cNvPr id="29705" name="Picture 3" descr="terazi"/>
            <p:cNvPicPr>
              <a:picLocks noChangeAspect="1" noChangeArrowheads="1"/>
            </p:cNvPicPr>
            <p:nvPr/>
          </p:nvPicPr>
          <p:blipFill>
            <a:blip r:embed="rId3" cstate="print"/>
            <a:srcRect l="4411" r="54411" b="65404"/>
            <a:stretch>
              <a:fillRect/>
            </a:stretch>
          </p:blipFill>
          <p:spPr bwMode="auto">
            <a:xfrm>
              <a:off x="1043608" y="4653136"/>
              <a:ext cx="2016224" cy="1152128"/>
            </a:xfrm>
            <a:prstGeom prst="rect">
              <a:avLst/>
            </a:prstGeom>
            <a:noFill/>
            <a:ln w="9525">
              <a:noFill/>
              <a:miter lim="800000"/>
              <a:headEnd/>
              <a:tailEnd/>
            </a:ln>
          </p:spPr>
        </p:pic>
        <p:pic>
          <p:nvPicPr>
            <p:cNvPr id="29706" name="Picture 3" descr="terazi"/>
            <p:cNvPicPr>
              <a:picLocks noChangeAspect="1" noChangeArrowheads="1"/>
            </p:cNvPicPr>
            <p:nvPr/>
          </p:nvPicPr>
          <p:blipFill>
            <a:blip r:embed="rId3" cstate="print"/>
            <a:srcRect l="59995" r="3239" b="67088"/>
            <a:stretch>
              <a:fillRect/>
            </a:stretch>
          </p:blipFill>
          <p:spPr bwMode="auto">
            <a:xfrm>
              <a:off x="4716016" y="3789040"/>
              <a:ext cx="1800200" cy="1096005"/>
            </a:xfrm>
            <a:prstGeom prst="rect">
              <a:avLst/>
            </a:prstGeom>
            <a:noFill/>
            <a:ln w="9525">
              <a:noFill/>
              <a:miter lim="800000"/>
              <a:headEnd/>
              <a:tailEnd/>
            </a:ln>
          </p:spPr>
        </p:pic>
      </p:grpSp>
      <p:sp>
        <p:nvSpPr>
          <p:cNvPr id="29700" name="Rectangle 4"/>
          <p:cNvSpPr>
            <a:spLocks noChangeArrowheads="1"/>
          </p:cNvSpPr>
          <p:nvPr/>
        </p:nvSpPr>
        <p:spPr bwMode="auto">
          <a:xfrm>
            <a:off x="323850" y="2492375"/>
            <a:ext cx="2735263" cy="577850"/>
          </a:xfrm>
          <a:prstGeom prst="rect">
            <a:avLst/>
          </a:prstGeom>
          <a:solidFill>
            <a:srgbClr val="FFFF99"/>
          </a:solidFill>
          <a:ln w="9525">
            <a:solidFill>
              <a:srgbClr val="3333FF"/>
            </a:solidFill>
            <a:miter lim="800000"/>
            <a:headEnd/>
            <a:tailEnd/>
          </a:ln>
        </p:spPr>
        <p:txBody>
          <a:bodyPr wrap="none" anchor="ctr"/>
          <a:lstStyle/>
          <a:p>
            <a:pPr algn="ctr"/>
            <a:r>
              <a:rPr lang="tr-TR">
                <a:solidFill>
                  <a:srgbClr val="000099"/>
                </a:solidFill>
                <a:latin typeface="Calibri" pitchFamily="34" charset="0"/>
              </a:rPr>
              <a:t>Gıdalardan alınan</a:t>
            </a:r>
            <a:endParaRPr lang="tr-TR">
              <a:latin typeface="Calibri" pitchFamily="34" charset="0"/>
            </a:endParaRPr>
          </a:p>
          <a:p>
            <a:pPr algn="ctr"/>
            <a:r>
              <a:rPr lang="tr-TR" b="1">
                <a:solidFill>
                  <a:srgbClr val="FF0000"/>
                </a:solidFill>
                <a:latin typeface="Constantia" pitchFamily="18" charset="0"/>
              </a:rPr>
              <a:t>ENERJİ ALIMI FAZLA</a:t>
            </a:r>
          </a:p>
        </p:txBody>
      </p:sp>
      <p:sp>
        <p:nvSpPr>
          <p:cNvPr id="29701" name="Rectangle 5"/>
          <p:cNvSpPr>
            <a:spLocks noChangeArrowheads="1"/>
          </p:cNvSpPr>
          <p:nvPr/>
        </p:nvSpPr>
        <p:spPr bwMode="auto">
          <a:xfrm>
            <a:off x="4140200" y="1700213"/>
            <a:ext cx="3095625" cy="1152525"/>
          </a:xfrm>
          <a:prstGeom prst="rect">
            <a:avLst/>
          </a:prstGeom>
          <a:solidFill>
            <a:srgbClr val="FFFF99"/>
          </a:solidFill>
          <a:ln w="9525">
            <a:solidFill>
              <a:srgbClr val="3333FF"/>
            </a:solidFill>
            <a:miter lim="800000"/>
            <a:headEnd/>
            <a:tailEnd/>
          </a:ln>
        </p:spPr>
        <p:txBody>
          <a:bodyPr wrap="none" anchor="ctr"/>
          <a:lstStyle/>
          <a:p>
            <a:pPr algn="ctr"/>
            <a:r>
              <a:rPr lang="tr-TR">
                <a:solidFill>
                  <a:srgbClr val="000099"/>
                </a:solidFill>
                <a:latin typeface="Calibri" pitchFamily="34" charset="0"/>
              </a:rPr>
              <a:t>Vücutta yaşamsal olaylar ve </a:t>
            </a:r>
          </a:p>
          <a:p>
            <a:pPr algn="ctr"/>
            <a:r>
              <a:rPr lang="tr-TR">
                <a:solidFill>
                  <a:srgbClr val="000099"/>
                </a:solidFill>
                <a:latin typeface="Calibri" pitchFamily="34" charset="0"/>
              </a:rPr>
              <a:t>fiziksel aktivite için kullanılan</a:t>
            </a:r>
            <a:endParaRPr lang="tr-TR">
              <a:latin typeface="Calibri" pitchFamily="34" charset="0"/>
            </a:endParaRPr>
          </a:p>
          <a:p>
            <a:pPr algn="ctr"/>
            <a:r>
              <a:rPr lang="tr-TR" b="1">
                <a:solidFill>
                  <a:srgbClr val="FF0000"/>
                </a:solidFill>
                <a:latin typeface="Constantia" pitchFamily="18" charset="0"/>
              </a:rPr>
              <a:t>ENERJİ HARCAMASI AZ</a:t>
            </a:r>
          </a:p>
        </p:txBody>
      </p:sp>
      <p:sp>
        <p:nvSpPr>
          <p:cNvPr id="29702" name="Rectangle 5"/>
          <p:cNvSpPr>
            <a:spLocks noChangeArrowheads="1"/>
          </p:cNvSpPr>
          <p:nvPr/>
        </p:nvSpPr>
        <p:spPr bwMode="auto">
          <a:xfrm>
            <a:off x="6875463" y="3213100"/>
            <a:ext cx="2017712" cy="936625"/>
          </a:xfrm>
          <a:prstGeom prst="rect">
            <a:avLst/>
          </a:prstGeom>
          <a:solidFill>
            <a:srgbClr val="FFFF99"/>
          </a:solidFill>
          <a:ln w="9525">
            <a:solidFill>
              <a:srgbClr val="3333FF"/>
            </a:solidFill>
            <a:miter lim="800000"/>
            <a:headEnd/>
            <a:tailEnd/>
          </a:ln>
        </p:spPr>
        <p:txBody>
          <a:bodyPr wrap="none" anchor="ctr"/>
          <a:lstStyle/>
          <a:p>
            <a:pPr algn="ctr"/>
            <a:r>
              <a:rPr lang="tr-TR" sz="2400" b="1" u="sng">
                <a:solidFill>
                  <a:srgbClr val="FF0000"/>
                </a:solidFill>
                <a:latin typeface="Calibri" pitchFamily="34" charset="0"/>
              </a:rPr>
              <a:t>SONUÇ:</a:t>
            </a:r>
          </a:p>
          <a:p>
            <a:pPr algn="ctr"/>
            <a:r>
              <a:rPr lang="tr-TR" b="1">
                <a:solidFill>
                  <a:srgbClr val="FF0000"/>
                </a:solidFill>
                <a:latin typeface="Calibri" pitchFamily="34" charset="0"/>
              </a:rPr>
              <a:t>FAZLA YAĞ BİRİKİMİ</a:t>
            </a:r>
          </a:p>
          <a:p>
            <a:pPr algn="ctr"/>
            <a:r>
              <a:rPr lang="tr-TR" b="1">
                <a:solidFill>
                  <a:srgbClr val="336699"/>
                </a:solidFill>
                <a:latin typeface="Constantia" pitchFamily="18" charset="0"/>
              </a:rPr>
              <a:t>OBEZİTE</a:t>
            </a:r>
          </a:p>
        </p:txBody>
      </p:sp>
      <p:pic>
        <p:nvPicPr>
          <p:cNvPr id="29703" name="Picture 5" descr="obez-%C3%A7ocuk"/>
          <p:cNvPicPr>
            <a:picLocks noChangeAspect="1" noChangeArrowheads="1"/>
          </p:cNvPicPr>
          <p:nvPr/>
        </p:nvPicPr>
        <p:blipFill>
          <a:blip r:embed="rId4" cstate="print"/>
          <a:srcRect l="19693"/>
          <a:stretch>
            <a:fillRect/>
          </a:stretch>
        </p:blipFill>
        <p:spPr bwMode="auto">
          <a:xfrm>
            <a:off x="6911975" y="4437063"/>
            <a:ext cx="1908175" cy="1584325"/>
          </a:xfrm>
          <a:prstGeom prst="rect">
            <a:avLst/>
          </a:prstGeom>
          <a:noFill/>
          <a:ln w="9525">
            <a:solidFill>
              <a:srgbClr val="3333FF"/>
            </a:solidFill>
            <a:miter lim="800000"/>
            <a:headEnd/>
            <a:tailEnd/>
          </a:ln>
        </p:spPr>
      </p:pic>
      <p:sp>
        <p:nvSpPr>
          <p:cNvPr id="11" name="10 Slayt Numarası Yer Tutucusu"/>
          <p:cNvSpPr>
            <a:spLocks noGrp="1"/>
          </p:cNvSpPr>
          <p:nvPr>
            <p:ph type="sldNum" sz="quarter" idx="12"/>
          </p:nvPr>
        </p:nvSpPr>
        <p:spPr/>
        <p:txBody>
          <a:bodyPr/>
          <a:lstStyle/>
          <a:p>
            <a:fld id="{1A563ADA-30EF-40F4-9BD7-C877AEFDD299}" type="slidenum">
              <a:rPr lang="tr-TR" smtClean="0"/>
              <a:pPr/>
              <a:t>60</a:t>
            </a:fld>
            <a:endParaRPr lang="tr-T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676456" cy="2664296"/>
          </a:xfrm>
        </p:spPr>
        <p:txBody>
          <a:bodyPr>
            <a:normAutofit fontScale="92500"/>
          </a:bodyPr>
          <a:lstStyle/>
          <a:p>
            <a:r>
              <a:rPr lang="tr-TR" dirty="0" err="1" smtClean="0"/>
              <a:t>Obezite</a:t>
            </a:r>
            <a:r>
              <a:rPr lang="tr-TR" dirty="0" smtClean="0"/>
              <a:t>; vücutta sağlığı bozacak ölçüde anormal ve aşırı yağ birikmesi şeklinde tanımlanmaktadır.</a:t>
            </a:r>
          </a:p>
          <a:p>
            <a:r>
              <a:rPr lang="tr-TR" dirty="0" smtClean="0"/>
              <a:t>Vücut yağ dokusu oranı;</a:t>
            </a:r>
          </a:p>
          <a:p>
            <a:pPr marL="0" indent="0">
              <a:buNone/>
            </a:pPr>
            <a:r>
              <a:rPr lang="tr-TR" dirty="0"/>
              <a:t>	</a:t>
            </a:r>
            <a:r>
              <a:rPr lang="tr-TR" dirty="0" smtClean="0">
                <a:solidFill>
                  <a:srgbClr val="FF0000"/>
                </a:solidFill>
              </a:rPr>
              <a:t>yetişkin erkekte; %15-20</a:t>
            </a:r>
          </a:p>
          <a:p>
            <a:pPr marL="0" indent="0">
              <a:buNone/>
            </a:pPr>
            <a:r>
              <a:rPr lang="tr-TR" dirty="0">
                <a:solidFill>
                  <a:srgbClr val="FF0000"/>
                </a:solidFill>
              </a:rPr>
              <a:t>	</a:t>
            </a:r>
            <a:r>
              <a:rPr lang="tr-TR" dirty="0" smtClean="0">
                <a:solidFill>
                  <a:srgbClr val="FF0000"/>
                </a:solidFill>
              </a:rPr>
              <a:t>yetişkin kadında ise % 25-30 aralığında olmalıdır.</a:t>
            </a:r>
          </a:p>
        </p:txBody>
      </p:sp>
      <p:sp>
        <p:nvSpPr>
          <p:cNvPr id="4" name="Slayt Numarası Yer Tutucusu 3"/>
          <p:cNvSpPr>
            <a:spLocks noGrp="1"/>
          </p:cNvSpPr>
          <p:nvPr>
            <p:ph type="sldNum" sz="quarter" idx="12"/>
          </p:nvPr>
        </p:nvSpPr>
        <p:spPr/>
        <p:txBody>
          <a:bodyPr/>
          <a:lstStyle/>
          <a:p>
            <a:fld id="{1A563ADA-30EF-40F4-9BD7-C877AEFDD299}" type="slidenum">
              <a:rPr lang="tr-TR" smtClean="0"/>
              <a:pPr/>
              <a:t>61</a:t>
            </a:fld>
            <a:endParaRPr lang="tr-TR"/>
          </a:p>
        </p:txBody>
      </p:sp>
      <p:pic>
        <p:nvPicPr>
          <p:cNvPr id="1026" name="Picture 2" descr="C:\Users\omerh\Desktop\obezite-obesity-kilo-sisman-cocuk-fast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030519"/>
            <a:ext cx="6343650" cy="313372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55576" y="3440429"/>
            <a:ext cx="3024336" cy="2246769"/>
          </a:xfrm>
          <a:prstGeom prst="rect">
            <a:avLst/>
          </a:prstGeom>
          <a:noFill/>
        </p:spPr>
        <p:txBody>
          <a:bodyPr wrap="square" rtlCol="0">
            <a:spAutoFit/>
          </a:bodyPr>
          <a:lstStyle/>
          <a:p>
            <a:r>
              <a:rPr lang="tr-TR" sz="2000" dirty="0"/>
              <a:t>Vücut yağ oranının erkeklerde % 25’i, kadınlarda ise %30-35’in üzerine çıkması demek şişmanlık/</a:t>
            </a:r>
            <a:r>
              <a:rPr lang="tr-TR" sz="2000" dirty="0" err="1"/>
              <a:t>obezite</a:t>
            </a:r>
            <a:r>
              <a:rPr lang="tr-TR" sz="2000" dirty="0"/>
              <a:t> gelişmeye başlamış anlamına gelmektedir. </a:t>
            </a:r>
          </a:p>
        </p:txBody>
      </p:sp>
    </p:spTree>
    <p:extLst>
      <p:ext uri="{BB962C8B-B14F-4D97-AF65-F5344CB8AC3E}">
        <p14:creationId xmlns:p14="http://schemas.microsoft.com/office/powerpoint/2010/main" val="10428299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500063" y="500063"/>
            <a:ext cx="8229600" cy="1143000"/>
          </a:xfrm>
        </p:spPr>
        <p:txBody>
          <a:bodyPr rtlCol="0">
            <a:normAutofit fontScale="90000"/>
          </a:bodyPr>
          <a:lstStyle/>
          <a:p>
            <a:pPr eaLnBrk="1" fontAlgn="auto" hangingPunct="1">
              <a:spcAft>
                <a:spcPts val="0"/>
              </a:spcAft>
              <a:defRPr/>
            </a:pPr>
            <a:r>
              <a:rPr lang="tr-TR" sz="4000" b="1" dirty="0" smtClean="0">
                <a:solidFill>
                  <a:srgbClr val="FF0000"/>
                </a:solidFill>
              </a:rPr>
              <a:t>ŞİŞMANLIĞIN SEBEPLERİ NELERDİR?</a:t>
            </a:r>
            <a:br>
              <a:rPr lang="tr-TR" sz="4000" b="1" dirty="0" smtClean="0">
                <a:solidFill>
                  <a:srgbClr val="FF0000"/>
                </a:solidFill>
              </a:rPr>
            </a:br>
            <a:endParaRPr lang="tr-TR" sz="4000" b="1" dirty="0" smtClean="0">
              <a:solidFill>
                <a:srgbClr val="FF0000"/>
              </a:solidFill>
            </a:endParaRPr>
          </a:p>
        </p:txBody>
      </p:sp>
      <p:sp>
        <p:nvSpPr>
          <p:cNvPr id="3" name="2 İçerik Yer Tutucusu"/>
          <p:cNvSpPr>
            <a:spLocks noGrp="1"/>
          </p:cNvSpPr>
          <p:nvPr>
            <p:ph idx="1"/>
          </p:nvPr>
        </p:nvSpPr>
        <p:spPr>
          <a:xfrm>
            <a:off x="323850" y="2071688"/>
            <a:ext cx="8820150" cy="3286125"/>
          </a:xfrm>
        </p:spPr>
        <p:txBody>
          <a:bodyPr rtlCol="0">
            <a:normAutofit fontScale="92500" lnSpcReduction="20000"/>
          </a:bodyPr>
          <a:lstStyle/>
          <a:p>
            <a:pPr eaLnBrk="1" fontAlgn="auto" hangingPunct="1">
              <a:spcAft>
                <a:spcPts val="0"/>
              </a:spcAft>
              <a:buClr>
                <a:srgbClr val="FF0000"/>
              </a:buClr>
              <a:buSzPct val="100000"/>
              <a:buFont typeface="Wingdings" pitchFamily="2" charset="2"/>
              <a:buChar char="§"/>
              <a:defRPr/>
            </a:pPr>
            <a:r>
              <a:rPr lang="tr-TR" sz="2800" dirty="0" smtClean="0">
                <a:solidFill>
                  <a:srgbClr val="000099"/>
                </a:solidFill>
              </a:rPr>
              <a:t>Öğün atlama</a:t>
            </a:r>
          </a:p>
          <a:p>
            <a:pPr marL="342900" lvl="1" indent="-342900" eaLnBrk="1" fontAlgn="auto" hangingPunct="1">
              <a:spcAft>
                <a:spcPts val="0"/>
              </a:spcAft>
              <a:buClr>
                <a:srgbClr val="FF0000"/>
              </a:buClr>
              <a:buSzPct val="100000"/>
              <a:buFont typeface="Wingdings" pitchFamily="2" charset="2"/>
              <a:buChar char="§"/>
              <a:defRPr/>
            </a:pPr>
            <a:r>
              <a:rPr lang="tr-TR" dirty="0" smtClean="0">
                <a:solidFill>
                  <a:srgbClr val="000099"/>
                </a:solidFill>
              </a:rPr>
              <a:t>Porsiyonların büyümesi</a:t>
            </a:r>
          </a:p>
          <a:p>
            <a:pPr eaLnBrk="1" fontAlgn="auto" hangingPunct="1">
              <a:spcAft>
                <a:spcPts val="0"/>
              </a:spcAft>
              <a:buClr>
                <a:srgbClr val="FF0000"/>
              </a:buClr>
              <a:buSzPct val="100000"/>
              <a:buFont typeface="Wingdings" pitchFamily="2" charset="2"/>
              <a:buChar char="§"/>
              <a:defRPr/>
            </a:pPr>
            <a:r>
              <a:rPr lang="tr-TR" sz="2800" dirty="0" smtClean="0">
                <a:solidFill>
                  <a:srgbClr val="000099"/>
                </a:solidFill>
              </a:rPr>
              <a:t>Ev dışı beslenme</a:t>
            </a:r>
          </a:p>
          <a:p>
            <a:pPr lvl="1" eaLnBrk="1" fontAlgn="auto" hangingPunct="1">
              <a:spcAft>
                <a:spcPts val="0"/>
              </a:spcAft>
              <a:buClr>
                <a:srgbClr val="FF0000"/>
              </a:buClr>
              <a:buSzPct val="100000"/>
              <a:buFont typeface="Wingdings" pitchFamily="2" charset="2"/>
              <a:buChar char="§"/>
              <a:defRPr/>
            </a:pPr>
            <a:r>
              <a:rPr lang="tr-TR" dirty="0" smtClean="0">
                <a:solidFill>
                  <a:srgbClr val="000099"/>
                </a:solidFill>
              </a:rPr>
              <a:t>Ayak üstü beslenme</a:t>
            </a:r>
          </a:p>
          <a:p>
            <a:pPr lvl="1" eaLnBrk="1" fontAlgn="auto" hangingPunct="1">
              <a:spcAft>
                <a:spcPts val="0"/>
              </a:spcAft>
              <a:buClr>
                <a:srgbClr val="FF0000"/>
              </a:buClr>
              <a:buSzPct val="100000"/>
              <a:buFont typeface="Wingdings" pitchFamily="2" charset="2"/>
              <a:buChar char="§"/>
              <a:defRPr/>
            </a:pPr>
            <a:r>
              <a:rPr lang="tr-TR" dirty="0" smtClean="0">
                <a:solidFill>
                  <a:srgbClr val="000099"/>
                </a:solidFill>
              </a:rPr>
              <a:t>Fazla abur-cubur yeme</a:t>
            </a:r>
          </a:p>
          <a:p>
            <a:pPr lvl="1" eaLnBrk="1" fontAlgn="auto" hangingPunct="1">
              <a:spcAft>
                <a:spcPts val="0"/>
              </a:spcAft>
              <a:buClr>
                <a:srgbClr val="FF0000"/>
              </a:buClr>
              <a:buSzPct val="100000"/>
              <a:buFont typeface="Wingdings" pitchFamily="2" charset="2"/>
              <a:buChar char="§"/>
              <a:defRPr/>
            </a:pPr>
            <a:r>
              <a:rPr lang="tr-TR" u="sng" dirty="0" smtClean="0">
                <a:solidFill>
                  <a:srgbClr val="000099"/>
                </a:solidFill>
              </a:rPr>
              <a:t>Şeker, tuz ve yağ içeriği yüksek besinlerin fazla tüketilmesi</a:t>
            </a:r>
          </a:p>
          <a:p>
            <a:pPr lvl="2" eaLnBrk="1" fontAlgn="auto" hangingPunct="1">
              <a:spcAft>
                <a:spcPts val="0"/>
              </a:spcAft>
              <a:buClr>
                <a:srgbClr val="FF0000"/>
              </a:buClr>
              <a:buSzPct val="100000"/>
              <a:buFont typeface="Wingdings" pitchFamily="2" charset="2"/>
              <a:buChar char="§"/>
              <a:defRPr/>
            </a:pPr>
            <a:r>
              <a:rPr lang="tr-TR" sz="2800" dirty="0" smtClean="0">
                <a:solidFill>
                  <a:srgbClr val="000099"/>
                </a:solidFill>
              </a:rPr>
              <a:t>Ketçap, mayonez, kızartma, cips, salam, sosis, meşrubat, meyveli soda gibi yiyecek-içecekler</a:t>
            </a:r>
          </a:p>
          <a:p>
            <a:pPr lvl="2" eaLnBrk="1" fontAlgn="auto" hangingPunct="1">
              <a:spcAft>
                <a:spcPts val="0"/>
              </a:spcAft>
              <a:buClr>
                <a:srgbClr val="FF0000"/>
              </a:buClr>
              <a:buSzPct val="100000"/>
              <a:buFont typeface="Wingdings" pitchFamily="2" charset="2"/>
              <a:buChar char="§"/>
              <a:defRPr/>
            </a:pPr>
            <a:endParaRPr lang="tr-TR" sz="2800" dirty="0" smtClean="0">
              <a:solidFill>
                <a:srgbClr val="000099"/>
              </a:solidFill>
            </a:endParaRPr>
          </a:p>
          <a:p>
            <a:pPr lvl="2" eaLnBrk="1" fontAlgn="auto" hangingPunct="1">
              <a:spcAft>
                <a:spcPts val="0"/>
              </a:spcAft>
              <a:buClr>
                <a:srgbClr val="FF0000"/>
              </a:buClr>
              <a:buSzPct val="100000"/>
              <a:buFont typeface="Wingdings" pitchFamily="2" charset="2"/>
              <a:buChar char="§"/>
              <a:defRPr/>
            </a:pPr>
            <a:endParaRPr lang="tr-TR" sz="2800" dirty="0" smtClean="0">
              <a:solidFill>
                <a:srgbClr val="000099"/>
              </a:solidFill>
            </a:endParaRPr>
          </a:p>
          <a:p>
            <a:pPr eaLnBrk="1" fontAlgn="auto" hangingPunct="1">
              <a:spcAft>
                <a:spcPts val="0"/>
              </a:spcAft>
              <a:buClr>
                <a:srgbClr val="FF0000"/>
              </a:buClr>
              <a:buSzPct val="100000"/>
              <a:buFont typeface="Wingdings" pitchFamily="2" charset="2"/>
              <a:buChar char="§"/>
              <a:defRPr/>
            </a:pPr>
            <a:endParaRPr lang="tr-TR" sz="2800" dirty="0"/>
          </a:p>
        </p:txBody>
      </p:sp>
      <p:pic>
        <p:nvPicPr>
          <p:cNvPr id="31748" name="Picture 8" descr="http://ts3.mm.bing.net/images/thumbnail.aspx?q=4581236177831078&amp;id=0416d2ebfc39377dc30fec011ee2a8c3"/>
          <p:cNvPicPr>
            <a:picLocks noChangeAspect="1" noChangeArrowheads="1"/>
          </p:cNvPicPr>
          <p:nvPr/>
        </p:nvPicPr>
        <p:blipFill>
          <a:blip r:embed="rId2" cstate="print"/>
          <a:srcRect b="25993"/>
          <a:stretch>
            <a:fillRect/>
          </a:stretch>
        </p:blipFill>
        <p:spPr bwMode="auto">
          <a:xfrm>
            <a:off x="5929313" y="2857500"/>
            <a:ext cx="2701925" cy="1082675"/>
          </a:xfrm>
          <a:prstGeom prst="rect">
            <a:avLst/>
          </a:prstGeom>
          <a:noFill/>
          <a:ln w="12700">
            <a:solidFill>
              <a:srgbClr val="3333FF"/>
            </a:solidFill>
            <a:miter lim="800000"/>
            <a:headEnd/>
            <a:tailEnd/>
          </a:ln>
        </p:spPr>
      </p:pic>
      <p:pic>
        <p:nvPicPr>
          <p:cNvPr id="31749" name="Picture 6" descr="http://ts4.mm.bing.net/images/thumbnail.aspx?q=4693012679098515&amp;id=c8be1d98dd81e6932101fe8314cdcc97"/>
          <p:cNvPicPr>
            <a:picLocks noChangeAspect="1" noChangeArrowheads="1"/>
          </p:cNvPicPr>
          <p:nvPr/>
        </p:nvPicPr>
        <p:blipFill>
          <a:blip r:embed="rId3" cstate="print"/>
          <a:srcRect/>
          <a:stretch>
            <a:fillRect/>
          </a:stretch>
        </p:blipFill>
        <p:spPr bwMode="auto">
          <a:xfrm>
            <a:off x="5613400" y="1893888"/>
            <a:ext cx="1190625" cy="676275"/>
          </a:xfrm>
          <a:prstGeom prst="rect">
            <a:avLst/>
          </a:prstGeom>
          <a:noFill/>
          <a:ln w="12700">
            <a:solidFill>
              <a:srgbClr val="3333FF"/>
            </a:solidFill>
            <a:miter lim="800000"/>
            <a:headEnd/>
            <a:tailEnd/>
          </a:ln>
        </p:spPr>
      </p:pic>
      <p:sp>
        <p:nvSpPr>
          <p:cNvPr id="31750" name="Oval 4" descr="81"/>
          <p:cNvSpPr>
            <a:spLocks noChangeArrowheads="1"/>
          </p:cNvSpPr>
          <p:nvPr/>
        </p:nvSpPr>
        <p:spPr bwMode="auto">
          <a:xfrm>
            <a:off x="6929438" y="1143000"/>
            <a:ext cx="2000250" cy="1503363"/>
          </a:xfrm>
          <a:prstGeom prst="ellipse">
            <a:avLst/>
          </a:prstGeom>
          <a:blipFill dpi="0" rotWithShape="1">
            <a:blip r:embed="rId4" cstate="print"/>
            <a:srcRect/>
            <a:stretch>
              <a:fillRect/>
            </a:stretch>
          </a:blipFill>
          <a:ln w="9525">
            <a:noFill/>
            <a:round/>
            <a:headEnd/>
            <a:tailEnd/>
          </a:ln>
        </p:spPr>
        <p:txBody>
          <a:bodyPr wrap="none" anchor="ctr"/>
          <a:lstStyle/>
          <a:p>
            <a:endParaRPr lang="tr-TR">
              <a:latin typeface="Calibri" pitchFamily="34" charset="0"/>
            </a:endParaRPr>
          </a:p>
        </p:txBody>
      </p:sp>
      <p:sp>
        <p:nvSpPr>
          <p:cNvPr id="31751" name="10 Dikdörtgen"/>
          <p:cNvSpPr>
            <a:spLocks noChangeArrowheads="1"/>
          </p:cNvSpPr>
          <p:nvPr/>
        </p:nvSpPr>
        <p:spPr bwMode="auto">
          <a:xfrm>
            <a:off x="-357188" y="5429250"/>
            <a:ext cx="5786438" cy="523875"/>
          </a:xfrm>
          <a:prstGeom prst="rect">
            <a:avLst/>
          </a:prstGeom>
          <a:noFill/>
          <a:ln w="9525">
            <a:noFill/>
            <a:miter lim="800000"/>
            <a:headEnd/>
            <a:tailEnd/>
          </a:ln>
        </p:spPr>
        <p:txBody>
          <a:bodyPr>
            <a:spAutoFit/>
          </a:bodyPr>
          <a:lstStyle/>
          <a:p>
            <a:pPr lvl="2">
              <a:buClr>
                <a:srgbClr val="FF0000"/>
              </a:buClr>
              <a:buSzPct val="100000"/>
              <a:buFont typeface="Arial" charset="0"/>
              <a:buChar char="•"/>
            </a:pPr>
            <a:r>
              <a:rPr lang="tr-TR" sz="2800">
                <a:solidFill>
                  <a:srgbClr val="CF239E"/>
                </a:solidFill>
              </a:rPr>
              <a:t>Yetersiz fiziksel aktivite</a:t>
            </a:r>
          </a:p>
        </p:txBody>
      </p:sp>
      <p:sp>
        <p:nvSpPr>
          <p:cNvPr id="31752" name="11 Dikdörtgen"/>
          <p:cNvSpPr>
            <a:spLocks noChangeArrowheads="1"/>
          </p:cNvSpPr>
          <p:nvPr/>
        </p:nvSpPr>
        <p:spPr bwMode="auto">
          <a:xfrm>
            <a:off x="-428625" y="1357313"/>
            <a:ext cx="6929438" cy="523875"/>
          </a:xfrm>
          <a:prstGeom prst="rect">
            <a:avLst/>
          </a:prstGeom>
          <a:noFill/>
          <a:ln w="9525">
            <a:noFill/>
            <a:miter lim="800000"/>
            <a:headEnd/>
            <a:tailEnd/>
          </a:ln>
        </p:spPr>
        <p:txBody>
          <a:bodyPr>
            <a:spAutoFit/>
          </a:bodyPr>
          <a:lstStyle/>
          <a:p>
            <a:pPr lvl="2">
              <a:buClr>
                <a:srgbClr val="FF0000"/>
              </a:buClr>
              <a:buSzPct val="100000"/>
              <a:buFont typeface="Arial" charset="0"/>
              <a:buChar char="•"/>
            </a:pPr>
            <a:r>
              <a:rPr lang="tr-TR" sz="2800">
                <a:solidFill>
                  <a:srgbClr val="CF239E"/>
                </a:solidFill>
              </a:rPr>
              <a:t>Yanlış beslenme alışkanlıkları</a:t>
            </a:r>
          </a:p>
        </p:txBody>
      </p:sp>
      <p:sp>
        <p:nvSpPr>
          <p:cNvPr id="9" name="8 Slayt Numarası Yer Tutucusu"/>
          <p:cNvSpPr>
            <a:spLocks noGrp="1"/>
          </p:cNvSpPr>
          <p:nvPr>
            <p:ph type="sldNum" sz="quarter" idx="12"/>
          </p:nvPr>
        </p:nvSpPr>
        <p:spPr/>
        <p:txBody>
          <a:bodyPr/>
          <a:lstStyle/>
          <a:p>
            <a:fld id="{1A563ADA-30EF-40F4-9BD7-C877AEFDD299}" type="slidenum">
              <a:rPr lang="tr-TR" smtClean="0"/>
              <a:pPr/>
              <a:t>62</a:t>
            </a:fld>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aglikbulun.com/wp-content/uploads/2014/11/obezitenin-yol-actigi-hastaliklar-rahats%C4%B1zl%C4%B1klar.png"/>
          <p:cNvPicPr>
            <a:picLocks noChangeAspect="1" noChangeArrowheads="1"/>
          </p:cNvPicPr>
          <p:nvPr/>
        </p:nvPicPr>
        <p:blipFill>
          <a:blip r:embed="rId2" cstate="print"/>
          <a:srcRect l="17412" t="8298" r="59953"/>
          <a:stretch>
            <a:fillRect/>
          </a:stretch>
        </p:blipFill>
        <p:spPr bwMode="auto">
          <a:xfrm>
            <a:off x="3000375" y="285750"/>
            <a:ext cx="2786063" cy="6316663"/>
          </a:xfrm>
          <a:prstGeom prst="rect">
            <a:avLst/>
          </a:prstGeom>
          <a:noFill/>
          <a:ln w="9525">
            <a:noFill/>
            <a:miter lim="800000"/>
            <a:headEnd/>
            <a:tailEnd/>
          </a:ln>
        </p:spPr>
      </p:pic>
      <p:grpSp>
        <p:nvGrpSpPr>
          <p:cNvPr id="2" name="24 Grup"/>
          <p:cNvGrpSpPr>
            <a:grpSpLocks/>
          </p:cNvGrpSpPr>
          <p:nvPr/>
        </p:nvGrpSpPr>
        <p:grpSpPr bwMode="auto">
          <a:xfrm>
            <a:off x="246063" y="571500"/>
            <a:ext cx="8897937" cy="5932488"/>
            <a:chOff x="246366" y="571480"/>
            <a:chExt cx="8897634" cy="5932743"/>
          </a:xfrm>
        </p:grpSpPr>
        <p:sp>
          <p:nvSpPr>
            <p:cNvPr id="32775" name="5 Metin kutusu"/>
            <p:cNvSpPr txBox="1">
              <a:spLocks noChangeArrowheads="1"/>
            </p:cNvSpPr>
            <p:nvPr/>
          </p:nvSpPr>
          <p:spPr bwMode="auto">
            <a:xfrm>
              <a:off x="5643570" y="571480"/>
              <a:ext cx="3491597" cy="369332"/>
            </a:xfrm>
            <a:prstGeom prst="rect">
              <a:avLst/>
            </a:prstGeom>
            <a:noFill/>
            <a:ln w="28575">
              <a:solidFill>
                <a:srgbClr val="FF0000"/>
              </a:solidFill>
              <a:miter lim="800000"/>
              <a:headEnd/>
              <a:tailEnd/>
            </a:ln>
          </p:spPr>
          <p:txBody>
            <a:bodyPr wrap="none">
              <a:spAutoFit/>
            </a:bodyPr>
            <a:lstStyle/>
            <a:p>
              <a:r>
                <a:rPr lang="tr-TR"/>
                <a:t>Depresyon, Migren, ruhsal sorunlar</a:t>
              </a:r>
            </a:p>
          </p:txBody>
        </p:sp>
        <p:sp>
          <p:nvSpPr>
            <p:cNvPr id="32776" name="6 Metin kutusu"/>
            <p:cNvSpPr txBox="1">
              <a:spLocks noChangeArrowheads="1"/>
            </p:cNvSpPr>
            <p:nvPr/>
          </p:nvSpPr>
          <p:spPr bwMode="auto">
            <a:xfrm>
              <a:off x="5715008" y="1142984"/>
              <a:ext cx="1324658" cy="369332"/>
            </a:xfrm>
            <a:prstGeom prst="rect">
              <a:avLst/>
            </a:prstGeom>
            <a:noFill/>
            <a:ln w="28575">
              <a:solidFill>
                <a:srgbClr val="FF0000"/>
              </a:solidFill>
              <a:miter lim="800000"/>
              <a:headEnd/>
              <a:tailEnd/>
            </a:ln>
          </p:spPr>
          <p:txBody>
            <a:bodyPr wrap="none">
              <a:spAutoFit/>
            </a:bodyPr>
            <a:lstStyle/>
            <a:p>
              <a:r>
                <a:rPr lang="tr-TR"/>
                <a:t>Uyku apnesi</a:t>
              </a:r>
            </a:p>
          </p:txBody>
        </p:sp>
        <p:sp>
          <p:nvSpPr>
            <p:cNvPr id="32777" name="7 Metin kutusu"/>
            <p:cNvSpPr txBox="1">
              <a:spLocks noChangeArrowheads="1"/>
            </p:cNvSpPr>
            <p:nvPr/>
          </p:nvSpPr>
          <p:spPr bwMode="auto">
            <a:xfrm>
              <a:off x="5786446" y="1643050"/>
              <a:ext cx="2187394" cy="369332"/>
            </a:xfrm>
            <a:prstGeom prst="rect">
              <a:avLst/>
            </a:prstGeom>
            <a:noFill/>
            <a:ln w="28575">
              <a:solidFill>
                <a:srgbClr val="FF0000"/>
              </a:solidFill>
              <a:miter lim="800000"/>
              <a:headEnd/>
              <a:tailEnd/>
            </a:ln>
          </p:spPr>
          <p:txBody>
            <a:bodyPr wrap="none">
              <a:spAutoFit/>
            </a:bodyPr>
            <a:lstStyle/>
            <a:p>
              <a:r>
                <a:rPr lang="tr-TR"/>
                <a:t>Astım, zor nefes alma</a:t>
              </a:r>
            </a:p>
          </p:txBody>
        </p:sp>
        <p:sp>
          <p:nvSpPr>
            <p:cNvPr id="32778" name="8 Metin kutusu"/>
            <p:cNvSpPr txBox="1">
              <a:spLocks noChangeArrowheads="1"/>
            </p:cNvSpPr>
            <p:nvPr/>
          </p:nvSpPr>
          <p:spPr bwMode="auto">
            <a:xfrm>
              <a:off x="5857884" y="2285992"/>
              <a:ext cx="1020792" cy="369332"/>
            </a:xfrm>
            <a:prstGeom prst="rect">
              <a:avLst/>
            </a:prstGeom>
            <a:noFill/>
            <a:ln w="28575">
              <a:solidFill>
                <a:srgbClr val="FF0000"/>
              </a:solidFill>
              <a:miter lim="800000"/>
              <a:headEnd/>
              <a:tailEnd/>
            </a:ln>
          </p:spPr>
          <p:txBody>
            <a:bodyPr wrap="none">
              <a:spAutoFit/>
            </a:bodyPr>
            <a:lstStyle/>
            <a:p>
              <a:r>
                <a:rPr lang="tr-TR"/>
                <a:t>Kalp krizi</a:t>
              </a:r>
            </a:p>
          </p:txBody>
        </p:sp>
        <p:sp>
          <p:nvSpPr>
            <p:cNvPr id="32779" name="9 Metin kutusu"/>
            <p:cNvSpPr txBox="1">
              <a:spLocks noChangeArrowheads="1"/>
            </p:cNvSpPr>
            <p:nvPr/>
          </p:nvSpPr>
          <p:spPr bwMode="auto">
            <a:xfrm>
              <a:off x="5857884" y="2714620"/>
              <a:ext cx="1666867" cy="369332"/>
            </a:xfrm>
            <a:prstGeom prst="rect">
              <a:avLst/>
            </a:prstGeom>
            <a:noFill/>
            <a:ln w="28575">
              <a:solidFill>
                <a:srgbClr val="FF0000"/>
              </a:solidFill>
              <a:miter lim="800000"/>
              <a:headEnd/>
              <a:tailEnd/>
            </a:ln>
          </p:spPr>
          <p:txBody>
            <a:bodyPr wrap="none">
              <a:spAutoFit/>
            </a:bodyPr>
            <a:lstStyle/>
            <a:p>
              <a:r>
                <a:rPr lang="tr-TR"/>
                <a:t>Yüksek tansiyon</a:t>
              </a:r>
            </a:p>
          </p:txBody>
        </p:sp>
        <p:sp>
          <p:nvSpPr>
            <p:cNvPr id="32780" name="10 Metin kutusu"/>
            <p:cNvSpPr txBox="1">
              <a:spLocks noChangeArrowheads="1"/>
            </p:cNvSpPr>
            <p:nvPr/>
          </p:nvSpPr>
          <p:spPr bwMode="auto">
            <a:xfrm>
              <a:off x="5786446" y="3357562"/>
              <a:ext cx="664284" cy="369332"/>
            </a:xfrm>
            <a:prstGeom prst="rect">
              <a:avLst/>
            </a:prstGeom>
            <a:noFill/>
            <a:ln w="28575">
              <a:solidFill>
                <a:srgbClr val="FF0000"/>
              </a:solidFill>
              <a:miter lim="800000"/>
              <a:headEnd/>
              <a:tailEnd/>
            </a:ln>
          </p:spPr>
          <p:txBody>
            <a:bodyPr wrap="none">
              <a:spAutoFit/>
            </a:bodyPr>
            <a:lstStyle/>
            <a:p>
              <a:r>
                <a:rPr lang="tr-TR"/>
                <a:t>Reflü</a:t>
              </a:r>
            </a:p>
          </p:txBody>
        </p:sp>
        <p:sp>
          <p:nvSpPr>
            <p:cNvPr id="32781" name="11 Metin kutusu"/>
            <p:cNvSpPr txBox="1">
              <a:spLocks noChangeArrowheads="1"/>
            </p:cNvSpPr>
            <p:nvPr/>
          </p:nvSpPr>
          <p:spPr bwMode="auto">
            <a:xfrm>
              <a:off x="5857884" y="4286256"/>
              <a:ext cx="1656672" cy="369332"/>
            </a:xfrm>
            <a:prstGeom prst="rect">
              <a:avLst/>
            </a:prstGeom>
            <a:noFill/>
            <a:ln w="28575">
              <a:solidFill>
                <a:srgbClr val="FF0000"/>
              </a:solidFill>
              <a:miter lim="800000"/>
              <a:headEnd/>
              <a:tailEnd/>
            </a:ln>
          </p:spPr>
          <p:txBody>
            <a:bodyPr wrap="none">
              <a:spAutoFit/>
            </a:bodyPr>
            <a:lstStyle/>
            <a:p>
              <a:r>
                <a:rPr lang="tr-TR"/>
                <a:t>İdrar tutamama</a:t>
              </a:r>
            </a:p>
          </p:txBody>
        </p:sp>
        <p:sp>
          <p:nvSpPr>
            <p:cNvPr id="32782" name="12 Metin kutusu"/>
            <p:cNvSpPr txBox="1">
              <a:spLocks noChangeArrowheads="1"/>
            </p:cNvSpPr>
            <p:nvPr/>
          </p:nvSpPr>
          <p:spPr bwMode="auto">
            <a:xfrm>
              <a:off x="5775386" y="5000636"/>
              <a:ext cx="3368614" cy="369332"/>
            </a:xfrm>
            <a:prstGeom prst="rect">
              <a:avLst/>
            </a:prstGeom>
            <a:noFill/>
            <a:ln w="28575">
              <a:solidFill>
                <a:srgbClr val="FF0000"/>
              </a:solidFill>
              <a:miter lim="800000"/>
              <a:headEnd/>
              <a:tailEnd/>
            </a:ln>
          </p:spPr>
          <p:txBody>
            <a:bodyPr wrap="none">
              <a:spAutoFit/>
            </a:bodyPr>
            <a:lstStyle/>
            <a:p>
              <a:r>
                <a:rPr lang="tr-TR"/>
                <a:t>Kas-iskelet hast.,Eklem hastalıkları</a:t>
              </a:r>
            </a:p>
          </p:txBody>
        </p:sp>
        <p:sp>
          <p:nvSpPr>
            <p:cNvPr id="32783" name="13 Metin kutusu"/>
            <p:cNvSpPr txBox="1">
              <a:spLocks noChangeArrowheads="1"/>
            </p:cNvSpPr>
            <p:nvPr/>
          </p:nvSpPr>
          <p:spPr bwMode="auto">
            <a:xfrm>
              <a:off x="5715008" y="5572140"/>
              <a:ext cx="529312" cy="369332"/>
            </a:xfrm>
            <a:prstGeom prst="rect">
              <a:avLst/>
            </a:prstGeom>
            <a:noFill/>
            <a:ln w="28575">
              <a:solidFill>
                <a:srgbClr val="FF0000"/>
              </a:solidFill>
              <a:miter lim="800000"/>
              <a:headEnd/>
              <a:tailEnd/>
            </a:ln>
          </p:spPr>
          <p:txBody>
            <a:bodyPr wrap="none">
              <a:spAutoFit/>
            </a:bodyPr>
            <a:lstStyle/>
            <a:p>
              <a:r>
                <a:rPr lang="tr-TR"/>
                <a:t>Gut</a:t>
              </a:r>
            </a:p>
          </p:txBody>
        </p:sp>
        <p:sp>
          <p:nvSpPr>
            <p:cNvPr id="32784" name="14 Metin kutusu"/>
            <p:cNvSpPr txBox="1">
              <a:spLocks noChangeArrowheads="1"/>
            </p:cNvSpPr>
            <p:nvPr/>
          </p:nvSpPr>
          <p:spPr bwMode="auto">
            <a:xfrm>
              <a:off x="2389506" y="5357826"/>
              <a:ext cx="636713" cy="369332"/>
            </a:xfrm>
            <a:prstGeom prst="rect">
              <a:avLst/>
            </a:prstGeom>
            <a:noFill/>
            <a:ln w="28575">
              <a:solidFill>
                <a:srgbClr val="FF0000"/>
              </a:solidFill>
              <a:miter lim="800000"/>
              <a:headEnd/>
              <a:tailEnd/>
            </a:ln>
          </p:spPr>
          <p:txBody>
            <a:bodyPr wrap="none">
              <a:spAutoFit/>
            </a:bodyPr>
            <a:lstStyle/>
            <a:p>
              <a:r>
                <a:rPr lang="tr-TR"/>
                <a:t>Varis</a:t>
              </a:r>
            </a:p>
          </p:txBody>
        </p:sp>
        <p:sp>
          <p:nvSpPr>
            <p:cNvPr id="32785" name="15 Metin kutusu"/>
            <p:cNvSpPr txBox="1">
              <a:spLocks noChangeArrowheads="1"/>
            </p:cNvSpPr>
            <p:nvPr/>
          </p:nvSpPr>
          <p:spPr bwMode="auto">
            <a:xfrm>
              <a:off x="532118" y="4429132"/>
              <a:ext cx="4256486" cy="369332"/>
            </a:xfrm>
            <a:prstGeom prst="rect">
              <a:avLst/>
            </a:prstGeom>
            <a:noFill/>
            <a:ln w="28575">
              <a:solidFill>
                <a:srgbClr val="FF0000"/>
              </a:solidFill>
              <a:miter lim="800000"/>
              <a:headEnd/>
              <a:tailEnd/>
            </a:ln>
          </p:spPr>
          <p:txBody>
            <a:bodyPr wrap="none">
              <a:spAutoFit/>
            </a:bodyPr>
            <a:lstStyle/>
            <a:p>
              <a:r>
                <a:rPr lang="tr-TR"/>
                <a:t>Polikistik over, adet düzensizlikleri, kıllanma</a:t>
              </a:r>
            </a:p>
          </p:txBody>
        </p:sp>
        <p:sp>
          <p:nvSpPr>
            <p:cNvPr id="32786" name="16 Metin kutusu"/>
            <p:cNvSpPr txBox="1">
              <a:spLocks noChangeArrowheads="1"/>
            </p:cNvSpPr>
            <p:nvPr/>
          </p:nvSpPr>
          <p:spPr bwMode="auto">
            <a:xfrm>
              <a:off x="1500166" y="3880939"/>
              <a:ext cx="1523174" cy="369332"/>
            </a:xfrm>
            <a:prstGeom prst="rect">
              <a:avLst/>
            </a:prstGeom>
            <a:noFill/>
            <a:ln w="28575">
              <a:solidFill>
                <a:srgbClr val="FF0000"/>
              </a:solidFill>
              <a:miter lim="800000"/>
              <a:headEnd/>
              <a:tailEnd/>
            </a:ln>
          </p:spPr>
          <p:txBody>
            <a:bodyPr wrap="none">
              <a:spAutoFit/>
            </a:bodyPr>
            <a:lstStyle/>
            <a:p>
              <a:r>
                <a:rPr lang="tr-TR"/>
                <a:t>Şeker hastalığı</a:t>
              </a:r>
            </a:p>
          </p:txBody>
        </p:sp>
        <p:sp>
          <p:nvSpPr>
            <p:cNvPr id="32787" name="17 Metin kutusu"/>
            <p:cNvSpPr txBox="1">
              <a:spLocks noChangeArrowheads="1"/>
            </p:cNvSpPr>
            <p:nvPr/>
          </p:nvSpPr>
          <p:spPr bwMode="auto">
            <a:xfrm>
              <a:off x="1428728" y="3143248"/>
              <a:ext cx="2018758" cy="369332"/>
            </a:xfrm>
            <a:prstGeom prst="rect">
              <a:avLst/>
            </a:prstGeom>
            <a:noFill/>
            <a:ln w="28575">
              <a:solidFill>
                <a:srgbClr val="FF0000"/>
              </a:solidFill>
              <a:miter lim="800000"/>
              <a:headEnd/>
              <a:tailEnd/>
            </a:ln>
          </p:spPr>
          <p:txBody>
            <a:bodyPr wrap="none">
              <a:spAutoFit/>
            </a:bodyPr>
            <a:lstStyle/>
            <a:p>
              <a:r>
                <a:rPr lang="tr-TR"/>
                <a:t>Metabolik sendrom</a:t>
              </a:r>
            </a:p>
          </p:txBody>
        </p:sp>
        <p:sp>
          <p:nvSpPr>
            <p:cNvPr id="32788" name="18 Metin kutusu"/>
            <p:cNvSpPr txBox="1">
              <a:spLocks noChangeArrowheads="1"/>
            </p:cNvSpPr>
            <p:nvPr/>
          </p:nvSpPr>
          <p:spPr bwMode="auto">
            <a:xfrm>
              <a:off x="357158" y="2571744"/>
              <a:ext cx="3116494" cy="369332"/>
            </a:xfrm>
            <a:prstGeom prst="rect">
              <a:avLst/>
            </a:prstGeom>
            <a:noFill/>
            <a:ln w="28575">
              <a:solidFill>
                <a:srgbClr val="FF0000"/>
              </a:solidFill>
              <a:miter lim="800000"/>
              <a:headEnd/>
              <a:tailEnd/>
            </a:ln>
          </p:spPr>
          <p:txBody>
            <a:bodyPr wrap="none">
              <a:spAutoFit/>
            </a:bodyPr>
            <a:lstStyle/>
            <a:p>
              <a:r>
                <a:rPr lang="tr-TR"/>
                <a:t>Karaciğer ve safra rahatsızlıkları</a:t>
              </a:r>
            </a:p>
          </p:txBody>
        </p:sp>
        <p:sp>
          <p:nvSpPr>
            <p:cNvPr id="32789" name="19 Metin kutusu"/>
            <p:cNvSpPr txBox="1">
              <a:spLocks noChangeArrowheads="1"/>
            </p:cNvSpPr>
            <p:nvPr/>
          </p:nvSpPr>
          <p:spPr bwMode="auto">
            <a:xfrm>
              <a:off x="1000100" y="1857364"/>
              <a:ext cx="2077172" cy="369332"/>
            </a:xfrm>
            <a:prstGeom prst="rect">
              <a:avLst/>
            </a:prstGeom>
            <a:noFill/>
            <a:ln w="28575">
              <a:solidFill>
                <a:srgbClr val="FF0000"/>
              </a:solidFill>
              <a:miter lim="800000"/>
              <a:headEnd/>
              <a:tailEnd/>
            </a:ln>
          </p:spPr>
          <p:txBody>
            <a:bodyPr wrap="none">
              <a:spAutoFit/>
            </a:bodyPr>
            <a:lstStyle/>
            <a:p>
              <a:r>
                <a:rPr lang="tr-TR"/>
                <a:t>Kolesterol yüksekliği</a:t>
              </a:r>
            </a:p>
          </p:txBody>
        </p:sp>
        <p:sp>
          <p:nvSpPr>
            <p:cNvPr id="32790" name="20 Metin kutusu"/>
            <p:cNvSpPr txBox="1">
              <a:spLocks noChangeArrowheads="1"/>
            </p:cNvSpPr>
            <p:nvPr/>
          </p:nvSpPr>
          <p:spPr bwMode="auto">
            <a:xfrm>
              <a:off x="2071670" y="1000108"/>
              <a:ext cx="553165" cy="369332"/>
            </a:xfrm>
            <a:prstGeom prst="rect">
              <a:avLst/>
            </a:prstGeom>
            <a:noFill/>
            <a:ln w="28575">
              <a:solidFill>
                <a:srgbClr val="FF0000"/>
              </a:solidFill>
              <a:miter lim="800000"/>
              <a:headEnd/>
              <a:tailEnd/>
            </a:ln>
          </p:spPr>
          <p:txBody>
            <a:bodyPr wrap="none">
              <a:spAutoFit/>
            </a:bodyPr>
            <a:lstStyle/>
            <a:p>
              <a:r>
                <a:rPr lang="tr-TR"/>
                <a:t>Felç</a:t>
              </a:r>
            </a:p>
          </p:txBody>
        </p:sp>
        <p:sp>
          <p:nvSpPr>
            <p:cNvPr id="32791" name="21 Metin kutusu"/>
            <p:cNvSpPr txBox="1">
              <a:spLocks noChangeArrowheads="1"/>
            </p:cNvSpPr>
            <p:nvPr/>
          </p:nvSpPr>
          <p:spPr bwMode="auto">
            <a:xfrm>
              <a:off x="1214414" y="571480"/>
              <a:ext cx="2543004" cy="369332"/>
            </a:xfrm>
            <a:prstGeom prst="rect">
              <a:avLst/>
            </a:prstGeom>
            <a:noFill/>
            <a:ln w="28575">
              <a:solidFill>
                <a:srgbClr val="FF0000"/>
              </a:solidFill>
              <a:miter lim="800000"/>
              <a:headEnd/>
              <a:tailEnd/>
            </a:ln>
          </p:spPr>
          <p:txBody>
            <a:bodyPr wrap="none">
              <a:spAutoFit/>
            </a:bodyPr>
            <a:lstStyle/>
            <a:p>
              <a:r>
                <a:rPr lang="tr-TR"/>
                <a:t>Toplumsal uyumsuzluklar</a:t>
              </a:r>
            </a:p>
          </p:txBody>
        </p:sp>
        <p:sp>
          <p:nvSpPr>
            <p:cNvPr id="32792" name="22 Metin kutusu"/>
            <p:cNvSpPr txBox="1">
              <a:spLocks noChangeArrowheads="1"/>
            </p:cNvSpPr>
            <p:nvPr/>
          </p:nvSpPr>
          <p:spPr bwMode="auto">
            <a:xfrm>
              <a:off x="246366" y="5857892"/>
              <a:ext cx="3610540" cy="646331"/>
            </a:xfrm>
            <a:prstGeom prst="rect">
              <a:avLst/>
            </a:prstGeom>
            <a:noFill/>
            <a:ln w="28575">
              <a:solidFill>
                <a:srgbClr val="FF0000"/>
              </a:solidFill>
              <a:miter lim="800000"/>
              <a:headEnd/>
              <a:tailEnd/>
            </a:ln>
          </p:spPr>
          <p:txBody>
            <a:bodyPr wrap="none">
              <a:spAutoFit/>
            </a:bodyPr>
            <a:lstStyle/>
            <a:p>
              <a:r>
                <a:rPr lang="tr-TR"/>
                <a:t>Cilt problemleri, mantar enfeksiyonu</a:t>
              </a:r>
            </a:p>
            <a:p>
              <a:r>
                <a:rPr lang="tr-TR"/>
                <a:t>Ameliyet risklerinde artış</a:t>
              </a:r>
            </a:p>
          </p:txBody>
        </p:sp>
      </p:grpSp>
      <p:grpSp>
        <p:nvGrpSpPr>
          <p:cNvPr id="3" name="29 Grup"/>
          <p:cNvGrpSpPr>
            <a:grpSpLocks/>
          </p:cNvGrpSpPr>
          <p:nvPr/>
        </p:nvGrpSpPr>
        <p:grpSpPr bwMode="auto">
          <a:xfrm>
            <a:off x="500063" y="2214563"/>
            <a:ext cx="8072437" cy="1428750"/>
            <a:chOff x="642910" y="1357298"/>
            <a:chExt cx="8072494" cy="1428760"/>
          </a:xfrm>
        </p:grpSpPr>
        <p:pic>
          <p:nvPicPr>
            <p:cNvPr id="32773" name="Picture 2"/>
            <p:cNvPicPr>
              <a:picLocks noChangeAspect="1" noChangeArrowheads="1"/>
            </p:cNvPicPr>
            <p:nvPr/>
          </p:nvPicPr>
          <p:blipFill>
            <a:blip r:embed="rId3" cstate="print"/>
            <a:srcRect l="24844" t="39999" r="22186" b="50833"/>
            <a:stretch>
              <a:fillRect/>
            </a:stretch>
          </p:blipFill>
          <p:spPr bwMode="auto">
            <a:xfrm>
              <a:off x="642910" y="2000240"/>
              <a:ext cx="8072494" cy="785818"/>
            </a:xfrm>
            <a:prstGeom prst="rect">
              <a:avLst/>
            </a:prstGeom>
            <a:solidFill>
              <a:srgbClr val="FF0000"/>
            </a:solidFill>
            <a:ln w="9525">
              <a:solidFill>
                <a:srgbClr val="FF0000"/>
              </a:solidFill>
              <a:miter lim="800000"/>
              <a:headEnd/>
              <a:tailEnd/>
            </a:ln>
          </p:spPr>
        </p:pic>
        <p:sp>
          <p:nvSpPr>
            <p:cNvPr id="32774" name="27 Metin kutusu"/>
            <p:cNvSpPr txBox="1">
              <a:spLocks noChangeArrowheads="1"/>
            </p:cNvSpPr>
            <p:nvPr/>
          </p:nvSpPr>
          <p:spPr bwMode="auto">
            <a:xfrm>
              <a:off x="3357554" y="1357298"/>
              <a:ext cx="2643206" cy="707886"/>
            </a:xfrm>
            <a:prstGeom prst="rect">
              <a:avLst/>
            </a:prstGeom>
            <a:solidFill>
              <a:srgbClr val="FF0000"/>
            </a:solidFill>
            <a:ln w="9525">
              <a:noFill/>
              <a:miter lim="800000"/>
              <a:headEnd/>
              <a:tailEnd/>
            </a:ln>
          </p:spPr>
          <p:txBody>
            <a:bodyPr>
              <a:spAutoFit/>
            </a:bodyPr>
            <a:lstStyle/>
            <a:p>
              <a:r>
                <a:rPr lang="tr-TR" sz="4000" b="1">
                  <a:solidFill>
                    <a:schemeClr val="bg1"/>
                  </a:solidFill>
                </a:rPr>
                <a:t>KANSER</a:t>
              </a:r>
            </a:p>
          </p:txBody>
        </p:sp>
      </p:grpSp>
      <p:sp>
        <p:nvSpPr>
          <p:cNvPr id="25" name="24 Slayt Numarası Yer Tutucusu"/>
          <p:cNvSpPr>
            <a:spLocks noGrp="1"/>
          </p:cNvSpPr>
          <p:nvPr>
            <p:ph type="sldNum" sz="quarter" idx="12"/>
          </p:nvPr>
        </p:nvSpPr>
        <p:spPr/>
        <p:txBody>
          <a:bodyPr/>
          <a:lstStyle/>
          <a:p>
            <a:fld id="{1A563ADA-30EF-40F4-9BD7-C877AEFDD299}" type="slidenum">
              <a:rPr lang="tr-TR" smtClean="0"/>
              <a:pPr/>
              <a:t>63</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l="25029" t="13574" r="16705" b="12241"/>
          <a:stretch>
            <a:fillRect/>
          </a:stretch>
        </p:blipFill>
        <p:spPr>
          <a:xfrm>
            <a:off x="357188" y="428625"/>
            <a:ext cx="8043862" cy="6000750"/>
          </a:xfrm>
        </p:spPr>
      </p:pic>
      <p:sp>
        <p:nvSpPr>
          <p:cNvPr id="3" name="2 Slayt Numarası Yer Tutucusu"/>
          <p:cNvSpPr>
            <a:spLocks noGrp="1"/>
          </p:cNvSpPr>
          <p:nvPr>
            <p:ph type="sldNum" sz="quarter" idx="12"/>
          </p:nvPr>
        </p:nvSpPr>
        <p:spPr/>
        <p:txBody>
          <a:bodyPr/>
          <a:lstStyle/>
          <a:p>
            <a:fld id="{1A563ADA-30EF-40F4-9BD7-C877AEFDD299}" type="slidenum">
              <a:rPr lang="tr-TR" smtClean="0"/>
              <a:pPr/>
              <a:t>64</a:t>
            </a:fld>
            <a:endParaRPr lang="tr-T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85750" y="1071563"/>
            <a:ext cx="8229600" cy="1143000"/>
          </a:xfrm>
        </p:spPr>
        <p:txBody>
          <a:bodyPr>
            <a:normAutofit fontScale="90000"/>
          </a:bodyPr>
          <a:lstStyle/>
          <a:p>
            <a:pPr eaLnBrk="1" hangingPunct="1">
              <a:defRPr/>
            </a:pPr>
            <a:r>
              <a:rPr lang="tr-TR" b="1" dirty="0" smtClean="0">
                <a:solidFill>
                  <a:srgbClr val="FF0000"/>
                </a:solidFill>
              </a:rPr>
              <a:t>1 GR ET BİN </a:t>
            </a:r>
            <a:r>
              <a:rPr lang="tr-TR" b="1" u="sng" dirty="0" smtClean="0">
                <a:solidFill>
                  <a:srgbClr val="FF0000"/>
                </a:solidFill>
              </a:rPr>
              <a:t>AYIP [HASTALIK ] </a:t>
            </a:r>
            <a:br>
              <a:rPr lang="tr-TR" b="1" u="sng" dirty="0" smtClean="0">
                <a:solidFill>
                  <a:srgbClr val="FF0000"/>
                </a:solidFill>
              </a:rPr>
            </a:br>
            <a:r>
              <a:rPr lang="tr-TR" b="1" dirty="0" smtClean="0">
                <a:solidFill>
                  <a:srgbClr val="FF0000"/>
                </a:solidFill>
              </a:rPr>
              <a:t>ÖRTER [GİZLER ]</a:t>
            </a:r>
            <a:br>
              <a:rPr lang="tr-TR" b="1" dirty="0" smtClean="0">
                <a:solidFill>
                  <a:srgbClr val="FF0000"/>
                </a:solidFill>
              </a:rPr>
            </a:br>
            <a:endParaRPr lang="tr-TR" dirty="0">
              <a:solidFill>
                <a:srgbClr val="FF0000"/>
              </a:solidFill>
            </a:endParaRPr>
          </a:p>
        </p:txBody>
      </p:sp>
      <p:grpSp>
        <p:nvGrpSpPr>
          <p:cNvPr id="2" name="10 Grup"/>
          <p:cNvGrpSpPr>
            <a:grpSpLocks/>
          </p:cNvGrpSpPr>
          <p:nvPr/>
        </p:nvGrpSpPr>
        <p:grpSpPr bwMode="auto">
          <a:xfrm>
            <a:off x="4786313" y="2000250"/>
            <a:ext cx="3857625" cy="4643438"/>
            <a:chOff x="2786050" y="2285992"/>
            <a:chExt cx="3643338" cy="4143404"/>
          </a:xfrm>
        </p:grpSpPr>
        <p:pic>
          <p:nvPicPr>
            <p:cNvPr id="34825" name="8 Resim" descr="http://i.milliyet.com.tr/GazeteHaberIciResim/2013/11/03/fft16_mf3745798.Jpeg"/>
            <p:cNvPicPr>
              <a:picLocks noChangeAspect="1" noChangeArrowheads="1"/>
            </p:cNvPicPr>
            <p:nvPr/>
          </p:nvPicPr>
          <p:blipFill>
            <a:blip r:embed="rId2" cstate="print"/>
            <a:srcRect l="31544" r="31226" b="19737"/>
            <a:stretch>
              <a:fillRect/>
            </a:stretch>
          </p:blipFill>
          <p:spPr bwMode="auto">
            <a:xfrm>
              <a:off x="2786050" y="2285992"/>
              <a:ext cx="3643338" cy="4143404"/>
            </a:xfrm>
            <a:prstGeom prst="rect">
              <a:avLst/>
            </a:prstGeom>
            <a:noFill/>
            <a:ln w="57150">
              <a:solidFill>
                <a:srgbClr val="00B0F0"/>
              </a:solidFill>
              <a:miter lim="800000"/>
              <a:headEnd/>
              <a:tailEnd/>
            </a:ln>
          </p:spPr>
        </p:pic>
        <p:sp>
          <p:nvSpPr>
            <p:cNvPr id="10" name="9 Dikdörtgen"/>
            <p:cNvSpPr/>
            <p:nvPr/>
          </p:nvSpPr>
          <p:spPr>
            <a:xfrm>
              <a:off x="2786050" y="2429064"/>
              <a:ext cx="1072011" cy="857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sp>
        <p:nvSpPr>
          <p:cNvPr id="34820" name="AutoShape 4" descr="data:image/jpeg;base64,/9j/4AAQSkZJRgABAQAAAQABAAD/2wCEAAkGBxQTEhQUEhQVFBUVFxgYFxQUFBcUFBQUFBcXFxUUFxQYHCggGBwlHBQVITEhJSkrLi4uFx8zODMsNygtLisBCgoKDg0OGxAQGiwfHBwsLCwsLCwsLCwsLCwsLCwsLCwsLCwsLCwsLCwsLCwsLCwsLCwsLCwsLCwwLCwsNzcsLP/AABEIAMsA+QMBIgACEQEDEQH/xAAcAAACAgMBAQAAAAAAAAAAAAACAwEEAAYHBQj/xABHEAABAwEEBQgFBwsFAQEAAAABAAIRAwQSITEFQVFhcQYHEyKBkaGxMmLB0fAjQlJykrLhFCQzU1RzgpOiwvEWNGOD0kMV/8QAGQEAAwEBAQAAAAAAAAAAAAAAAAECAwQF/8QAJBEBAAIBBAICAgMAAAAAAAAAAAECEQMSITEEQRMyUXEUImH/2gAMAwEAAhEDEQA/ANnasUtRXVg2KKBybCBwQC0KZCEhIAcoRkLAEKKKFyYQgcEApAU6EDggFFKq1Q0EuIaBmSQAOJKe4Ln/ACjtb7TWNFkuYxxhrZhxbheccsD8ZIXWs26bC/lXZA6OlB3hry37QbCvWPSFKqPkqjHxndcCRxGYWl0uRFoON0Rnm2e6UFXkraaMPYCHNyLXQ4HsKn5KdZafBfDfChJXh8n9Nl7uhrAiqBhIi8Bn2r3nKmc1xwWVS0pZW1aT2uaHAgwD9IAwZ1Yq8V5+lraylTc57mjquugmC4xgAnBOTjNSAmNoxrB4EZbc/BS6kYyPcT24CP8AK1ZYC0KJhZeGv3LEwIVCMiR2wfBXaGnK7fRqv4Xrw/qlUIUQlwfLYaPLCu30rr+LYPeF6FDlsD6dI8WOB8DC00tQwjA3S6JR5U2d2Zc36zT5iQr9DSVJ/o1GH+IT3LlknasvlLB73XApvFcpoaRqM9F7m8HEeGSt/wD79o/Wu7wjEnuh32mjQUyilZpC5A5EShcUgGEMIpWIMJCgBEVCDLcEJCY4oXIBZagcEwoHFAeXp+1mlQe9uDoAB2FxDb2OyZ7F43JewXWz852LneQ4K5y3H5o/GJLY+0JjslL5OVg1oLyABAF4xP4rn1544dviV9twsdJoCVb6LYOOPxhKHRemabvSAunBrgTdOowSIOvuWaU0rSaCALx3EDtOwLldftz/AJRWdzHCpTMPYZac8dbeBE4LYtH2npaTKkRfaHRsJzHevI5U1h0d5ow1Yg+IXkaA5Uw1tN+qRO6Z9q7NCZmrk8qI3Q3QhadzhWYXKT5xDnNjaHCZ/p8VtdmtTXiQVpvOLa8aVMHEAvPbg3yK3jtyW6aa0oQ74CxrljVqyMbWd9IniUwP2hvd7klqZfw/BB8jDhs7j71BIS1gCCE4bx8diEhY7chlAyxQVIUFMmIVkqUifSLApUU1JWKwFCQilCUBEKIRBQg4QVCwrIQYULwihQ4IBUISExC4IDzdMUWPpva4gdUuE6y0SG+3sVTRNlqPAujKIzEb5Cu6YYeje4amOB4GJ8lb0K14pgsjLwXFr8Ty9XxbR8ZFssbmGk0xicAMGtx34ZlVaFjqPq1g0A4Q5upzTgR4eSvU7Wajzeu9WQA9zW4bpOKCx2ssrFrQ3rfQc10RiMWkxjtWP+ujHGOGsaUYAHtcyJwIwgQIEAADBaFpmztpOpXZBdSa9w3vLiO9lw9q6dyzqQx7iIMHvXK9L1QXi6ZDWMbMyOq0TB2TK7PE5y4/OmsUhsOhNPNpsvPPojLWTsC1rSdudXqOqOzcctQGQA3AKnKY3XwXZFcPMm+5jAsaiahCYEERCEHHb+Ov2pj2444Ya+CAAIjGGfaNe7HxQSpaUEx+tCET80KClLezCUBTG6+CBA9BWSsUoS+lWjBTCJgUlqxaEOagITi1CWoBcLAjLUN1BhKFMIQwgZAocjLVDmoBaEpt1CWoNR0kyaVQeo7yKp6At5FOOw8EnTWmm9Iyy0nB1Wq9tN0QRSa5wDifXgmBqzOqfRrcnn2d0HFh9F2ojVOwjYubyqTiJdvh3rGYn2s2OXei1vEmPgqgbQGVLxbdIOI4L0qNAAaxwK8jS1nxkT2rjxw74vDU+XOkpYWjXmVzpy3/AJVaCrfkzq5abl4AYelmXEa7oDc8sdxjn7mkZ/Gper4tdtHk+dfdfEekIg5AiXQ4oNYViw0YMGOwgjvGBWBS1hBzTamaWU60jrFI46kko25pabSzHH2pyVQPOKGUVTNChMjZr+NaAo6WR7PNCShXoEI+1BCfcQnD6UbkpUsyUwsVFEIYTShcgFoYTVCDKKFMcFrnLnSPQ2V0GHVT0beBBvn7IOO0hOIzOCN0nyqstDB9ZpcPmM+UdOwhs3e2Frdr5y2f/Kzvdve9rPBocuedGiDF0RpQnc3SrzkVT6FCm36z3P8AABq8i38s7XVBBeKY1ik24T/ESXDsIXhOQtbKr46wMy2bm4AOkbNexBqeJBg98FfSv5O17LjxIj44L5o5E1Lltsp/56Y73Ae1fS9qquax3RgOfBuhxIbMYXiMhKz1Y9D9NZt2hSx2GIOR9isaO5NtPWrCQMQzb9b3LnrOWtoFoc20Oe14JBYLouEfNDTgBnjPsnpXJzTPTC66SRjeGRGqThvy2Lm/ixWdzot5F5rgrlHY2VGFjgCwtc0jIXXMcxww9UlfK1anjBz9q+ruUJusO/Dv6vk4r5l0zQirUGV2o9v2XEexdOmwt08U0dii6rRbCy6tNsShXapCd0aCo2CotXC629BAVm2iHO7lVVvSjYqv+sfMqPbSOpVEyznrN4jzSlZsLeuz6w80T0msckvzPFBKlxUSnBT2dRyd2eaU4KxQHUf/AA/3R5JJKSpjiAK70SpBev0ZRkqvoVowWQiaoKyIEKCEahyACEMI0JKAB4XK+cfSfSWjogerRbH8b4Lj3XR2FdStVYMa57smguPBok+S4Ja7Saj3vd6T3Fx4uMnzW2jXnJSW1QCsJyUtC6kgGacAhhMCAv6CdFooHZWpHuqNX0/Zn3mA7QD4BfLWjnRUpnY9h7nAr6f0W7qR9Eke0ea59VUOW84bG1LZUgN+Tpsa/q4ve4XpmMXBkAbPBbhzcMDbLGJdfcXE4kzi3suxwxVLS2ig6rUOupUvOMHIACCNzWjiJXpcnHCnVdTGEgxlmMYgZYT2FFvoWeT+Uda8WN4uI3DAHx8F8+crKV22WgD9a8/aN7+5d60q6arjqENH8OfiSuHc4DIt1feWHvpMS0zlrpCW7PDcmtQPGK3TLBml1skexRUHsSmMwCBqCuaY/TVPrv8AvFUKTocOPtVrSNe/Ve76TnHvJXPMYlrW0TVWcruiRNVk7Z7lRcruicKjTsDj3MKJ6Fe1MhZClyxBT2s2dvyTz6zPJ/uSCFapD5Fx9do/peqpySXPUBY1bL0I2ha7SGI7Ft3SjZ4JWlWlGYdsaMFkKWjBZCliCFDgihQQjABCGEUISjAa3zgW3orHUGupFMfxel/SHLji33nVt01KVIH0Wl5G95gdwYftLQAurSriEyYclICFyJi1IQRtyQQiYUGNroBjNfSOhLdjuqNkbyBe8RPcvm1ua7honSU2WyPGqnQc47Iay+D2XvFZasHD3tJVmjHAAAkZYE6/jPgtT0ZphwtjLgmC8OiIxp1AODb0IOU2mCbwBg4zEmBGJEZ5ZYSARwPkhYoBqkYnBsknq4TiTlgBGqEuqlENku8Dv/Fca5zqUW6pGtlM/wBMexdmczDJce50h+en90zzcpp2ctNYVDkOR969LQtlbUf8oSGNaXvIIBgQ0ATrLnNGvNbdFWJmcQoA6tu9C8L09M12uc24xtMAmGMEAAk5nNxgDErzqgSic8i1ds4Uqw6xQzirFcYTwx4T7/AKqFnZMcSY9WbC7rT6r/uOVY5p1lzP1XfdKz9Nq/YtxUQoJUgoKe1tjvkSNtTyafeqxTg75MfXPkEglEKkyz+k3iPNbD+Ujetcsx6zeI8wvR6ZKV6U8O7jlJZAMbTR/mN96j/U1k/aaP8AMb71wus8zmUnpCs8yv4qu8HlNY/2mj/Mb70J5T2P9po/zG+9cHLkEnajkp0qu9f6osf7TR/mN96B3Kex/tNH+Y1cHvb0VM4hVGSnTq9rlbpHp7VWeDLS6GnUWM6rSOIbPavHaoKMLtiMcOWUPyUsKypq4qGJg2VIOPFKlMOSAa0LtPIKH2CiSAQA5hG269zde4BcWYV1vmpqXrI9pP6Os4AaocxjvNzlnqdKhNu5LOdWZdcSy9nPWaBj8HPzW3MsoY1rWiA0Ad2/WlaRt1OgL9RwYzKYJxzyGJwaT2Kyyo17ZaQQciDh3hYzaZMl3Arj/OiPz3/pZ95/4LrtZ4+JXIuc5355/wBLPvVFdOxLSKwjuPknNquaHBpIDoDo1gGQCorjqnu78Pally1R0gnEcUbwlTiE1AKqiWlUQr7iFRLcVnZM9jaE2k6J4Ed4SQpWctYlhULIUhBSMv6oG8nvAUSTgBKBSSjA3JoOhwO8HuKsyqgTelSmDi2HoVXYpSbVOKUKiydpv5M8ibpPd5ZpL6ZGbSOIjzT6ddwyJyV6jTvslztouxhkMc8+zUpm2FRTd08hSzNC14OtMp61tTtheY2ykIkIUyuuHIh5xCwIL8ngpRkktT2pEJzEzgxi6jzQumlaB67D3tP/AJXLQV0jmcqda1DdSPcagPmFF+lQ6LaKDXw1zWvGcOAcJ1HHX701xgf4VDTeiWWloZULgAbwLTdIMEZwYwJ3p9UXWgYneSXHvK55MmmLx/Fcp51B+eiP1LPv1F12m2B2bFyLnUH56P3LPvVFen2JaRVdkO3uw9vgllG7XxjsH+ShOW/41rZAETndUnUCATqBMkDwPcludl8aiha/YPj44pEy4DrQVm4SnZKC6d/EJTBKzUShkJhaFlK6xwBYWnDA45Hbqw7iiuBYRqU5VtkuVJKN7IMEEHYVBATyWAKVKPoz8EIyT3qtiZ63gk/kbfW7wjr1Tt+OxLB7e/2rj/t+XsbdP8ANMAkbgrlHBh7VRqmDlq9qssd8meB807cwK4zMKVGztgGBiN6J7QBh7VjJw4BRUXRpZm7k1YiNPiAKHnUNaNCSu1wgaIRFQ3WsKUEIJzQkhNamY1vnNDWi01m/Soz9h7B/eVoUrceap8W7jRqDP1qZ/tUX6OHUNL22rTg0aRrTUa1waYIaQTe1DdJMCVafieGqSVXtOk2U3RUeGX3hrcziGAnEDAZ4nAK9TjAjEbjKwUFw4d5XH+dd0WwH/gYe59VddrVI2ns1rj/OxJtFMuEXqTQODalQkHvVU7E9NLaOrjn7TiUspjjgllbMwObMDeiJ39yEHEfGpRTOJSgDu/H4IdoKMlDaD1Z+MUSFOE1qVKKmsZOk8jlTKgonxOBkbYjwUtMghY5YsKZIlYoUyhL3a+aGmUVZyW13xC5HsRMMtYyPFG0/JHgfMo7U2Wjj7Cgq0iKQP0gY3w4g+KI5gp4tP6V2oXnFSSlvXRo/Zya8/wBBlCdwO3LvKJqTUzXY4RMWFQ3JYEAYCaClsKJMDW0c3dV1O30CQQKgewEjMGmXy3biGd61ULauQAfV0hQLnF3RtdF4+ixlN4a0bAC/xUXXDr1Wx06hcKjGvuPDm3mh1191pDhORxVp5wwHgvG0nox1Wsy7WfSDXCp1JIqC7cIIkB126DjI62IMr1msgQTJ2kQY24ADwWCiqgndxlct532/LWf6j/Aj/wBeK6o4/ErlvO/+ls31KuufnU9ideynpoDkoppSiCt0FVSiZTLSQ4EEYEEQQRmCNRWPGC9bROgK1Wn0ggNMxMyY1rO14pzaTpp2vOKvKeZGGrUk1HYL0rdoerT6xb1doxA47F5TijfW0ZiRelqcWjAUbUKJqiU17EVCwrAk0YsKiVKCQsUjeoQT2qpQ02ydvYfcrDLNedELYdH2GlSEuAc7fjC5Jth60RJNLRJcwcRqOw7l5ekdD1MDTaXiCHARI4NzOerYtmbaKcYgYOBy3x7VUpaSuuwy4JUlN8y00mDBBBGYOBB3jUhet9ttWnXwqsa7DM4OGGpwxC1LTNhFJ8NJLTiJzE6jHZ3rp0rRuc2rWdsqLDIQvyWFutDVy9i7PTjYDgFMIQESCG0IwoA4CB34xhtOOrUCdSkJmJb/AM0VlmvWq/QpBoxjGo6fKme9aAF1vmrspbZHVMjVqGD6jAG/eFRZ3ng4bXbJJDmjGnJ1y4GLzR2Y8Q1WWVARIIMjCJy4og2PH42lVW9R0fNdi3VB1tx1ax25Rjio55+Jlcq53T8vZx9Gm8/acB/aV1Qnw7VyPnX/AN1TPzTREasn1JPiFVexLSSlEoy5LGJhaoYDrXT+QdspvswbILmDFvzsN2/NaNQrXWhrTgM9V7bitn0TbLJUxfQpUHMDYLKnQuddwAZUL2m9Gd52JAx28mtHyRh16Ezpzn8vetlGn0gaSAHThqxGC5lyo0T0FYgDqmY3bW9ntXThaIpvFLpSYgOLBVJbAlxqUwYxDs9xmFqWltFNrsBdb6LzTA+a1pc2MCLriXHCIIBkjasNDTtS3fDo8nUrqUxjlogRtXr0+TzzQrV7zRTpOa2XG6XufMNZPpOAAN3YZXntY3WT3LrmXm1pOSSpptkxx74wz1TCttoM2+MI/wAnaNXio3w3jQtLz1i9C60ah4Kb2xG9X8f/AF54YTqKnonbD3K9JQyUbx8ER7bHYRJVmpW1GPjsTNBjrZK1b7KwkkjHtXLHLutOJw89jzBx2bvnDcqAqdZWbPTEu95UUKQv5ayr24Z7srFhaS4QqfKijduyBOBmcYxwicsM17ej/S7F43KuqSWgxEA5CZM/OiY3ZK9P7Qy1frLwAhcMETclDl6LgLaUaAIikRgRBQEQTNZstoaxrwabXucAGvcT8nE3iGxBkHsgFdz5MWLobLRZkRTaTq6xF539TiuE2US9oORI819DThKw1FQaT58PFLrNBkceOefZErDj4IZxPb7VBk9C4+ndgZBsm9vdIF36uPHUuZc7v6eh+6P3sMe9dSnCVyjna/3NL9yPvvVU7E9NHpUi9waIBOtxhoGtznagNqtts7S9rKQLiSGgnA1HuMAhp9EEmADunElKpNAptOtxdO+6RHmq5cZRaczg6xjl1jk7zbNgPtjrziP0VNxDQPWqDEn6scSvetXIewvw6AMyxY5zThjtjHInMjsjlmhNNWhhcW1qgJDWk3yeq30W45ALrWkHGjRYKZIxAJJLnGRiS50kk7SZWWVzEuLaYsBs9erSwljiMCDLTi3EbWkT2p+gdFPtNS6CGMaC+pVdgyjTbi6o87AJ4rzrRULnkuJJJJJJkkkkkk7Sts04ei0RYxS6gtFSoa0Z1TTc4MvHMgQMMsEzy8LlNpdtZzaVAFtloS2iwiC4n067/XeROOQgbZ8G6jcFCpnIETQsRsCBDGvKJ1coXKISxC4vaPYun3I+xVznCuJbIV8tp7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4821" name="AutoShape 6" descr="data:image/jpeg;base64,/9j/4AAQSkZJRgABAQAAAQABAAD/2wCEAAkGBxQTEhQUEhQVFBUVFxgYFxQUFBcUFBQUFBcXFxUUFxQYHCggGBwlHBQVITEhJSkrLi4uFx8zODMsNygtLisBCgoKDg0OGxAQGiwfHBwsLCwsLCwsLCwsLCwsLCwsLCwsLCwsLCwsLCwsLCwsLCwsLCwsLCwsLCwwLCwsNzcsLP/AABEIAMsA+QMBIgACEQEDEQH/xAAcAAACAgMBAQAAAAAAAAAAAAACAwEEAAYHBQj/xABHEAABAwEEBQgFBwsFAQEAAAABAAIRAwQSITEFQVFhcQYHEyKBkaGxMmLB0fAjQlJykrLhFCQzU1RzgpOiwvEWNGOD0kMV/8QAGQEAAwEBAQAAAAAAAAAAAAAAAAECAwQF/8QAJBEBAAIBBAICAgMAAAAAAAAAAAECEQMSITEEQRMyUXEUImH/2gAMAwEAAhEDEQA/ANnasUtRXVg2KKBybCBwQC0KZCEhIAcoRkLAEKKKFyYQgcEApAU6EDggFFKq1Q0EuIaBmSQAOJKe4Ln/ACjtb7TWNFkuYxxhrZhxbheccsD8ZIXWs26bC/lXZA6OlB3hry37QbCvWPSFKqPkqjHxndcCRxGYWl0uRFoON0Rnm2e6UFXkraaMPYCHNyLXQ4HsKn5KdZafBfDfChJXh8n9Nl7uhrAiqBhIi8Bn2r3nKmc1xwWVS0pZW1aT2uaHAgwD9IAwZ1Yq8V5+lraylTc57mjquugmC4xgAnBOTjNSAmNoxrB4EZbc/BS6kYyPcT24CP8AK1ZYC0KJhZeGv3LEwIVCMiR2wfBXaGnK7fRqv4Xrw/qlUIUQlwfLYaPLCu30rr+LYPeF6FDlsD6dI8WOB8DC00tQwjA3S6JR5U2d2Zc36zT5iQr9DSVJ/o1GH+IT3LlknasvlLB73XApvFcpoaRqM9F7m8HEeGSt/wD79o/Wu7wjEnuh32mjQUyilZpC5A5EShcUgGEMIpWIMJCgBEVCDLcEJCY4oXIBZagcEwoHFAeXp+1mlQe9uDoAB2FxDb2OyZ7F43JewXWz852LneQ4K5y3H5o/GJLY+0JjslL5OVg1oLyABAF4xP4rn1544dviV9twsdJoCVb6LYOOPxhKHRemabvSAunBrgTdOowSIOvuWaU0rSaCALx3EDtOwLldftz/AJRWdzHCpTMPYZac8dbeBE4LYtH2npaTKkRfaHRsJzHevI5U1h0d5ow1Yg+IXkaA5Uw1tN+qRO6Z9q7NCZmrk8qI3Q3QhadzhWYXKT5xDnNjaHCZ/p8VtdmtTXiQVpvOLa8aVMHEAvPbg3yK3jtyW6aa0oQ74CxrljVqyMbWd9IniUwP2hvd7klqZfw/BB8jDhs7j71BIS1gCCE4bx8diEhY7chlAyxQVIUFMmIVkqUifSLApUU1JWKwFCQilCUBEKIRBQg4QVCwrIQYULwihQ4IBUISExC4IDzdMUWPpva4gdUuE6y0SG+3sVTRNlqPAujKIzEb5Cu6YYeje4amOB4GJ8lb0K14pgsjLwXFr8Ty9XxbR8ZFssbmGk0xicAMGtx34ZlVaFjqPq1g0A4Q5upzTgR4eSvU7Wajzeu9WQA9zW4bpOKCx2ssrFrQ3rfQc10RiMWkxjtWP+ujHGOGsaUYAHtcyJwIwgQIEAADBaFpmztpOpXZBdSa9w3vLiO9lw9q6dyzqQx7iIMHvXK9L1QXi6ZDWMbMyOq0TB2TK7PE5y4/OmsUhsOhNPNpsvPPojLWTsC1rSdudXqOqOzcctQGQA3AKnKY3XwXZFcPMm+5jAsaiahCYEERCEHHb+Ov2pj2444Ya+CAAIjGGfaNe7HxQSpaUEx+tCET80KClLezCUBTG6+CBA9BWSsUoS+lWjBTCJgUlqxaEOagITi1CWoBcLAjLUN1BhKFMIQwgZAocjLVDmoBaEpt1CWoNR0kyaVQeo7yKp6At5FOOw8EnTWmm9Iyy0nB1Wq9tN0QRSa5wDifXgmBqzOqfRrcnn2d0HFh9F2ojVOwjYubyqTiJdvh3rGYn2s2OXei1vEmPgqgbQGVLxbdIOI4L0qNAAaxwK8jS1nxkT2rjxw74vDU+XOkpYWjXmVzpy3/AJVaCrfkzq5abl4AYelmXEa7oDc8sdxjn7mkZ/Gper4tdtHk+dfdfEekIg5AiXQ4oNYViw0YMGOwgjvGBWBS1hBzTamaWU60jrFI46kko25pabSzHH2pyVQPOKGUVTNChMjZr+NaAo6WR7PNCShXoEI+1BCfcQnD6UbkpUsyUwsVFEIYTShcgFoYTVCDKKFMcFrnLnSPQ2V0GHVT0beBBvn7IOO0hOIzOCN0nyqstDB9ZpcPmM+UdOwhs3e2Frdr5y2f/Kzvdve9rPBocuedGiDF0RpQnc3SrzkVT6FCm36z3P8AABq8i38s7XVBBeKY1ik24T/ESXDsIXhOQtbKr46wMy2bm4AOkbNexBqeJBg98FfSv5O17LjxIj44L5o5E1Lltsp/56Y73Ae1fS9qquax3RgOfBuhxIbMYXiMhKz1Y9D9NZt2hSx2GIOR9isaO5NtPWrCQMQzb9b3LnrOWtoFoc20Oe14JBYLouEfNDTgBnjPsnpXJzTPTC66SRjeGRGqThvy2Lm/ixWdzot5F5rgrlHY2VGFjgCwtc0jIXXMcxww9UlfK1anjBz9q+ruUJusO/Dv6vk4r5l0zQirUGV2o9v2XEexdOmwt08U0dii6rRbCy6tNsShXapCd0aCo2CotXC629BAVm2iHO7lVVvSjYqv+sfMqPbSOpVEyznrN4jzSlZsLeuz6w80T0msckvzPFBKlxUSnBT2dRyd2eaU4KxQHUf/AA/3R5JJKSpjiAK70SpBev0ZRkqvoVowWQiaoKyIEKCEahyACEMI0JKAB4XK+cfSfSWjogerRbH8b4Lj3XR2FdStVYMa57smguPBok+S4Ja7Saj3vd6T3Fx4uMnzW2jXnJSW1QCsJyUtC6kgGacAhhMCAv6CdFooHZWpHuqNX0/Zn3mA7QD4BfLWjnRUpnY9h7nAr6f0W7qR9Eke0ea59VUOW84bG1LZUgN+Tpsa/q4ve4XpmMXBkAbPBbhzcMDbLGJdfcXE4kzi3suxwxVLS2ig6rUOupUvOMHIACCNzWjiJXpcnHCnVdTGEgxlmMYgZYT2FFvoWeT+Uda8WN4uI3DAHx8F8+crKV22WgD9a8/aN7+5d60q6arjqENH8OfiSuHc4DIt1feWHvpMS0zlrpCW7PDcmtQPGK3TLBml1skexRUHsSmMwCBqCuaY/TVPrv8AvFUKTocOPtVrSNe/Ve76TnHvJXPMYlrW0TVWcruiRNVk7Z7lRcruicKjTsDj3MKJ6Fe1MhZClyxBT2s2dvyTz6zPJ/uSCFapD5Fx9do/peqpySXPUBY1bL0I2ha7SGI7Ft3SjZ4JWlWlGYdsaMFkKWjBZCliCFDgihQQjABCGEUISjAa3zgW3orHUGupFMfxel/SHLji33nVt01KVIH0Wl5G95gdwYftLQAurSriEyYclICFyJi1IQRtyQQiYUGNroBjNfSOhLdjuqNkbyBe8RPcvm1ua7honSU2WyPGqnQc47Iay+D2XvFZasHD3tJVmjHAAAkZYE6/jPgtT0ZphwtjLgmC8OiIxp1AODb0IOU2mCbwBg4zEmBGJEZ5ZYSARwPkhYoBqkYnBsknq4TiTlgBGqEuqlENku8Dv/Fca5zqUW6pGtlM/wBMexdmczDJce50h+en90zzcpp2ctNYVDkOR969LQtlbUf8oSGNaXvIIBgQ0ATrLnNGvNbdFWJmcQoA6tu9C8L09M12uc24xtMAmGMEAAk5nNxgDErzqgSic8i1ds4Uqw6xQzirFcYTwx4T7/AKqFnZMcSY9WbC7rT6r/uOVY5p1lzP1XfdKz9Nq/YtxUQoJUgoKe1tjvkSNtTyafeqxTg75MfXPkEglEKkyz+k3iPNbD+Ujetcsx6zeI8wvR6ZKV6U8O7jlJZAMbTR/mN96j/U1k/aaP8AMb71wus8zmUnpCs8yv4qu8HlNY/2mj/Mb70J5T2P9po/zG+9cHLkEnajkp0qu9f6osf7TR/mN96B3Kex/tNH+Y1cHvb0VM4hVGSnTq9rlbpHp7VWeDLS6GnUWM6rSOIbPavHaoKMLtiMcOWUPyUsKypq4qGJg2VIOPFKlMOSAa0LtPIKH2CiSAQA5hG269zde4BcWYV1vmpqXrI9pP6Os4AaocxjvNzlnqdKhNu5LOdWZdcSy9nPWaBj8HPzW3MsoY1rWiA0Ad2/WlaRt1OgL9RwYzKYJxzyGJwaT2Kyyo17ZaQQciDh3hYzaZMl3Arj/OiPz3/pZ95/4LrtZ4+JXIuc5355/wBLPvVFdOxLSKwjuPknNquaHBpIDoDo1gGQCorjqnu78Pally1R0gnEcUbwlTiE1AKqiWlUQr7iFRLcVnZM9jaE2k6J4Ed4SQpWctYlhULIUhBSMv6oG8nvAUSTgBKBSSjA3JoOhwO8HuKsyqgTelSmDi2HoVXYpSbVOKUKiydpv5M8ibpPd5ZpL6ZGbSOIjzT6ddwyJyV6jTvslztouxhkMc8+zUpm2FRTd08hSzNC14OtMp61tTtheY2ykIkIUyuuHIh5xCwIL8ngpRkktT2pEJzEzgxi6jzQumlaB67D3tP/AJXLQV0jmcqda1DdSPcagPmFF+lQ6LaKDXw1zWvGcOAcJ1HHX701xgf4VDTeiWWloZULgAbwLTdIMEZwYwJ3p9UXWgYneSXHvK55MmmLx/Fcp51B+eiP1LPv1F12m2B2bFyLnUH56P3LPvVFen2JaRVdkO3uw9vgllG7XxjsH+ShOW/41rZAETndUnUCATqBMkDwPcludl8aiha/YPj44pEy4DrQVm4SnZKC6d/EJTBKzUShkJhaFlK6xwBYWnDA45Hbqw7iiuBYRqU5VtkuVJKN7IMEEHYVBATyWAKVKPoz8EIyT3qtiZ63gk/kbfW7wjr1Tt+OxLB7e/2rj/t+XsbdP8ANMAkbgrlHBh7VRqmDlq9qssd8meB807cwK4zMKVGztgGBiN6J7QBh7VjJw4BRUXRpZm7k1YiNPiAKHnUNaNCSu1wgaIRFQ3WsKUEIJzQkhNamY1vnNDWi01m/Soz9h7B/eVoUrceap8W7jRqDP1qZ/tUX6OHUNL22rTg0aRrTUa1waYIaQTe1DdJMCVafieGqSVXtOk2U3RUeGX3hrcziGAnEDAZ4nAK9TjAjEbjKwUFw4d5XH+dd0WwH/gYe59VddrVI2ns1rj/OxJtFMuEXqTQODalQkHvVU7E9NLaOrjn7TiUspjjgllbMwObMDeiJ39yEHEfGpRTOJSgDu/H4IdoKMlDaD1Z+MUSFOE1qVKKmsZOk8jlTKgonxOBkbYjwUtMghY5YsKZIlYoUyhL3a+aGmUVZyW13xC5HsRMMtYyPFG0/JHgfMo7U2Wjj7Cgq0iKQP0gY3w4g+KI5gp4tP6V2oXnFSSlvXRo/Zya8/wBBlCdwO3LvKJqTUzXY4RMWFQ3JYEAYCaClsKJMDW0c3dV1O30CQQKgewEjMGmXy3biGd61ULauQAfV0hQLnF3RtdF4+ixlN4a0bAC/xUXXDr1Wx06hcKjGvuPDm3mh1191pDhORxVp5wwHgvG0nox1Wsy7WfSDXCp1JIqC7cIIkB126DjI62IMr1msgQTJ2kQY24ADwWCiqgndxlct532/LWf6j/Aj/wBeK6o4/ErlvO/+ls31KuufnU9ideynpoDkoppSiCt0FVSiZTLSQ4EEYEEQQRmCNRWPGC9bROgK1Wn0ggNMxMyY1rO14pzaTpp2vOKvKeZGGrUk1HYL0rdoerT6xb1doxA47F5TijfW0ZiRelqcWjAUbUKJqiU17EVCwrAk0YsKiVKCQsUjeoQT2qpQ02ydvYfcrDLNedELYdH2GlSEuAc7fjC5Jth60RJNLRJcwcRqOw7l5ekdD1MDTaXiCHARI4NzOerYtmbaKcYgYOBy3x7VUpaSuuwy4JUlN8y00mDBBBGYOBB3jUhet9ttWnXwqsa7DM4OGGpwxC1LTNhFJ8NJLTiJzE6jHZ3rp0rRuc2rWdsqLDIQvyWFutDVy9i7PTjYDgFMIQESCG0IwoA4CB34xhtOOrUCdSkJmJb/AM0VlmvWq/QpBoxjGo6fKme9aAF1vmrspbZHVMjVqGD6jAG/eFRZ3ng4bXbJJDmjGnJ1y4GLzR2Y8Q1WWVARIIMjCJy4og2PH42lVW9R0fNdi3VB1tx1ax25Rjio55+Jlcq53T8vZx9Gm8/acB/aV1Qnw7VyPnX/AN1TPzTREasn1JPiFVexLSSlEoy5LGJhaoYDrXT+QdspvswbILmDFvzsN2/NaNQrXWhrTgM9V7bitn0TbLJUxfQpUHMDYLKnQuddwAZUL2m9Gd52JAx28mtHyRh16Ezpzn8vetlGn0gaSAHThqxGC5lyo0T0FYgDqmY3bW9ntXThaIpvFLpSYgOLBVJbAlxqUwYxDs9xmFqWltFNrsBdb6LzTA+a1pc2MCLriXHCIIBkjasNDTtS3fDo8nUrqUxjlogRtXr0+TzzQrV7zRTpOa2XG6XufMNZPpOAAN3YZXntY3WT3LrmXm1pOSSpptkxx74wz1TCttoM2+MI/wAnaNXio3w3jQtLz1i9C60ah4Kb2xG9X8f/AF54YTqKnonbD3K9JQyUbx8ER7bHYRJVmpW1GPjsTNBjrZK1b7KwkkjHtXLHLutOJw89jzBx2bvnDcqAqdZWbPTEu95UUKQv5ayr24Z7srFhaS4QqfKijduyBOBmcYxwicsM17ej/S7F43KuqSWgxEA5CZM/OiY3ZK9P7Qy1frLwAhcMETclDl6LgLaUaAIikRgRBQEQTNZstoaxrwabXucAGvcT8nE3iGxBkHsgFdz5MWLobLRZkRTaTq6xF539TiuE2US9oORI819DThKw1FQaT58PFLrNBkceOefZErDj4IZxPb7VBk9C4+ndgZBsm9vdIF36uPHUuZc7v6eh+6P3sMe9dSnCVyjna/3NL9yPvvVU7E9NHpUi9waIBOtxhoGtznagNqtts7S9rKQLiSGgnA1HuMAhp9EEmADunElKpNAptOtxdO+6RHmq5cZRaczg6xjl1jk7zbNgPtjrziP0VNxDQPWqDEn6scSvetXIewvw6AMyxY5zThjtjHInMjsjlmhNNWhhcW1qgJDWk3yeq30W45ALrWkHGjRYKZIxAJJLnGRiS50kk7SZWWVzEuLaYsBs9erSwljiMCDLTi3EbWkT2p+gdFPtNS6CGMaC+pVdgyjTbi6o87AJ4rzrRULnkuJJJJJJkkkkkk7Sts04ei0RYxS6gtFSoa0Z1TTc4MvHMgQMMsEzy8LlNpdtZzaVAFtloS2iwiC4n067/XeROOQgbZ8G6jcFCpnIETQsRsCBDGvKJ1coXKISxC4vaPYun3I+xVznCuJbIV8tp7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4822" name="AutoShape 8" descr="data:image/jpeg;base64,/9j/4AAQSkZJRgABAQAAAQABAAD/2wCEAAkGBxQTEhQUEhQVFBUVFxgYFxQUFBcUFBQUFBcXFxUUFxQYHCggGBwlHBQVITEhJSkrLi4uFx8zODMsNygtLisBCgoKDg0OGxAQGiwfHBwsLCwsLCwsLCwsLCwsLCwsLCwsLCwsLCwsLCwsLCwsLCwsLCwsLCwsLCwwLCwsNzcsLP/AABEIAMsA+QMBIgACEQEDEQH/xAAcAAACAgMBAQAAAAAAAAAAAAACAwEEAAYHBQj/xABHEAABAwEEBQgFBwsFAQEAAAABAAIRAwQSITEFQVFhcQYHEyKBkaGxMmLB0fAjQlJykrLhFCQzU1RzgpOiwvEWNGOD0kMV/8QAGQEAAwEBAQAAAAAAAAAAAAAAAAECAwQF/8QAJBEBAAIBBAICAgMAAAAAAAAAAAECEQMSITEEQRMyUXEUImH/2gAMAwEAAhEDEQA/ANnasUtRXVg2KKBybCBwQC0KZCEhIAcoRkLAEKKKFyYQgcEApAU6EDggFFKq1Q0EuIaBmSQAOJKe4Ln/ACjtb7TWNFkuYxxhrZhxbheccsD8ZIXWs26bC/lXZA6OlB3hry37QbCvWPSFKqPkqjHxndcCRxGYWl0uRFoON0Rnm2e6UFXkraaMPYCHNyLXQ4HsKn5KdZafBfDfChJXh8n9Nl7uhrAiqBhIi8Bn2r3nKmc1xwWVS0pZW1aT2uaHAgwD9IAwZ1Yq8V5+lraylTc57mjquugmC4xgAnBOTjNSAmNoxrB4EZbc/BS6kYyPcT24CP8AK1ZYC0KJhZeGv3LEwIVCMiR2wfBXaGnK7fRqv4Xrw/qlUIUQlwfLYaPLCu30rr+LYPeF6FDlsD6dI8WOB8DC00tQwjA3S6JR5U2d2Zc36zT5iQr9DSVJ/o1GH+IT3LlknasvlLB73XApvFcpoaRqM9F7m8HEeGSt/wD79o/Wu7wjEnuh32mjQUyilZpC5A5EShcUgGEMIpWIMJCgBEVCDLcEJCY4oXIBZagcEwoHFAeXp+1mlQe9uDoAB2FxDb2OyZ7F43JewXWz852LneQ4K5y3H5o/GJLY+0JjslL5OVg1oLyABAF4xP4rn1544dviV9twsdJoCVb6LYOOPxhKHRemabvSAunBrgTdOowSIOvuWaU0rSaCALx3EDtOwLldftz/AJRWdzHCpTMPYZac8dbeBE4LYtH2npaTKkRfaHRsJzHevI5U1h0d5ow1Yg+IXkaA5Uw1tN+qRO6Z9q7NCZmrk8qI3Q3QhadzhWYXKT5xDnNjaHCZ/p8VtdmtTXiQVpvOLa8aVMHEAvPbg3yK3jtyW6aa0oQ74CxrljVqyMbWd9IniUwP2hvd7klqZfw/BB8jDhs7j71BIS1gCCE4bx8diEhY7chlAyxQVIUFMmIVkqUifSLApUU1JWKwFCQilCUBEKIRBQg4QVCwrIQYULwihQ4IBUISExC4IDzdMUWPpva4gdUuE6y0SG+3sVTRNlqPAujKIzEb5Cu6YYeje4amOB4GJ8lb0K14pgsjLwXFr8Ty9XxbR8ZFssbmGk0xicAMGtx34ZlVaFjqPq1g0A4Q5upzTgR4eSvU7Wajzeu9WQA9zW4bpOKCx2ssrFrQ3rfQc10RiMWkxjtWP+ujHGOGsaUYAHtcyJwIwgQIEAADBaFpmztpOpXZBdSa9w3vLiO9lw9q6dyzqQx7iIMHvXK9L1QXi6ZDWMbMyOq0TB2TK7PE5y4/OmsUhsOhNPNpsvPPojLWTsC1rSdudXqOqOzcctQGQA3AKnKY3XwXZFcPMm+5jAsaiahCYEERCEHHb+Ov2pj2444Ya+CAAIjGGfaNe7HxQSpaUEx+tCET80KClLezCUBTG6+CBA9BWSsUoS+lWjBTCJgUlqxaEOagITi1CWoBcLAjLUN1BhKFMIQwgZAocjLVDmoBaEpt1CWoNR0kyaVQeo7yKp6At5FOOw8EnTWmm9Iyy0nB1Wq9tN0QRSa5wDifXgmBqzOqfRrcnn2d0HFh9F2ojVOwjYubyqTiJdvh3rGYn2s2OXei1vEmPgqgbQGVLxbdIOI4L0qNAAaxwK8jS1nxkT2rjxw74vDU+XOkpYWjXmVzpy3/AJVaCrfkzq5abl4AYelmXEa7oDc8sdxjn7mkZ/Gper4tdtHk+dfdfEekIg5AiXQ4oNYViw0YMGOwgjvGBWBS1hBzTamaWU60jrFI46kko25pabSzHH2pyVQPOKGUVTNChMjZr+NaAo6WR7PNCShXoEI+1BCfcQnD6UbkpUsyUwsVFEIYTShcgFoYTVCDKKFMcFrnLnSPQ2V0GHVT0beBBvn7IOO0hOIzOCN0nyqstDB9ZpcPmM+UdOwhs3e2Frdr5y2f/Kzvdve9rPBocuedGiDF0RpQnc3SrzkVT6FCm36z3P8AABq8i38s7XVBBeKY1ik24T/ESXDsIXhOQtbKr46wMy2bm4AOkbNexBqeJBg98FfSv5O17LjxIj44L5o5E1Lltsp/56Y73Ae1fS9qquax3RgOfBuhxIbMYXiMhKz1Y9D9NZt2hSx2GIOR9isaO5NtPWrCQMQzb9b3LnrOWtoFoc20Oe14JBYLouEfNDTgBnjPsnpXJzTPTC66SRjeGRGqThvy2Lm/ixWdzot5F5rgrlHY2VGFjgCwtc0jIXXMcxww9UlfK1anjBz9q+ruUJusO/Dv6vk4r5l0zQirUGV2o9v2XEexdOmwt08U0dii6rRbCy6tNsShXapCd0aCo2CotXC629BAVm2iHO7lVVvSjYqv+sfMqPbSOpVEyznrN4jzSlZsLeuz6w80T0msckvzPFBKlxUSnBT2dRyd2eaU4KxQHUf/AA/3R5JJKSpjiAK70SpBev0ZRkqvoVowWQiaoKyIEKCEahyACEMI0JKAB4XK+cfSfSWjogerRbH8b4Lj3XR2FdStVYMa57smguPBok+S4Ja7Saj3vd6T3Fx4uMnzW2jXnJSW1QCsJyUtC6kgGacAhhMCAv6CdFooHZWpHuqNX0/Zn3mA7QD4BfLWjnRUpnY9h7nAr6f0W7qR9Eke0ea59VUOW84bG1LZUgN+Tpsa/q4ve4XpmMXBkAbPBbhzcMDbLGJdfcXE4kzi3suxwxVLS2ig6rUOupUvOMHIACCNzWjiJXpcnHCnVdTGEgxlmMYgZYT2FFvoWeT+Uda8WN4uI3DAHx8F8+crKV22WgD9a8/aN7+5d60q6arjqENH8OfiSuHc4DIt1feWHvpMS0zlrpCW7PDcmtQPGK3TLBml1skexRUHsSmMwCBqCuaY/TVPrv8AvFUKTocOPtVrSNe/Ve76TnHvJXPMYlrW0TVWcruiRNVk7Z7lRcruicKjTsDj3MKJ6Fe1MhZClyxBT2s2dvyTz6zPJ/uSCFapD5Fx9do/peqpySXPUBY1bL0I2ha7SGI7Ft3SjZ4JWlWlGYdsaMFkKWjBZCliCFDgihQQjABCGEUISjAa3zgW3orHUGupFMfxel/SHLji33nVt01KVIH0Wl5G95gdwYftLQAurSriEyYclICFyJi1IQRtyQQiYUGNroBjNfSOhLdjuqNkbyBe8RPcvm1ua7honSU2WyPGqnQc47Iay+D2XvFZasHD3tJVmjHAAAkZYE6/jPgtT0ZphwtjLgmC8OiIxp1AODb0IOU2mCbwBg4zEmBGJEZ5ZYSARwPkhYoBqkYnBsknq4TiTlgBGqEuqlENku8Dv/Fca5zqUW6pGtlM/wBMexdmczDJce50h+en90zzcpp2ctNYVDkOR969LQtlbUf8oSGNaXvIIBgQ0ATrLnNGvNbdFWJmcQoA6tu9C8L09M12uc24xtMAmGMEAAk5nNxgDErzqgSic8i1ds4Uqw6xQzirFcYTwx4T7/AKqFnZMcSY9WbC7rT6r/uOVY5p1lzP1XfdKz9Nq/YtxUQoJUgoKe1tjvkSNtTyafeqxTg75MfXPkEglEKkyz+k3iPNbD+Ujetcsx6zeI8wvR6ZKV6U8O7jlJZAMbTR/mN96j/U1k/aaP8AMb71wus8zmUnpCs8yv4qu8HlNY/2mj/Mb70J5T2P9po/zG+9cHLkEnajkp0qu9f6osf7TR/mN96B3Kex/tNH+Y1cHvb0VM4hVGSnTq9rlbpHp7VWeDLS6GnUWM6rSOIbPavHaoKMLtiMcOWUPyUsKypq4qGJg2VIOPFKlMOSAa0LtPIKH2CiSAQA5hG269zde4BcWYV1vmpqXrI9pP6Os4AaocxjvNzlnqdKhNu5LOdWZdcSy9nPWaBj8HPzW3MsoY1rWiA0Ad2/WlaRt1OgL9RwYzKYJxzyGJwaT2Kyyo17ZaQQciDh3hYzaZMl3Arj/OiPz3/pZ95/4LrtZ4+JXIuc5355/wBLPvVFdOxLSKwjuPknNquaHBpIDoDo1gGQCorjqnu78Pally1R0gnEcUbwlTiE1AKqiWlUQr7iFRLcVnZM9jaE2k6J4Ed4SQpWctYlhULIUhBSMv6oG8nvAUSTgBKBSSjA3JoOhwO8HuKsyqgTelSmDi2HoVXYpSbVOKUKiydpv5M8ibpPd5ZpL6ZGbSOIjzT6ddwyJyV6jTvslztouxhkMc8+zUpm2FRTd08hSzNC14OtMp61tTtheY2ykIkIUyuuHIh5xCwIL8ngpRkktT2pEJzEzgxi6jzQumlaB67D3tP/AJXLQV0jmcqda1DdSPcagPmFF+lQ6LaKDXw1zWvGcOAcJ1HHX701xgf4VDTeiWWloZULgAbwLTdIMEZwYwJ3p9UXWgYneSXHvK55MmmLx/Fcp51B+eiP1LPv1F12m2B2bFyLnUH56P3LPvVFen2JaRVdkO3uw9vgllG7XxjsH+ShOW/41rZAETndUnUCATqBMkDwPcludl8aiha/YPj44pEy4DrQVm4SnZKC6d/EJTBKzUShkJhaFlK6xwBYWnDA45Hbqw7iiuBYRqU5VtkuVJKN7IMEEHYVBATyWAKVKPoz8EIyT3qtiZ63gk/kbfW7wjr1Tt+OxLB7e/2rj/t+XsbdP8ANMAkbgrlHBh7VRqmDlq9qssd8meB807cwK4zMKVGztgGBiN6J7QBh7VjJw4BRUXRpZm7k1YiNPiAKHnUNaNCSu1wgaIRFQ3WsKUEIJzQkhNamY1vnNDWi01m/Soz9h7B/eVoUrceap8W7jRqDP1qZ/tUX6OHUNL22rTg0aRrTUa1waYIaQTe1DdJMCVafieGqSVXtOk2U3RUeGX3hrcziGAnEDAZ4nAK9TjAjEbjKwUFw4d5XH+dd0WwH/gYe59VddrVI2ns1rj/OxJtFMuEXqTQODalQkHvVU7E9NLaOrjn7TiUspjjgllbMwObMDeiJ39yEHEfGpRTOJSgDu/H4IdoKMlDaD1Z+MUSFOE1qVKKmsZOk8jlTKgonxOBkbYjwUtMghY5YsKZIlYoUyhL3a+aGmUVZyW13xC5HsRMMtYyPFG0/JHgfMo7U2Wjj7Cgq0iKQP0gY3w4g+KI5gp4tP6V2oXnFSSlvXRo/Zya8/wBBlCdwO3LvKJqTUzXY4RMWFQ3JYEAYCaClsKJMDW0c3dV1O30CQQKgewEjMGmXy3biGd61ULauQAfV0hQLnF3RtdF4+ixlN4a0bAC/xUXXDr1Wx06hcKjGvuPDm3mh1191pDhORxVp5wwHgvG0nox1Wsy7WfSDXCp1JIqC7cIIkB126DjI62IMr1msgQTJ2kQY24ADwWCiqgndxlct532/LWf6j/Aj/wBeK6o4/ErlvO/+ls31KuufnU9ideynpoDkoppSiCt0FVSiZTLSQ4EEYEEQQRmCNRWPGC9bROgK1Wn0ggNMxMyY1rO14pzaTpp2vOKvKeZGGrUk1HYL0rdoerT6xb1doxA47F5TijfW0ZiRelqcWjAUbUKJqiU17EVCwrAk0YsKiVKCQsUjeoQT2qpQ02ydvYfcrDLNedELYdH2GlSEuAc7fjC5Jth60RJNLRJcwcRqOw7l5ekdD1MDTaXiCHARI4NzOerYtmbaKcYgYOBy3x7VUpaSuuwy4JUlN8y00mDBBBGYOBB3jUhet9ttWnXwqsa7DM4OGGpwxC1LTNhFJ8NJLTiJzE6jHZ3rp0rRuc2rWdsqLDIQvyWFutDVy9i7PTjYDgFMIQESCG0IwoA4CB34xhtOOrUCdSkJmJb/AM0VlmvWq/QpBoxjGo6fKme9aAF1vmrspbZHVMjVqGD6jAG/eFRZ3ng4bXbJJDmjGnJ1y4GLzR2Y8Q1WWVARIIMjCJy4og2PH42lVW9R0fNdi3VB1tx1ax25Rjio55+Jlcq53T8vZx9Gm8/acB/aV1Qnw7VyPnX/AN1TPzTREasn1JPiFVexLSSlEoy5LGJhaoYDrXT+QdspvswbILmDFvzsN2/NaNQrXWhrTgM9V7bitn0TbLJUxfQpUHMDYLKnQuddwAZUL2m9Gd52JAx28mtHyRh16Ezpzn8vetlGn0gaSAHThqxGC5lyo0T0FYgDqmY3bW9ntXThaIpvFLpSYgOLBVJbAlxqUwYxDs9xmFqWltFNrsBdb6LzTA+a1pc2MCLriXHCIIBkjasNDTtS3fDo8nUrqUxjlogRtXr0+TzzQrV7zRTpOa2XG6XufMNZPpOAAN3YZXntY3WT3LrmXm1pOSSpptkxx74wz1TCttoM2+MI/wAnaNXio3w3jQtLz1i9C60ah4Kb2xG9X8f/AF54YTqKnonbD3K9JQyUbx8ER7bHYRJVmpW1GPjsTNBjrZK1b7KwkkjHtXLHLutOJw89jzBx2bvnDcqAqdZWbPTEu95UUKQv5ayr24Z7srFhaS4QqfKijduyBOBmcYxwicsM17ej/S7F43KuqSWgxEA5CZM/OiY3ZK9P7Qy1frLwAhcMETclDl6LgLaUaAIikRgRBQEQTNZstoaxrwabXucAGvcT8nE3iGxBkHsgFdz5MWLobLRZkRTaTq6xF539TiuE2US9oORI819DThKw1FQaT58PFLrNBkceOefZErDj4IZxPb7VBk9C4+ndgZBsm9vdIF36uPHUuZc7v6eh+6P3sMe9dSnCVyjna/3NL9yPvvVU7E9NHpUi9waIBOtxhoGtznagNqtts7S9rKQLiSGgnA1HuMAhp9EEmADunElKpNAptOtxdO+6RHmq5cZRaczg6xjl1jk7zbNgPtjrziP0VNxDQPWqDEn6scSvetXIewvw6AMyxY5zThjtjHInMjsjlmhNNWhhcW1qgJDWk3yeq30W45ALrWkHGjRYKZIxAJJLnGRiS50kk7SZWWVzEuLaYsBs9erSwljiMCDLTi3EbWkT2p+gdFPtNS6CGMaC+pVdgyjTbi6o87AJ4rzrRULnkuJJJJJJkkkkkk7Sts04ei0RYxS6gtFSoa0Z1TTc4MvHMgQMMsEzy8LlNpdtZzaVAFtloS2iwiC4n067/XeROOQgbZ8G6jcFCpnIETQsRsCBDGvKJ1coXKISxC4vaPYun3I+xVznCuJbIV8tp7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4823" name="AutoShape 10" descr="data:image/jpeg;base64,/9j/4AAQSkZJRgABAQAAAQABAAD/2wCEAAkGBxQTEhQUEhQVFBUVFxgYFxQUFBcUFBQUFBcXFxUUFxQYHCggGBwlHBQVITEhJSkrLi4uFx8zODMsNygtLisBCgoKDg0OGxAQGiwfHBwsLCwsLCwsLCwsLCwsLCwsLCwsLCwsLCwsLCwsLCwsLCwsLCwsLCwsLCwwLCwsNzcsLP/AABEIAMsA+QMBIgACEQEDEQH/xAAcAAACAgMBAQAAAAAAAAAAAAACAwEEAAYHBQj/xABHEAABAwEEBQgFBwsFAQEAAAABAAIRAwQSITEFQVFhcQYHEyKBkaGxMmLB0fAjQlJykrLhFCQzU1RzgpOiwvEWNGOD0kMV/8QAGQEAAwEBAQAAAAAAAAAAAAAAAAECAwQF/8QAJBEBAAIBBAICAgMAAAAAAAAAAAECEQMSITEEQRMyUXEUImH/2gAMAwEAAhEDEQA/ANnasUtRXVg2KKBybCBwQC0KZCEhIAcoRkLAEKKKFyYQgcEApAU6EDggFFKq1Q0EuIaBmSQAOJKe4Ln/ACjtb7TWNFkuYxxhrZhxbheccsD8ZIXWs26bC/lXZA6OlB3hry37QbCvWPSFKqPkqjHxndcCRxGYWl0uRFoON0Rnm2e6UFXkraaMPYCHNyLXQ4HsKn5KdZafBfDfChJXh8n9Nl7uhrAiqBhIi8Bn2r3nKmc1xwWVS0pZW1aT2uaHAgwD9IAwZ1Yq8V5+lraylTc57mjquugmC4xgAnBOTjNSAmNoxrB4EZbc/BS6kYyPcT24CP8AK1ZYC0KJhZeGv3LEwIVCMiR2wfBXaGnK7fRqv4Xrw/qlUIUQlwfLYaPLCu30rr+LYPeF6FDlsD6dI8WOB8DC00tQwjA3S6JR5U2d2Zc36zT5iQr9DSVJ/o1GH+IT3LlknasvlLB73XApvFcpoaRqM9F7m8HEeGSt/wD79o/Wu7wjEnuh32mjQUyilZpC5A5EShcUgGEMIpWIMJCgBEVCDLcEJCY4oXIBZagcEwoHFAeXp+1mlQe9uDoAB2FxDb2OyZ7F43JewXWz852LneQ4K5y3H5o/GJLY+0JjslL5OVg1oLyABAF4xP4rn1544dviV9twsdJoCVb6LYOOPxhKHRemabvSAunBrgTdOowSIOvuWaU0rSaCALx3EDtOwLldftz/AJRWdzHCpTMPYZac8dbeBE4LYtH2npaTKkRfaHRsJzHevI5U1h0d5ow1Yg+IXkaA5Uw1tN+qRO6Z9q7NCZmrk8qI3Q3QhadzhWYXKT5xDnNjaHCZ/p8VtdmtTXiQVpvOLa8aVMHEAvPbg3yK3jtyW6aa0oQ74CxrljVqyMbWd9IniUwP2hvd7klqZfw/BB8jDhs7j71BIS1gCCE4bx8diEhY7chlAyxQVIUFMmIVkqUifSLApUU1JWKwFCQilCUBEKIRBQg4QVCwrIQYULwihQ4IBUISExC4IDzdMUWPpva4gdUuE6y0SG+3sVTRNlqPAujKIzEb5Cu6YYeje4amOB4GJ8lb0K14pgsjLwXFr8Ty9XxbR8ZFssbmGk0xicAMGtx34ZlVaFjqPq1g0A4Q5upzTgR4eSvU7Wajzeu9WQA9zW4bpOKCx2ssrFrQ3rfQc10RiMWkxjtWP+ujHGOGsaUYAHtcyJwIwgQIEAADBaFpmztpOpXZBdSa9w3vLiO9lw9q6dyzqQx7iIMHvXK9L1QXi6ZDWMbMyOq0TB2TK7PE5y4/OmsUhsOhNPNpsvPPojLWTsC1rSdudXqOqOzcctQGQA3AKnKY3XwXZFcPMm+5jAsaiahCYEERCEHHb+Ov2pj2444Ya+CAAIjGGfaNe7HxQSpaUEx+tCET80KClLezCUBTG6+CBA9BWSsUoS+lWjBTCJgUlqxaEOagITi1CWoBcLAjLUN1BhKFMIQwgZAocjLVDmoBaEpt1CWoNR0kyaVQeo7yKp6At5FOOw8EnTWmm9Iyy0nB1Wq9tN0QRSa5wDifXgmBqzOqfRrcnn2d0HFh9F2ojVOwjYubyqTiJdvh3rGYn2s2OXei1vEmPgqgbQGVLxbdIOI4L0qNAAaxwK8jS1nxkT2rjxw74vDU+XOkpYWjXmVzpy3/AJVaCrfkzq5abl4AYelmXEa7oDc8sdxjn7mkZ/Gper4tdtHk+dfdfEekIg5AiXQ4oNYViw0YMGOwgjvGBWBS1hBzTamaWU60jrFI46kko25pabSzHH2pyVQPOKGUVTNChMjZr+NaAo6WR7PNCShXoEI+1BCfcQnD6UbkpUsyUwsVFEIYTShcgFoYTVCDKKFMcFrnLnSPQ2V0GHVT0beBBvn7IOO0hOIzOCN0nyqstDB9ZpcPmM+UdOwhs3e2Frdr5y2f/Kzvdve9rPBocuedGiDF0RpQnc3SrzkVT6FCm36z3P8AABq8i38s7XVBBeKY1ik24T/ESXDsIXhOQtbKr46wMy2bm4AOkbNexBqeJBg98FfSv5O17LjxIj44L5o5E1Lltsp/56Y73Ae1fS9qquax3RgOfBuhxIbMYXiMhKz1Y9D9NZt2hSx2GIOR9isaO5NtPWrCQMQzb9b3LnrOWtoFoc20Oe14JBYLouEfNDTgBnjPsnpXJzTPTC66SRjeGRGqThvy2Lm/ixWdzot5F5rgrlHY2VGFjgCwtc0jIXXMcxww9UlfK1anjBz9q+ruUJusO/Dv6vk4r5l0zQirUGV2o9v2XEexdOmwt08U0dii6rRbCy6tNsShXapCd0aCo2CotXC629BAVm2iHO7lVVvSjYqv+sfMqPbSOpVEyznrN4jzSlZsLeuz6w80T0msckvzPFBKlxUSnBT2dRyd2eaU4KxQHUf/AA/3R5JJKSpjiAK70SpBev0ZRkqvoVowWQiaoKyIEKCEahyACEMI0JKAB4XK+cfSfSWjogerRbH8b4Lj3XR2FdStVYMa57smguPBok+S4Ja7Saj3vd6T3Fx4uMnzW2jXnJSW1QCsJyUtC6kgGacAhhMCAv6CdFooHZWpHuqNX0/Zn3mA7QD4BfLWjnRUpnY9h7nAr6f0W7qR9Eke0ea59VUOW84bG1LZUgN+Tpsa/q4ve4XpmMXBkAbPBbhzcMDbLGJdfcXE4kzi3suxwxVLS2ig6rUOupUvOMHIACCNzWjiJXpcnHCnVdTGEgxlmMYgZYT2FFvoWeT+Uda8WN4uI3DAHx8F8+crKV22WgD9a8/aN7+5d60q6arjqENH8OfiSuHc4DIt1feWHvpMS0zlrpCW7PDcmtQPGK3TLBml1skexRUHsSmMwCBqCuaY/TVPrv8AvFUKTocOPtVrSNe/Ve76TnHvJXPMYlrW0TVWcruiRNVk7Z7lRcruicKjTsDj3MKJ6Fe1MhZClyxBT2s2dvyTz6zPJ/uSCFapD5Fx9do/peqpySXPUBY1bL0I2ha7SGI7Ft3SjZ4JWlWlGYdsaMFkKWjBZCliCFDgihQQjABCGEUISjAa3zgW3orHUGupFMfxel/SHLji33nVt01KVIH0Wl5G95gdwYftLQAurSriEyYclICFyJi1IQRtyQQiYUGNroBjNfSOhLdjuqNkbyBe8RPcvm1ua7honSU2WyPGqnQc47Iay+D2XvFZasHD3tJVmjHAAAkZYE6/jPgtT0ZphwtjLgmC8OiIxp1AODb0IOU2mCbwBg4zEmBGJEZ5ZYSARwPkhYoBqkYnBsknq4TiTlgBGqEuqlENku8Dv/Fca5zqUW6pGtlM/wBMexdmczDJce50h+en90zzcpp2ctNYVDkOR969LQtlbUf8oSGNaXvIIBgQ0ATrLnNGvNbdFWJmcQoA6tu9C8L09M12uc24xtMAmGMEAAk5nNxgDErzqgSic8i1ds4Uqw6xQzirFcYTwx4T7/AKqFnZMcSY9WbC7rT6r/uOVY5p1lzP1XfdKz9Nq/YtxUQoJUgoKe1tjvkSNtTyafeqxTg75MfXPkEglEKkyz+k3iPNbD+Ujetcsx6zeI8wvR6ZKV6U8O7jlJZAMbTR/mN96j/U1k/aaP8AMb71wus8zmUnpCs8yv4qu8HlNY/2mj/Mb70J5T2P9po/zG+9cHLkEnajkp0qu9f6osf7TR/mN96B3Kex/tNH+Y1cHvb0VM4hVGSnTq9rlbpHp7VWeDLS6GnUWM6rSOIbPavHaoKMLtiMcOWUPyUsKypq4qGJg2VIOPFKlMOSAa0LtPIKH2CiSAQA5hG269zde4BcWYV1vmpqXrI9pP6Os4AaocxjvNzlnqdKhNu5LOdWZdcSy9nPWaBj8HPzW3MsoY1rWiA0Ad2/WlaRt1OgL9RwYzKYJxzyGJwaT2Kyyo17ZaQQciDh3hYzaZMl3Arj/OiPz3/pZ95/4LrtZ4+JXIuc5355/wBLPvVFdOxLSKwjuPknNquaHBpIDoDo1gGQCorjqnu78Pally1R0gnEcUbwlTiE1AKqiWlUQr7iFRLcVnZM9jaE2k6J4Ed4SQpWctYlhULIUhBSMv6oG8nvAUSTgBKBSSjA3JoOhwO8HuKsyqgTelSmDi2HoVXYpSbVOKUKiydpv5M8ibpPd5ZpL6ZGbSOIjzT6ddwyJyV6jTvslztouxhkMc8+zUpm2FRTd08hSzNC14OtMp61tTtheY2ykIkIUyuuHIh5xCwIL8ngpRkktT2pEJzEzgxi6jzQumlaB67D3tP/AJXLQV0jmcqda1DdSPcagPmFF+lQ6LaKDXw1zWvGcOAcJ1HHX701xgf4VDTeiWWloZULgAbwLTdIMEZwYwJ3p9UXWgYneSXHvK55MmmLx/Fcp51B+eiP1LPv1F12m2B2bFyLnUH56P3LPvVFen2JaRVdkO3uw9vgllG7XxjsH+ShOW/41rZAETndUnUCATqBMkDwPcludl8aiha/YPj44pEy4DrQVm4SnZKC6d/EJTBKzUShkJhaFlK6xwBYWnDA45Hbqw7iiuBYRqU5VtkuVJKN7IMEEHYVBATyWAKVKPoz8EIyT3qtiZ63gk/kbfW7wjr1Tt+OxLB7e/2rj/t+XsbdP8ANMAkbgrlHBh7VRqmDlq9qssd8meB807cwK4zMKVGztgGBiN6J7QBh7VjJw4BRUXRpZm7k1YiNPiAKHnUNaNCSu1wgaIRFQ3WsKUEIJzQkhNamY1vnNDWi01m/Soz9h7B/eVoUrceap8W7jRqDP1qZ/tUX6OHUNL22rTg0aRrTUa1waYIaQTe1DdJMCVafieGqSVXtOk2U3RUeGX3hrcziGAnEDAZ4nAK9TjAjEbjKwUFw4d5XH+dd0WwH/gYe59VddrVI2ns1rj/OxJtFMuEXqTQODalQkHvVU7E9NLaOrjn7TiUspjjgllbMwObMDeiJ39yEHEfGpRTOJSgDu/H4IdoKMlDaD1Z+MUSFOE1qVKKmsZOk8jlTKgonxOBkbYjwUtMghY5YsKZIlYoUyhL3a+aGmUVZyW13xC5HsRMMtYyPFG0/JHgfMo7U2Wjj7Cgq0iKQP0gY3w4g+KI5gp4tP6V2oXnFSSlvXRo/Zya8/wBBlCdwO3LvKJqTUzXY4RMWFQ3JYEAYCaClsKJMDW0c3dV1O30CQQKgewEjMGmXy3biGd61ULauQAfV0hQLnF3RtdF4+ixlN4a0bAC/xUXXDr1Wx06hcKjGvuPDm3mh1191pDhORxVp5wwHgvG0nox1Wsy7WfSDXCp1JIqC7cIIkB126DjI62IMr1msgQTJ2kQY24ADwWCiqgndxlct532/LWf6j/Aj/wBeK6o4/ErlvO/+ls31KuufnU9ideynpoDkoppSiCt0FVSiZTLSQ4EEYEEQQRmCNRWPGC9bROgK1Wn0ggNMxMyY1rO14pzaTpp2vOKvKeZGGrUk1HYL0rdoerT6xb1doxA47F5TijfW0ZiRelqcWjAUbUKJqiU17EVCwrAk0YsKiVKCQsUjeoQT2qpQ02ydvYfcrDLNedELYdH2GlSEuAc7fjC5Jth60RJNLRJcwcRqOw7l5ekdD1MDTaXiCHARI4NzOerYtmbaKcYgYOBy3x7VUpaSuuwy4JUlN8y00mDBBBGYOBB3jUhet9ttWnXwqsa7DM4OGGpwxC1LTNhFJ8NJLTiJzE6jHZ3rp0rRuc2rWdsqLDIQvyWFutDVy9i7PTjYDgFMIQESCG0IwoA4CB34xhtOOrUCdSkJmJb/AM0VlmvWq/QpBoxjGo6fKme9aAF1vmrspbZHVMjVqGD6jAG/eFRZ3ng4bXbJJDmjGnJ1y4GLzR2Y8Q1WWVARIIMjCJy4og2PH42lVW9R0fNdi3VB1tx1ax25Rjio55+Jlcq53T8vZx9Gm8/acB/aV1Qnw7VyPnX/AN1TPzTREasn1JPiFVexLSSlEoy5LGJhaoYDrXT+QdspvswbILmDFvzsN2/NaNQrXWhrTgM9V7bitn0TbLJUxfQpUHMDYLKnQuddwAZUL2m9Gd52JAx28mtHyRh16Ezpzn8vetlGn0gaSAHThqxGC5lyo0T0FYgDqmY3bW9ntXThaIpvFLpSYgOLBVJbAlxqUwYxDs9xmFqWltFNrsBdb6LzTA+a1pc2MCLriXHCIIBkjasNDTtS3fDo8nUrqUxjlogRtXr0+TzzQrV7zRTpOa2XG6XufMNZPpOAAN3YZXntY3WT3LrmXm1pOSSpptkxx74wz1TCttoM2+MI/wAnaNXio3w3jQtLz1i9C60ah4Kb2xG9X8f/AF54YTqKnonbD3K9JQyUbx8ER7bHYRJVmpW1GPjsTNBjrZK1b7KwkkjHtXLHLutOJw89jzBx2bvnDcqAqdZWbPTEu95UUKQv5ayr24Z7srFhaS4QqfKijduyBOBmcYxwicsM17ej/S7F43KuqSWgxEA5CZM/OiY3ZK9P7Qy1frLwAhcMETclDl6LgLaUaAIikRgRBQEQTNZstoaxrwabXucAGvcT8nE3iGxBkHsgFdz5MWLobLRZkRTaTq6xF539TiuE2US9oORI819DThKw1FQaT58PFLrNBkceOefZErDj4IZxPb7VBk9C4+ndgZBsm9vdIF36uPHUuZc7v6eh+6P3sMe9dSnCVyjna/3NL9yPvvVU7E9NHpUi9waIBOtxhoGtznagNqtts7S9rKQLiSGgnA1HuMAhp9EEmADunElKpNAptOtxdO+6RHmq5cZRaczg6xjl1jk7zbNgPtjrziP0VNxDQPWqDEn6scSvetXIewvw6AMyxY5zThjtjHInMjsjlmhNNWhhcW1qgJDWk3yeq30W45ALrWkHGjRYKZIxAJJLnGRiS50kk7SZWWVzEuLaYsBs9erSwljiMCDLTi3EbWkT2p+gdFPtNS6CGMaC+pVdgyjTbi6o87AJ4rzrRULnkuJJJJJJkkkkkk7Sts04ei0RYxS6gtFSoa0Z1TTc4MvHMgQMMsEzy8LlNpdtZzaVAFtloS2iwiC4n067/XeROOQgbZ8G6jcFCpnIETQsRsCBDGvKJ1coXKISxC4vaPYun3I+xVznCuJbIV8tp7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34824" name="Picture 12" descr="http://naturalweightlosstruth.com/wp-content/uploads/2013/01/photodune-3334796-happy-fat-man-xs.jpg"/>
          <p:cNvPicPr>
            <a:picLocks noChangeAspect="1" noChangeArrowheads="1"/>
          </p:cNvPicPr>
          <p:nvPr/>
        </p:nvPicPr>
        <p:blipFill>
          <a:blip r:embed="rId3" cstate="print"/>
          <a:srcRect/>
          <a:stretch>
            <a:fillRect/>
          </a:stretch>
        </p:blipFill>
        <p:spPr bwMode="auto">
          <a:xfrm>
            <a:off x="500063" y="1914525"/>
            <a:ext cx="4214812" cy="4943475"/>
          </a:xfrm>
          <a:prstGeom prst="rect">
            <a:avLst/>
          </a:prstGeom>
          <a:noFill/>
          <a:ln w="9525">
            <a:noFill/>
            <a:miter lim="800000"/>
            <a:headEnd/>
            <a:tailEnd/>
          </a:ln>
        </p:spPr>
      </p:pic>
      <p:sp>
        <p:nvSpPr>
          <p:cNvPr id="11" name="10 Slayt Numarası Yer Tutucusu"/>
          <p:cNvSpPr>
            <a:spLocks noGrp="1"/>
          </p:cNvSpPr>
          <p:nvPr>
            <p:ph type="sldNum" sz="quarter" idx="12"/>
          </p:nvPr>
        </p:nvSpPr>
        <p:spPr/>
        <p:txBody>
          <a:bodyPr/>
          <a:lstStyle/>
          <a:p>
            <a:fld id="{1A563ADA-30EF-40F4-9BD7-C877AEFDD299}" type="slidenum">
              <a:rPr lang="tr-TR" smtClean="0"/>
              <a:pPr/>
              <a:t>65</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cstate="print"/>
          <a:srcRect l="23180" t="41681" r="15781" b="12241"/>
          <a:stretch>
            <a:fillRect/>
          </a:stretch>
        </p:blipFill>
        <p:spPr>
          <a:xfrm>
            <a:off x="214313" y="642938"/>
            <a:ext cx="8696325" cy="4000500"/>
          </a:xfrm>
        </p:spPr>
      </p:pic>
      <p:sp>
        <p:nvSpPr>
          <p:cNvPr id="4" name="3 Metin kutusu"/>
          <p:cNvSpPr txBox="1"/>
          <p:nvPr/>
        </p:nvSpPr>
        <p:spPr>
          <a:xfrm>
            <a:off x="642938" y="928688"/>
            <a:ext cx="285750" cy="523875"/>
          </a:xfrm>
          <a:prstGeom prst="rect">
            <a:avLst/>
          </a:prstGeom>
          <a:solidFill>
            <a:schemeClr val="bg1"/>
          </a:solidFill>
        </p:spPr>
        <p:txBody>
          <a:bodyPr>
            <a:spAutoFit/>
          </a:bodyPr>
          <a:lstStyle/>
          <a:p>
            <a:pPr>
              <a:defRPr/>
            </a:pPr>
            <a:r>
              <a:rPr lang="tr-TR" sz="2800" b="1" dirty="0">
                <a:solidFill>
                  <a:srgbClr val="C00000"/>
                </a:solidFill>
                <a:latin typeface="+mj-lt"/>
                <a:ea typeface="+mj-ea"/>
                <a:cs typeface="+mj-cs"/>
              </a:rPr>
              <a:t>2</a:t>
            </a:r>
          </a:p>
        </p:txBody>
      </p:sp>
      <p:sp>
        <p:nvSpPr>
          <p:cNvPr id="5" name="4 Metin kutusu"/>
          <p:cNvSpPr txBox="1"/>
          <p:nvPr/>
        </p:nvSpPr>
        <p:spPr>
          <a:xfrm>
            <a:off x="857250" y="5072063"/>
            <a:ext cx="7572375" cy="1446212"/>
          </a:xfrm>
          <a:prstGeom prst="rect">
            <a:avLst/>
          </a:prstGeom>
          <a:solidFill>
            <a:srgbClr val="FFFF00"/>
          </a:solidFill>
        </p:spPr>
        <p:txBody>
          <a:bodyPr>
            <a:spAutoFit/>
          </a:bodyPr>
          <a:lstStyle/>
          <a:p>
            <a:pPr algn="just">
              <a:defRPr/>
            </a:pPr>
            <a:r>
              <a:rPr lang="tr-TR" sz="2200" b="1" dirty="0">
                <a:solidFill>
                  <a:srgbClr val="002060"/>
                </a:solidFill>
                <a:latin typeface="+mn-lt"/>
                <a:cs typeface="+mn-cs"/>
              </a:rPr>
              <a:t>Beden kitle indeksinize göre hafif şişman veya şişman sınırında iseniz ve bel çevreniz belirtilen değerlerin  üzerinde ise şişmanlığın neden olduğu sağlık sorunları yaşam kalitenizi düşürebilir </a:t>
            </a:r>
          </a:p>
        </p:txBody>
      </p:sp>
      <p:sp>
        <p:nvSpPr>
          <p:cNvPr id="35845" name="5 Metin kutusu"/>
          <p:cNvSpPr txBox="1">
            <a:spLocks noChangeArrowheads="1"/>
          </p:cNvSpPr>
          <p:nvPr/>
        </p:nvSpPr>
        <p:spPr bwMode="auto">
          <a:xfrm>
            <a:off x="357188" y="4786313"/>
            <a:ext cx="595312" cy="1570037"/>
          </a:xfrm>
          <a:prstGeom prst="rect">
            <a:avLst/>
          </a:prstGeom>
          <a:noFill/>
          <a:ln w="9525">
            <a:noFill/>
            <a:miter lim="800000"/>
            <a:headEnd/>
            <a:tailEnd/>
          </a:ln>
        </p:spPr>
        <p:txBody>
          <a:bodyPr wrap="none">
            <a:spAutoFit/>
          </a:bodyPr>
          <a:lstStyle/>
          <a:p>
            <a:r>
              <a:rPr lang="tr-TR" sz="9600">
                <a:solidFill>
                  <a:srgbClr val="C00000"/>
                </a:solidFill>
                <a:latin typeface="Times New Roman" pitchFamily="18" charset="0"/>
                <a:cs typeface="Times New Roman" pitchFamily="18" charset="0"/>
              </a:rPr>
              <a:t>!</a:t>
            </a:r>
          </a:p>
        </p:txBody>
      </p:sp>
      <p:sp>
        <p:nvSpPr>
          <p:cNvPr id="6" name="5 Slayt Numarası Yer Tutucusu"/>
          <p:cNvSpPr>
            <a:spLocks noGrp="1"/>
          </p:cNvSpPr>
          <p:nvPr>
            <p:ph type="sldNum" sz="quarter" idx="12"/>
          </p:nvPr>
        </p:nvSpPr>
        <p:spPr/>
        <p:txBody>
          <a:bodyPr/>
          <a:lstStyle/>
          <a:p>
            <a:fld id="{1A563ADA-30EF-40F4-9BD7-C877AEFDD299}" type="slidenum">
              <a:rPr lang="tr-TR" smtClean="0"/>
              <a:pPr/>
              <a:t>66</a:t>
            </a:fld>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İçerik Yer Tutucusu"/>
          <p:cNvSpPr>
            <a:spLocks noGrp="1"/>
          </p:cNvSpPr>
          <p:nvPr>
            <p:ph idx="1"/>
          </p:nvPr>
        </p:nvSpPr>
        <p:spPr>
          <a:xfrm>
            <a:off x="785813" y="2643188"/>
            <a:ext cx="5832475" cy="2619375"/>
          </a:xfrm>
          <a:ln w="38100">
            <a:solidFill>
              <a:srgbClr val="3333FF"/>
            </a:solidFill>
            <a:prstDash val="dash"/>
          </a:ln>
        </p:spPr>
        <p:txBody>
          <a:bodyPr rtlCol="0">
            <a:normAutofit lnSpcReduction="10000"/>
          </a:bodyPr>
          <a:lstStyle/>
          <a:p>
            <a:pPr eaLnBrk="1" fontAlgn="auto" hangingPunct="1">
              <a:spcBef>
                <a:spcPct val="0"/>
              </a:spcBef>
              <a:spcAft>
                <a:spcPts val="1200"/>
              </a:spcAft>
              <a:buFont typeface="Arial" charset="0"/>
              <a:buNone/>
              <a:defRPr/>
            </a:pPr>
            <a:r>
              <a:rPr lang="tr-TR" smtClean="0">
                <a:solidFill>
                  <a:srgbClr val="000099"/>
                </a:solidFill>
              </a:rPr>
              <a:t>Bunun için;</a:t>
            </a:r>
          </a:p>
          <a:p>
            <a:pPr eaLnBrk="1" fontAlgn="auto" hangingPunct="1">
              <a:spcBef>
                <a:spcPct val="0"/>
              </a:spcBef>
              <a:spcAft>
                <a:spcPts val="1200"/>
              </a:spcAft>
              <a:buClr>
                <a:srgbClr val="FF0000"/>
              </a:buClr>
              <a:buFont typeface="Wingdings" pitchFamily="2" charset="2"/>
              <a:buChar char="§"/>
              <a:defRPr/>
            </a:pPr>
            <a:r>
              <a:rPr lang="tr-TR" smtClean="0">
                <a:solidFill>
                  <a:srgbClr val="000099"/>
                </a:solidFill>
              </a:rPr>
              <a:t>Yeterli-dengeli beslenmeliyiz</a:t>
            </a:r>
          </a:p>
          <a:p>
            <a:pPr eaLnBrk="1" fontAlgn="auto" hangingPunct="1">
              <a:spcBef>
                <a:spcPct val="0"/>
              </a:spcBef>
              <a:spcAft>
                <a:spcPts val="1200"/>
              </a:spcAft>
              <a:buClr>
                <a:srgbClr val="FF0000"/>
              </a:buClr>
              <a:buFont typeface="Wingdings" pitchFamily="2" charset="2"/>
              <a:buChar char="§"/>
              <a:defRPr/>
            </a:pPr>
            <a:r>
              <a:rPr lang="en-GB" smtClean="0">
                <a:solidFill>
                  <a:srgbClr val="000099"/>
                </a:solidFill>
              </a:rPr>
              <a:t>Spor yapmalıyız</a:t>
            </a:r>
            <a:r>
              <a:rPr lang="tr-TR" smtClean="0">
                <a:solidFill>
                  <a:srgbClr val="000099"/>
                </a:solidFill>
              </a:rPr>
              <a:t>.</a:t>
            </a:r>
          </a:p>
          <a:p>
            <a:pPr eaLnBrk="1" fontAlgn="auto" hangingPunct="1">
              <a:spcBef>
                <a:spcPct val="0"/>
              </a:spcBef>
              <a:spcAft>
                <a:spcPts val="1200"/>
              </a:spcAft>
              <a:buClr>
                <a:srgbClr val="FF0000"/>
              </a:buClr>
              <a:buFont typeface="Wingdings" pitchFamily="2" charset="2"/>
              <a:buChar char="§"/>
              <a:defRPr/>
            </a:pPr>
            <a:r>
              <a:rPr lang="en-GB" smtClean="0">
                <a:solidFill>
                  <a:srgbClr val="000099"/>
                </a:solidFill>
              </a:rPr>
              <a:t>Hareketli bir yaşam sürmeliyiz</a:t>
            </a:r>
            <a:r>
              <a:rPr lang="tr-TR" smtClean="0">
                <a:solidFill>
                  <a:srgbClr val="000099"/>
                </a:solidFill>
              </a:rPr>
              <a:t>.</a:t>
            </a:r>
            <a:endParaRPr lang="en-GB" smtClean="0">
              <a:solidFill>
                <a:srgbClr val="000099"/>
              </a:solidFill>
            </a:endParaRPr>
          </a:p>
          <a:p>
            <a:pPr eaLnBrk="1" fontAlgn="auto" hangingPunct="1">
              <a:spcBef>
                <a:spcPct val="0"/>
              </a:spcBef>
              <a:spcAft>
                <a:spcPts val="1200"/>
              </a:spcAft>
              <a:buFont typeface="Arial" charset="0"/>
              <a:buNone/>
              <a:defRPr/>
            </a:pPr>
            <a:endParaRPr lang="tr-TR" smtClean="0"/>
          </a:p>
        </p:txBody>
      </p:sp>
      <p:sp>
        <p:nvSpPr>
          <p:cNvPr id="36867" name="Text Box 142"/>
          <p:cNvSpPr txBox="1">
            <a:spLocks noChangeArrowheads="1"/>
          </p:cNvSpPr>
          <p:nvPr/>
        </p:nvSpPr>
        <p:spPr bwMode="auto">
          <a:xfrm>
            <a:off x="1727200" y="4660900"/>
            <a:ext cx="6935788" cy="554038"/>
          </a:xfrm>
          <a:prstGeom prst="rect">
            <a:avLst/>
          </a:prstGeom>
          <a:noFill/>
          <a:ln w="9525">
            <a:noFill/>
            <a:miter lim="800000"/>
            <a:headEnd/>
            <a:tailEnd/>
          </a:ln>
        </p:spPr>
        <p:txBody>
          <a:bodyPr lIns="0" tIns="0" rIns="0" bIns="0">
            <a:spAutoFit/>
          </a:bodyP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600" b="1">
              <a:latin typeface="Comic Sans MS" pitchFamily="66" charset="0"/>
            </a:endParaRPr>
          </a:p>
        </p:txBody>
      </p:sp>
      <p:sp>
        <p:nvSpPr>
          <p:cNvPr id="5" name="Text Box 147"/>
          <p:cNvSpPr txBox="1">
            <a:spLocks noChangeArrowheads="1"/>
          </p:cNvSpPr>
          <p:nvPr/>
        </p:nvSpPr>
        <p:spPr bwMode="auto">
          <a:xfrm>
            <a:off x="2879725" y="3498850"/>
            <a:ext cx="6264275" cy="5238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tr-TR" sz="2800" b="1" dirty="0">
              <a:solidFill>
                <a:schemeClr val="tx2">
                  <a:lumMod val="60000"/>
                  <a:lumOff val="40000"/>
                </a:schemeClr>
              </a:solidFill>
              <a:latin typeface="Comic Sans MS" pitchFamily="66" charset="0"/>
              <a:cs typeface="+mn-cs"/>
            </a:endParaRPr>
          </a:p>
        </p:txBody>
      </p:sp>
      <p:pic>
        <p:nvPicPr>
          <p:cNvPr id="36869" name="Picture 144"/>
          <p:cNvPicPr>
            <a:picLocks noChangeAspect="1" noChangeArrowheads="1"/>
          </p:cNvPicPr>
          <p:nvPr/>
        </p:nvPicPr>
        <p:blipFill>
          <a:blip r:embed="rId2" cstate="print"/>
          <a:srcRect/>
          <a:stretch>
            <a:fillRect/>
          </a:stretch>
        </p:blipFill>
        <p:spPr bwMode="auto">
          <a:xfrm rot="512471">
            <a:off x="5876925" y="2114550"/>
            <a:ext cx="3492500" cy="4508500"/>
          </a:xfrm>
          <a:prstGeom prst="rect">
            <a:avLst/>
          </a:prstGeom>
          <a:noFill/>
          <a:ln w="9525">
            <a:noFill/>
            <a:miter lim="800000"/>
            <a:headEnd/>
            <a:tailEnd/>
          </a:ln>
        </p:spPr>
      </p:pic>
      <p:sp>
        <p:nvSpPr>
          <p:cNvPr id="9" name="8 Başlık"/>
          <p:cNvSpPr>
            <a:spLocks noGrp="1"/>
          </p:cNvSpPr>
          <p:nvPr>
            <p:ph type="title"/>
          </p:nvPr>
        </p:nvSpPr>
        <p:spPr>
          <a:xfrm>
            <a:off x="457200" y="485775"/>
            <a:ext cx="8229600" cy="1143000"/>
          </a:xfrm>
        </p:spPr>
        <p:txBody>
          <a:bodyPr rtlCol="0">
            <a:normAutofit fontScale="90000"/>
          </a:bodyPr>
          <a:lstStyle/>
          <a:p>
            <a:pPr eaLnBrk="1" fontAlgn="auto" hangingPunct="1">
              <a:spcAft>
                <a:spcPts val="0"/>
              </a:spcAft>
              <a:defRPr/>
            </a:pPr>
            <a:r>
              <a:rPr lang="tr-TR" sz="4000" b="1" dirty="0" smtClean="0">
                <a:solidFill>
                  <a:srgbClr val="FF0000"/>
                </a:solidFill>
              </a:rPr>
              <a:t>OBEZİTEDEN KORUNMAK İÇİN:</a:t>
            </a:r>
            <a:br>
              <a:rPr lang="tr-TR" sz="4000" b="1" dirty="0" smtClean="0">
                <a:solidFill>
                  <a:srgbClr val="FF0000"/>
                </a:solidFill>
              </a:rPr>
            </a:br>
            <a:r>
              <a:rPr lang="tr-TR" sz="3600" b="1" dirty="0" smtClean="0">
                <a:solidFill>
                  <a:srgbClr val="FF0000"/>
                </a:solidFill>
              </a:rPr>
              <a:t> Boyumuza uygun vücut ağırlığında olmalıyız</a:t>
            </a:r>
            <a:endParaRPr lang="tr-TR" sz="4000" b="1" dirty="0" smtClean="0">
              <a:solidFill>
                <a:srgbClr val="FF0000"/>
              </a:solidFill>
            </a:endParaRPr>
          </a:p>
        </p:txBody>
      </p:sp>
      <p:sp>
        <p:nvSpPr>
          <p:cNvPr id="7" name="6 Slayt Numarası Yer Tutucusu"/>
          <p:cNvSpPr>
            <a:spLocks noGrp="1"/>
          </p:cNvSpPr>
          <p:nvPr>
            <p:ph type="sldNum" sz="quarter" idx="12"/>
          </p:nvPr>
        </p:nvSpPr>
        <p:spPr/>
        <p:txBody>
          <a:bodyPr/>
          <a:lstStyle/>
          <a:p>
            <a:fld id="{1A563ADA-30EF-40F4-9BD7-C877AEFDD299}" type="slidenum">
              <a:rPr lang="tr-TR" smtClean="0"/>
              <a:pPr/>
              <a:t>67</a:t>
            </a:fld>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a:xfrm>
            <a:off x="735013" y="1816100"/>
            <a:ext cx="8229600" cy="4708525"/>
          </a:xfrm>
        </p:spPr>
        <p:txBody>
          <a:bodyPr/>
          <a:lstStyle/>
          <a:p>
            <a:pPr eaLnBrk="1" hangingPunct="1">
              <a:spcBef>
                <a:spcPct val="0"/>
              </a:spcBef>
              <a:spcAft>
                <a:spcPts val="1800"/>
              </a:spcAft>
            </a:pPr>
            <a:r>
              <a:rPr lang="tr-TR" sz="2800" smtClean="0">
                <a:solidFill>
                  <a:srgbClr val="000099"/>
                </a:solidFill>
              </a:rPr>
              <a:t>Vücut ağırlığının dengede tutulmasını sağlar</a:t>
            </a:r>
          </a:p>
          <a:p>
            <a:pPr eaLnBrk="1" hangingPunct="1">
              <a:spcBef>
                <a:spcPct val="0"/>
              </a:spcBef>
              <a:spcAft>
                <a:spcPts val="1800"/>
              </a:spcAft>
            </a:pPr>
            <a:r>
              <a:rPr lang="tr-TR" sz="2800" smtClean="0">
                <a:solidFill>
                  <a:srgbClr val="000099"/>
                </a:solidFill>
              </a:rPr>
              <a:t>Kas ve kemik yapısını güçlendirir</a:t>
            </a:r>
          </a:p>
          <a:p>
            <a:pPr eaLnBrk="1" hangingPunct="1">
              <a:spcBef>
                <a:spcPct val="0"/>
              </a:spcBef>
              <a:spcAft>
                <a:spcPts val="1800"/>
              </a:spcAft>
            </a:pPr>
            <a:r>
              <a:rPr lang="tr-TR" sz="2800" smtClean="0">
                <a:solidFill>
                  <a:srgbClr val="000099"/>
                </a:solidFill>
              </a:rPr>
              <a:t>Çocuklarda büyüme ve gelişme hızlanır</a:t>
            </a:r>
          </a:p>
          <a:p>
            <a:pPr eaLnBrk="1" hangingPunct="1">
              <a:spcBef>
                <a:spcPct val="0"/>
              </a:spcBef>
              <a:spcAft>
                <a:spcPts val="1800"/>
              </a:spcAft>
            </a:pPr>
            <a:r>
              <a:rPr lang="tr-TR" sz="2800" smtClean="0">
                <a:solidFill>
                  <a:srgbClr val="000099"/>
                </a:solidFill>
              </a:rPr>
              <a:t>Kalp-damar hastalıkları riskini azaltır</a:t>
            </a:r>
          </a:p>
          <a:p>
            <a:pPr eaLnBrk="1" hangingPunct="1">
              <a:spcBef>
                <a:spcPct val="0"/>
              </a:spcBef>
              <a:spcAft>
                <a:spcPts val="1800"/>
              </a:spcAft>
            </a:pPr>
            <a:r>
              <a:rPr lang="tr-TR" sz="2800" smtClean="0">
                <a:solidFill>
                  <a:srgbClr val="000099"/>
                </a:solidFill>
              </a:rPr>
              <a:t>Yaşam süresini uzatır</a:t>
            </a:r>
          </a:p>
          <a:p>
            <a:pPr eaLnBrk="1" hangingPunct="1">
              <a:spcBef>
                <a:spcPct val="0"/>
              </a:spcBef>
              <a:spcAft>
                <a:spcPts val="1800"/>
              </a:spcAft>
            </a:pPr>
            <a:r>
              <a:rPr lang="tr-TR" sz="2800" smtClean="0">
                <a:solidFill>
                  <a:srgbClr val="000099"/>
                </a:solidFill>
              </a:rPr>
              <a:t>Mutluluk verir</a:t>
            </a:r>
          </a:p>
          <a:p>
            <a:pPr eaLnBrk="1" hangingPunct="1">
              <a:spcBef>
                <a:spcPct val="0"/>
              </a:spcBef>
              <a:spcAft>
                <a:spcPts val="1800"/>
              </a:spcAft>
            </a:pPr>
            <a:endParaRPr lang="tr-TR" sz="2800" smtClean="0"/>
          </a:p>
        </p:txBody>
      </p:sp>
      <p:sp>
        <p:nvSpPr>
          <p:cNvPr id="55299" name="1 Başlık"/>
          <p:cNvSpPr>
            <a:spLocks noGrp="1"/>
          </p:cNvSpPr>
          <p:nvPr>
            <p:ph type="title"/>
          </p:nvPr>
        </p:nvSpPr>
        <p:spPr/>
        <p:txBody>
          <a:bodyPr rtlCol="0">
            <a:normAutofit fontScale="90000"/>
          </a:bodyPr>
          <a:lstStyle/>
          <a:p>
            <a:pPr eaLnBrk="1" fontAlgn="auto" hangingPunct="1">
              <a:spcAft>
                <a:spcPts val="0"/>
              </a:spcAft>
              <a:defRPr/>
            </a:pPr>
            <a:r>
              <a:rPr lang="tr-TR" sz="4000" b="1" smtClean="0">
                <a:solidFill>
                  <a:srgbClr val="FF0000"/>
                </a:solidFill>
              </a:rPr>
              <a:t/>
            </a:r>
            <a:br>
              <a:rPr lang="tr-TR" sz="4000" b="1" smtClean="0">
                <a:solidFill>
                  <a:srgbClr val="FF0000"/>
                </a:solidFill>
              </a:rPr>
            </a:br>
            <a:r>
              <a:rPr lang="tr-TR" sz="4000" b="1" smtClean="0">
                <a:solidFill>
                  <a:srgbClr val="FF0000"/>
                </a:solidFill>
              </a:rPr>
              <a:t>DÜZENLİ FİZİKSEL AKTİVİTENİN ÖNEMİ</a:t>
            </a:r>
          </a:p>
        </p:txBody>
      </p:sp>
      <p:pic>
        <p:nvPicPr>
          <p:cNvPr id="37892" name="Picture 143"/>
          <p:cNvPicPr>
            <a:picLocks noChangeAspect="1" noChangeArrowheads="1"/>
          </p:cNvPicPr>
          <p:nvPr/>
        </p:nvPicPr>
        <p:blipFill>
          <a:blip r:embed="rId2" cstate="print"/>
          <a:srcRect/>
          <a:stretch>
            <a:fillRect/>
          </a:stretch>
        </p:blipFill>
        <p:spPr bwMode="auto">
          <a:xfrm>
            <a:off x="4786313" y="4214813"/>
            <a:ext cx="3451225" cy="2230437"/>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1A563ADA-30EF-40F4-9BD7-C877AEFDD299}" type="slidenum">
              <a:rPr lang="tr-TR" smtClean="0"/>
              <a:pPr/>
              <a:t>68</a:t>
            </a:fld>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İçerik Yer Tutucusu"/>
          <p:cNvSpPr>
            <a:spLocks noGrp="1"/>
          </p:cNvSpPr>
          <p:nvPr>
            <p:ph idx="1"/>
          </p:nvPr>
        </p:nvSpPr>
        <p:spPr>
          <a:xfrm>
            <a:off x="642938" y="1500188"/>
            <a:ext cx="8229600" cy="4708525"/>
          </a:xfrm>
        </p:spPr>
        <p:txBody>
          <a:bodyPr/>
          <a:lstStyle/>
          <a:p>
            <a:pPr eaLnBrk="1" hangingPunct="1">
              <a:spcBef>
                <a:spcPct val="0"/>
              </a:spcBef>
              <a:spcAft>
                <a:spcPts val="1800"/>
              </a:spcAft>
            </a:pPr>
            <a:r>
              <a:rPr lang="tr-TR" sz="2800" smtClean="0">
                <a:solidFill>
                  <a:srgbClr val="000099"/>
                </a:solidFill>
              </a:rPr>
              <a:t>Sağlıklı beslenme programı ile birlikte fiziksel aktivitenin yapılması önemlidir.</a:t>
            </a:r>
          </a:p>
          <a:p>
            <a:pPr eaLnBrk="1" hangingPunct="1">
              <a:spcBef>
                <a:spcPct val="0"/>
              </a:spcBef>
              <a:spcAft>
                <a:spcPts val="1800"/>
              </a:spcAft>
            </a:pPr>
            <a:r>
              <a:rPr lang="tr-TR" sz="2800" i="1" smtClean="0">
                <a:solidFill>
                  <a:srgbClr val="CF239E"/>
                </a:solidFill>
              </a:rPr>
              <a:t>Haftada 5 gün en az 30-60 dakikalık orta şiddette </a:t>
            </a:r>
            <a:r>
              <a:rPr lang="tr-TR" sz="2800" smtClean="0">
                <a:solidFill>
                  <a:srgbClr val="000099"/>
                </a:solidFill>
              </a:rPr>
              <a:t>fiziksel aktivite yapılmalı. Her gün fiziksel olarak aktif olmak amaçlanmalıdır.</a:t>
            </a:r>
          </a:p>
          <a:p>
            <a:pPr eaLnBrk="1" hangingPunct="1">
              <a:spcBef>
                <a:spcPct val="0"/>
              </a:spcBef>
              <a:spcAft>
                <a:spcPts val="1800"/>
              </a:spcAft>
            </a:pPr>
            <a:endParaRPr lang="tr-TR" sz="2800" smtClean="0"/>
          </a:p>
        </p:txBody>
      </p:sp>
      <p:sp>
        <p:nvSpPr>
          <p:cNvPr id="55299" name="1 Başlık"/>
          <p:cNvSpPr>
            <a:spLocks noGrp="1"/>
          </p:cNvSpPr>
          <p:nvPr>
            <p:ph type="title"/>
          </p:nvPr>
        </p:nvSpPr>
        <p:spPr/>
        <p:txBody>
          <a:bodyPr rtlCol="0">
            <a:normAutofit fontScale="90000"/>
          </a:bodyPr>
          <a:lstStyle/>
          <a:p>
            <a:pPr eaLnBrk="1" fontAlgn="auto" hangingPunct="1">
              <a:spcAft>
                <a:spcPts val="0"/>
              </a:spcAft>
              <a:defRPr/>
            </a:pPr>
            <a:r>
              <a:rPr lang="tr-TR" sz="4000" b="1" smtClean="0">
                <a:solidFill>
                  <a:srgbClr val="FF0000"/>
                </a:solidFill>
              </a:rPr>
              <a:t/>
            </a:r>
            <a:br>
              <a:rPr lang="tr-TR" sz="4000" b="1" smtClean="0">
                <a:solidFill>
                  <a:srgbClr val="FF0000"/>
                </a:solidFill>
              </a:rPr>
            </a:br>
            <a:r>
              <a:rPr lang="tr-TR" sz="4000" b="1" smtClean="0">
                <a:solidFill>
                  <a:srgbClr val="FF0000"/>
                </a:solidFill>
              </a:rPr>
              <a:t>DÜZENLİ FİZİKSEL AKTİVİTENİN ÖNEMİ</a:t>
            </a:r>
          </a:p>
        </p:txBody>
      </p:sp>
      <p:graphicFrame>
        <p:nvGraphicFramePr>
          <p:cNvPr id="7" name="6 Tablo"/>
          <p:cNvGraphicFramePr>
            <a:graphicFrameLocks noGrp="1"/>
          </p:cNvGraphicFramePr>
          <p:nvPr/>
        </p:nvGraphicFramePr>
        <p:xfrm>
          <a:off x="1285875" y="4071938"/>
          <a:ext cx="6000792" cy="1714512"/>
        </p:xfrm>
        <a:graphic>
          <a:graphicData uri="http://schemas.openxmlformats.org/drawingml/2006/table">
            <a:tbl>
              <a:tblPr firstRow="1" bandRow="1">
                <a:tableStyleId>{5C22544A-7EE6-4342-B048-85BDC9FD1C3A}</a:tableStyleId>
              </a:tblPr>
              <a:tblGrid>
                <a:gridCol w="3000396"/>
                <a:gridCol w="3000396"/>
              </a:tblGrid>
              <a:tr h="428628">
                <a:tc gridSpan="2">
                  <a:txBody>
                    <a:bodyPr/>
                    <a:lstStyle/>
                    <a:p>
                      <a:r>
                        <a:rPr lang="tr-TR" b="1" dirty="0" smtClean="0">
                          <a:solidFill>
                            <a:schemeClr val="bg1"/>
                          </a:solidFill>
                        </a:rPr>
                        <a:t>Orta</a:t>
                      </a:r>
                      <a:r>
                        <a:rPr lang="tr-TR" b="1" baseline="0" dirty="0" smtClean="0">
                          <a:solidFill>
                            <a:schemeClr val="bg1"/>
                          </a:solidFill>
                        </a:rPr>
                        <a:t> Şiddette Aktivite Örnekleri</a:t>
                      </a:r>
                      <a:endParaRPr lang="tr-TR" b="1" dirty="0">
                        <a:solidFill>
                          <a:schemeClr val="bg1"/>
                        </a:solidFill>
                      </a:endParaRPr>
                    </a:p>
                  </a:txBody>
                  <a:tcPr/>
                </a:tc>
                <a:tc hMerge="1">
                  <a:txBody>
                    <a:bodyPr/>
                    <a:lstStyle/>
                    <a:p>
                      <a:endParaRPr lang="tr-TR" b="1" dirty="0">
                        <a:solidFill>
                          <a:schemeClr val="bg1"/>
                        </a:solidFill>
                      </a:endParaRPr>
                    </a:p>
                  </a:txBody>
                  <a:tcPr/>
                </a:tc>
              </a:tr>
              <a:tr h="428628">
                <a:tc>
                  <a:txBody>
                    <a:bodyPr/>
                    <a:lstStyle/>
                    <a:p>
                      <a:r>
                        <a:rPr lang="tr-TR" b="1" dirty="0" smtClean="0">
                          <a:solidFill>
                            <a:srgbClr val="0070C0"/>
                          </a:solidFill>
                        </a:rPr>
                        <a:t>Bahçe İşleri</a:t>
                      </a:r>
                      <a:endParaRPr lang="tr-TR"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70C0"/>
                          </a:solidFill>
                        </a:rPr>
                        <a:t>Bisiklet Kullanımı</a:t>
                      </a:r>
                    </a:p>
                  </a:txBody>
                  <a:tcPr/>
                </a:tc>
              </a:tr>
              <a:tr h="428628">
                <a:tc>
                  <a:txBody>
                    <a:bodyPr/>
                    <a:lstStyle/>
                    <a:p>
                      <a:r>
                        <a:rPr lang="tr-TR" b="1" dirty="0" smtClean="0">
                          <a:solidFill>
                            <a:srgbClr val="0070C0"/>
                          </a:solidFill>
                        </a:rPr>
                        <a:t>Ev İşleri</a:t>
                      </a:r>
                      <a:endParaRPr lang="tr-TR"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70C0"/>
                          </a:solidFill>
                        </a:rPr>
                        <a:t>Hafif tempolu koşu</a:t>
                      </a:r>
                    </a:p>
                  </a:txBody>
                  <a:tcPr/>
                </a:tc>
              </a:tr>
              <a:tr h="428628">
                <a:tc>
                  <a:txBody>
                    <a:bodyPr/>
                    <a:lstStyle/>
                    <a:p>
                      <a:r>
                        <a:rPr lang="tr-TR" b="1" dirty="0" smtClean="0">
                          <a:solidFill>
                            <a:srgbClr val="0070C0"/>
                          </a:solidFill>
                        </a:rPr>
                        <a:t>Tempolu Yürüyüşler</a:t>
                      </a:r>
                      <a:endParaRPr lang="tr-TR"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70C0"/>
                          </a:solidFill>
                        </a:rPr>
                        <a:t>Eşli danslar</a:t>
                      </a:r>
                    </a:p>
                  </a:txBody>
                  <a:tcPr/>
                </a:tc>
              </a:tr>
            </a:tbl>
          </a:graphicData>
        </a:graphic>
      </p:graphicFrame>
      <p:sp>
        <p:nvSpPr>
          <p:cNvPr id="8" name="7 Metin kutusu"/>
          <p:cNvSpPr txBox="1"/>
          <p:nvPr/>
        </p:nvSpPr>
        <p:spPr>
          <a:xfrm>
            <a:off x="500063" y="5857875"/>
            <a:ext cx="8223250" cy="400050"/>
          </a:xfrm>
          <a:prstGeom prst="rect">
            <a:avLst/>
          </a:prstGeom>
          <a:noFill/>
        </p:spPr>
        <p:txBody>
          <a:bodyPr wrap="none">
            <a:spAutoFit/>
          </a:bodyPr>
          <a:lstStyle/>
          <a:p>
            <a:pPr>
              <a:defRPr/>
            </a:pPr>
            <a:r>
              <a:rPr lang="tr-TR" sz="2000" b="1" i="1" dirty="0">
                <a:solidFill>
                  <a:srgbClr val="CF239E"/>
                </a:solidFill>
                <a:latin typeface="+mn-lt"/>
                <a:cs typeface="+mn-cs"/>
              </a:rPr>
              <a:t>*BU AKTİVİTELERİ YAPARKEN KONUŞABİLİR FAKAT ŞARKI SÖYLEYEMEZSİNİZ </a:t>
            </a:r>
          </a:p>
        </p:txBody>
      </p:sp>
      <p:sp>
        <p:nvSpPr>
          <p:cNvPr id="6" name="5 Slayt Numarası Yer Tutucusu"/>
          <p:cNvSpPr>
            <a:spLocks noGrp="1"/>
          </p:cNvSpPr>
          <p:nvPr>
            <p:ph type="sldNum" sz="quarter" idx="12"/>
          </p:nvPr>
        </p:nvSpPr>
        <p:spPr/>
        <p:txBody>
          <a:bodyPr/>
          <a:lstStyle/>
          <a:p>
            <a:fld id="{1A563ADA-30EF-40F4-9BD7-C877AEFDD299}" type="slidenum">
              <a:rPr lang="tr-TR" smtClean="0"/>
              <a:pPr/>
              <a:t>69</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038" y="836712"/>
            <a:ext cx="8640960" cy="5697457"/>
          </a:xfrm>
          <a:prstGeom prst="rect">
            <a:avLst/>
          </a:prstGeom>
        </p:spPr>
        <p:txBody>
          <a:bodyPr wrap="square">
            <a:spAutoFit/>
          </a:bodyPr>
          <a:lstStyle/>
          <a:p>
            <a:pPr algn="just">
              <a:lnSpc>
                <a:spcPct val="115000"/>
              </a:lnSpc>
              <a:spcAft>
                <a:spcPts val="1000"/>
              </a:spcAft>
            </a:pPr>
            <a:r>
              <a:rPr lang="tr-TR" sz="2400" b="1" dirty="0">
                <a:ea typeface="Calibri"/>
                <a:cs typeface="Arial"/>
              </a:rPr>
              <a:t>1.4.	Beslenme Bilimi ile İlgili Tanımlar</a:t>
            </a:r>
            <a:endParaRPr lang="tr-TR" sz="2400" dirty="0">
              <a:ea typeface="Calibri"/>
              <a:cs typeface="Arial"/>
            </a:endParaRPr>
          </a:p>
          <a:p>
            <a:pPr algn="just">
              <a:lnSpc>
                <a:spcPct val="115000"/>
              </a:lnSpc>
              <a:spcAft>
                <a:spcPts val="1000"/>
              </a:spcAft>
            </a:pPr>
            <a:r>
              <a:rPr lang="tr-TR" sz="2200" dirty="0">
                <a:ea typeface="Calibri"/>
                <a:cs typeface="Arial"/>
              </a:rPr>
              <a:t>Yaşam boyu tüm bireylerin sağlığının korunması, geliştirilmesi, yaşam kalitesinin artırılması ve sağlıklı yaşam biçimlerinin benimsenmesi, sağlıklı yaşlanma süreci için gereklidir. Bunun için de beslenme biliminin kapsamındaki tanımların bilinmesi gerekmektedir.</a:t>
            </a:r>
          </a:p>
          <a:p>
            <a:pPr algn="just">
              <a:lnSpc>
                <a:spcPct val="115000"/>
              </a:lnSpc>
              <a:spcAft>
                <a:spcPts val="1000"/>
              </a:spcAft>
            </a:pPr>
            <a:r>
              <a:rPr lang="tr-TR" sz="2200" b="1" dirty="0">
                <a:ea typeface="Calibri"/>
                <a:cs typeface="Arial"/>
              </a:rPr>
              <a:t>1.4.1.	Sağlık</a:t>
            </a:r>
            <a:endParaRPr lang="tr-TR" sz="2200" dirty="0">
              <a:ea typeface="Calibri"/>
              <a:cs typeface="Arial"/>
            </a:endParaRPr>
          </a:p>
          <a:p>
            <a:pPr algn="just">
              <a:lnSpc>
                <a:spcPct val="115000"/>
              </a:lnSpc>
              <a:spcAft>
                <a:spcPts val="1000"/>
              </a:spcAft>
            </a:pPr>
            <a:r>
              <a:rPr lang="tr-TR" sz="2200" dirty="0">
                <a:ea typeface="Calibri"/>
                <a:cs typeface="Arial"/>
              </a:rPr>
              <a:t>İnsanın ruhen, bedenen ve sosyal yönden tam bir iyilik halinde olmasıdır.</a:t>
            </a:r>
          </a:p>
          <a:p>
            <a:pPr algn="just">
              <a:lnSpc>
                <a:spcPct val="115000"/>
              </a:lnSpc>
              <a:spcAft>
                <a:spcPts val="1000"/>
              </a:spcAft>
            </a:pPr>
            <a:r>
              <a:rPr lang="tr-TR" sz="2200" b="1" dirty="0">
                <a:ea typeface="Calibri"/>
                <a:cs typeface="Arial"/>
              </a:rPr>
              <a:t>1.4.2.	Besin</a:t>
            </a:r>
            <a:endParaRPr lang="tr-TR" sz="2200" dirty="0">
              <a:ea typeface="Calibri"/>
              <a:cs typeface="Arial"/>
            </a:endParaRPr>
          </a:p>
          <a:p>
            <a:pPr algn="just">
              <a:lnSpc>
                <a:spcPct val="115000"/>
              </a:lnSpc>
              <a:spcAft>
                <a:spcPts val="1000"/>
              </a:spcAft>
            </a:pPr>
            <a:r>
              <a:rPr lang="tr-TR" sz="2200" dirty="0">
                <a:ea typeface="Calibri"/>
                <a:cs typeface="Arial"/>
              </a:rPr>
              <a:t>Hayvan ve bitki dokularının yenebilen kısımlarıdır.</a:t>
            </a:r>
          </a:p>
          <a:p>
            <a:pPr algn="just">
              <a:lnSpc>
                <a:spcPct val="115000"/>
              </a:lnSpc>
              <a:spcAft>
                <a:spcPts val="1000"/>
              </a:spcAft>
            </a:pPr>
            <a:r>
              <a:rPr lang="tr-TR" sz="2200" b="1" dirty="0">
                <a:ea typeface="Calibri"/>
                <a:cs typeface="Arial"/>
              </a:rPr>
              <a:t>1.4.3.	Besin Ögesi</a:t>
            </a:r>
            <a:endParaRPr lang="tr-TR" sz="2200" dirty="0">
              <a:ea typeface="Calibri"/>
              <a:cs typeface="Arial"/>
            </a:endParaRPr>
          </a:p>
          <a:p>
            <a:pPr algn="just">
              <a:lnSpc>
                <a:spcPct val="115000"/>
              </a:lnSpc>
              <a:spcAft>
                <a:spcPts val="1000"/>
              </a:spcAft>
            </a:pPr>
            <a:r>
              <a:rPr lang="tr-TR" sz="2200" dirty="0">
                <a:ea typeface="Calibri"/>
                <a:cs typeface="Arial"/>
              </a:rPr>
              <a:t>Besinlerin bileşiminde bulunan ve vücutta çeşitli görevleri olan moleküllerdir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7</a:t>
            </a:fld>
            <a:endParaRPr lang="tr-TR"/>
          </a:p>
        </p:txBody>
      </p:sp>
    </p:spTree>
    <p:extLst>
      <p:ext uri="{BB962C8B-B14F-4D97-AF65-F5344CB8AC3E}">
        <p14:creationId xmlns:p14="http://schemas.microsoft.com/office/powerpoint/2010/main" val="40001614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188" y="476250"/>
            <a:ext cx="8229600" cy="1143000"/>
          </a:xfrm>
        </p:spPr>
        <p:txBody>
          <a:bodyPr rtlCol="0">
            <a:noAutofit/>
          </a:bodyPr>
          <a:lstStyle/>
          <a:p>
            <a:pPr eaLnBrk="1" fontAlgn="auto" hangingPunct="1">
              <a:spcAft>
                <a:spcPts val="0"/>
              </a:spcAft>
              <a:defRPr/>
            </a:pPr>
            <a:r>
              <a:rPr lang="tr-TR" sz="3200" b="1" dirty="0" smtClean="0">
                <a:solidFill>
                  <a:srgbClr val="FF0000"/>
                </a:solidFill>
              </a:rPr>
              <a:t>GÜNLÜK YAŞAMDA OLABİLDİĞİNCE </a:t>
            </a:r>
            <a:br>
              <a:rPr lang="tr-TR" sz="3200" b="1" dirty="0" smtClean="0">
                <a:solidFill>
                  <a:srgbClr val="FF0000"/>
                </a:solidFill>
              </a:rPr>
            </a:br>
            <a:r>
              <a:rPr lang="tr-TR" sz="3200" b="1" dirty="0" smtClean="0">
                <a:solidFill>
                  <a:srgbClr val="FF0000"/>
                </a:solidFill>
              </a:rPr>
              <a:t>HAREKETLİ OLALIM !...</a:t>
            </a:r>
            <a:br>
              <a:rPr lang="tr-TR" sz="3200" b="1" dirty="0" smtClean="0">
                <a:solidFill>
                  <a:srgbClr val="FF0000"/>
                </a:solidFill>
              </a:rPr>
            </a:br>
            <a:endParaRPr lang="tr-TR" sz="2800" b="1" dirty="0" smtClean="0">
              <a:solidFill>
                <a:srgbClr val="FF0000"/>
              </a:solidFill>
              <a:effectLst>
                <a:outerShdw blurRad="38100" dist="38100" dir="2700000" algn="tl">
                  <a:srgbClr val="000000">
                    <a:alpha val="43137"/>
                  </a:srgbClr>
                </a:outerShdw>
              </a:effectLst>
            </a:endParaRPr>
          </a:p>
        </p:txBody>
      </p:sp>
      <p:pic>
        <p:nvPicPr>
          <p:cNvPr id="39939" name="Picture 4"/>
          <p:cNvPicPr>
            <a:picLocks noChangeAspect="1" noChangeArrowheads="1"/>
          </p:cNvPicPr>
          <p:nvPr/>
        </p:nvPicPr>
        <p:blipFill>
          <a:blip r:embed="rId2" cstate="print"/>
          <a:srcRect l="2094" t="4375" r="8502" b="64914"/>
          <a:stretch>
            <a:fillRect/>
          </a:stretch>
        </p:blipFill>
        <p:spPr bwMode="auto">
          <a:xfrm>
            <a:off x="5286375" y="1357313"/>
            <a:ext cx="3481388" cy="1800225"/>
          </a:xfrm>
          <a:prstGeom prst="rect">
            <a:avLst/>
          </a:prstGeom>
          <a:noFill/>
          <a:ln w="9525">
            <a:noFill/>
            <a:miter lim="800000"/>
            <a:headEnd/>
            <a:tailEnd/>
          </a:ln>
        </p:spPr>
      </p:pic>
      <p:sp>
        <p:nvSpPr>
          <p:cNvPr id="39940" name="2 İçerik Yer Tutucusu"/>
          <p:cNvSpPr>
            <a:spLocks noGrp="1"/>
          </p:cNvSpPr>
          <p:nvPr>
            <p:ph idx="1"/>
          </p:nvPr>
        </p:nvSpPr>
        <p:spPr>
          <a:xfrm>
            <a:off x="323850" y="1700213"/>
            <a:ext cx="8229600" cy="4681537"/>
          </a:xfrm>
        </p:spPr>
        <p:txBody>
          <a:bodyPr/>
          <a:lstStyle/>
          <a:p>
            <a:pPr eaLnBrk="1" hangingPunct="1">
              <a:spcBef>
                <a:spcPct val="0"/>
              </a:spcBef>
              <a:spcAft>
                <a:spcPts val="1200"/>
              </a:spcAft>
              <a:buClr>
                <a:srgbClr val="FF0000"/>
              </a:buClr>
              <a:buFont typeface="Wingdings" pitchFamily="2" charset="2"/>
              <a:buChar char="§"/>
            </a:pPr>
            <a:r>
              <a:rPr lang="tr-TR" sz="2800" smtClean="0">
                <a:solidFill>
                  <a:srgbClr val="000099"/>
                </a:solidFill>
              </a:rPr>
              <a:t>Sevdiğiniz bir sporu yapın</a:t>
            </a:r>
          </a:p>
          <a:p>
            <a:pPr eaLnBrk="1" hangingPunct="1">
              <a:spcBef>
                <a:spcPct val="0"/>
              </a:spcBef>
              <a:spcAft>
                <a:spcPts val="1200"/>
              </a:spcAft>
              <a:buClr>
                <a:srgbClr val="FF0000"/>
              </a:buClr>
              <a:buFont typeface="Wingdings" pitchFamily="2" charset="2"/>
              <a:buChar char="§"/>
            </a:pPr>
            <a:r>
              <a:rPr lang="tr-TR" sz="2800" smtClean="0">
                <a:solidFill>
                  <a:srgbClr val="000099"/>
                </a:solidFill>
              </a:rPr>
              <a:t>Hareketli etkinlikler yapın </a:t>
            </a:r>
          </a:p>
          <a:p>
            <a:pPr eaLnBrk="1" hangingPunct="1">
              <a:spcBef>
                <a:spcPct val="0"/>
              </a:spcBef>
              <a:spcAft>
                <a:spcPts val="1200"/>
              </a:spcAft>
              <a:buClr>
                <a:srgbClr val="FF0000"/>
              </a:buClr>
              <a:buFont typeface="Arial" charset="0"/>
              <a:buNone/>
            </a:pPr>
            <a:r>
              <a:rPr lang="tr-TR" sz="2800" smtClean="0">
                <a:solidFill>
                  <a:srgbClr val="000099"/>
                </a:solidFill>
              </a:rPr>
              <a:t>    (bisiklete binme, dans vb)</a:t>
            </a:r>
          </a:p>
          <a:p>
            <a:pPr eaLnBrk="1" hangingPunct="1">
              <a:spcBef>
                <a:spcPct val="0"/>
              </a:spcBef>
              <a:spcAft>
                <a:spcPts val="1200"/>
              </a:spcAft>
              <a:buClr>
                <a:srgbClr val="FF0000"/>
              </a:buClr>
              <a:buFont typeface="Wingdings" pitchFamily="2" charset="2"/>
              <a:buChar char="§"/>
            </a:pPr>
            <a:r>
              <a:rPr lang="tr-TR" sz="2800" smtClean="0">
                <a:solidFill>
                  <a:srgbClr val="000099"/>
                </a:solidFill>
              </a:rPr>
              <a:t>Asansör yerine merdiven kullanın</a:t>
            </a:r>
          </a:p>
          <a:p>
            <a:pPr eaLnBrk="1" hangingPunct="1">
              <a:spcBef>
                <a:spcPct val="0"/>
              </a:spcBef>
              <a:spcAft>
                <a:spcPts val="1200"/>
              </a:spcAft>
              <a:buClr>
                <a:srgbClr val="FF0000"/>
              </a:buClr>
              <a:buFont typeface="Wingdings" pitchFamily="2" charset="2"/>
              <a:buChar char="§"/>
            </a:pPr>
            <a:r>
              <a:rPr lang="tr-TR" sz="2800" smtClean="0">
                <a:solidFill>
                  <a:srgbClr val="000099"/>
                </a:solidFill>
              </a:rPr>
              <a:t>Yürünecek mesafeleri yürüyün</a:t>
            </a:r>
          </a:p>
          <a:p>
            <a:pPr eaLnBrk="1" hangingPunct="1">
              <a:spcBef>
                <a:spcPct val="0"/>
              </a:spcBef>
              <a:spcAft>
                <a:spcPts val="1200"/>
              </a:spcAft>
              <a:buClr>
                <a:srgbClr val="FF0000"/>
              </a:buClr>
              <a:buFont typeface="Wingdings" pitchFamily="2" charset="2"/>
              <a:buChar char="§"/>
            </a:pPr>
            <a:r>
              <a:rPr lang="tr-TR" sz="2800" smtClean="0">
                <a:solidFill>
                  <a:srgbClr val="000099"/>
                </a:solidFill>
              </a:rPr>
              <a:t>TV ve bilgisayarda fazla zaman geçirmeyin</a:t>
            </a:r>
          </a:p>
          <a:p>
            <a:pPr eaLnBrk="1" hangingPunct="1">
              <a:lnSpc>
                <a:spcPct val="90000"/>
              </a:lnSpc>
            </a:pPr>
            <a:r>
              <a:rPr lang="tr-TR" sz="2800" smtClean="0">
                <a:solidFill>
                  <a:srgbClr val="000099"/>
                </a:solidFill>
              </a:rPr>
              <a:t>Ev ve bahçe işleri ile uğraşın (Araba temizlemek vb.)</a:t>
            </a:r>
          </a:p>
          <a:p>
            <a:pPr eaLnBrk="1" hangingPunct="1">
              <a:lnSpc>
                <a:spcPct val="90000"/>
              </a:lnSpc>
            </a:pPr>
            <a:endParaRPr lang="tr-TR" sz="2800" smtClean="0"/>
          </a:p>
          <a:p>
            <a:pPr eaLnBrk="1" hangingPunct="1">
              <a:lnSpc>
                <a:spcPct val="90000"/>
              </a:lnSpc>
            </a:pPr>
            <a:endParaRPr lang="tr-TR" sz="2800" smtClean="0"/>
          </a:p>
          <a:p>
            <a:pPr eaLnBrk="1" hangingPunct="1">
              <a:spcBef>
                <a:spcPct val="0"/>
              </a:spcBef>
              <a:spcAft>
                <a:spcPts val="1200"/>
              </a:spcAft>
              <a:buClr>
                <a:srgbClr val="FF0000"/>
              </a:buClr>
              <a:buFont typeface="Wingdings" pitchFamily="2" charset="2"/>
              <a:buChar char="§"/>
            </a:pPr>
            <a:endParaRPr lang="tr-TR" sz="2800" smtClean="0">
              <a:solidFill>
                <a:srgbClr val="000099"/>
              </a:solidFill>
            </a:endParaRPr>
          </a:p>
        </p:txBody>
      </p:sp>
      <p:pic>
        <p:nvPicPr>
          <p:cNvPr id="39941" name="Picture 4"/>
          <p:cNvPicPr>
            <a:picLocks noChangeAspect="1" noChangeArrowheads="1"/>
          </p:cNvPicPr>
          <p:nvPr/>
        </p:nvPicPr>
        <p:blipFill>
          <a:blip r:embed="rId2" cstate="print"/>
          <a:srcRect l="2094" t="68332" r="8502" b="2533"/>
          <a:stretch>
            <a:fillRect/>
          </a:stretch>
        </p:blipFill>
        <p:spPr bwMode="auto">
          <a:xfrm>
            <a:off x="5795963" y="3000375"/>
            <a:ext cx="3348037" cy="165735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1A563ADA-30EF-40F4-9BD7-C877AEFDD299}" type="slidenum">
              <a:rPr lang="tr-TR" smtClean="0"/>
              <a:pPr/>
              <a:t>70</a:t>
            </a:fld>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Başlık 1"/>
          <p:cNvSpPr>
            <a:spLocks noGrp="1"/>
          </p:cNvSpPr>
          <p:nvPr>
            <p:ph type="title"/>
          </p:nvPr>
        </p:nvSpPr>
        <p:spPr>
          <a:xfrm>
            <a:off x="468313" y="333375"/>
            <a:ext cx="8229600" cy="935038"/>
          </a:xfrm>
        </p:spPr>
        <p:txBody>
          <a:bodyPr>
            <a:normAutofit fontScale="90000"/>
          </a:bodyPr>
          <a:lstStyle/>
          <a:p>
            <a:pPr eaLnBrk="1" hangingPunct="1"/>
            <a:r>
              <a:rPr lang="tr-TR" sz="4000" b="1" smtClean="0">
                <a:solidFill>
                  <a:srgbClr val="FF0000"/>
                </a:solidFill>
              </a:rPr>
              <a:t>YEMEK YEMEYE </a:t>
            </a:r>
            <a:br>
              <a:rPr lang="tr-TR" sz="4000" b="1" smtClean="0">
                <a:solidFill>
                  <a:srgbClr val="FF0000"/>
                </a:solidFill>
              </a:rPr>
            </a:br>
            <a:r>
              <a:rPr lang="tr-TR" sz="4000" b="1" smtClean="0">
                <a:solidFill>
                  <a:srgbClr val="FF0000"/>
                </a:solidFill>
              </a:rPr>
              <a:t>YÖNELİK ÖNERİLER 1</a:t>
            </a:r>
          </a:p>
        </p:txBody>
      </p:sp>
      <p:sp>
        <p:nvSpPr>
          <p:cNvPr id="3" name="İçerik Yer Tutucusu 2"/>
          <p:cNvSpPr>
            <a:spLocks noGrp="1"/>
          </p:cNvSpPr>
          <p:nvPr>
            <p:ph idx="1"/>
          </p:nvPr>
        </p:nvSpPr>
        <p:spPr>
          <a:xfrm>
            <a:off x="468313" y="1557338"/>
            <a:ext cx="8675687" cy="5014912"/>
          </a:xfrm>
        </p:spPr>
        <p:txBody>
          <a:bodyPr rtlCol="0">
            <a:normAutofit fontScale="70000" lnSpcReduction="20000"/>
          </a:bodyPr>
          <a:lstStyle/>
          <a:p>
            <a:pPr marL="514350" indent="-514350" eaLnBrk="1" fontAlgn="auto" hangingPunct="1">
              <a:lnSpc>
                <a:spcPct val="150000"/>
              </a:lnSpc>
              <a:spcAft>
                <a:spcPts val="0"/>
              </a:spcAft>
              <a:defRPr/>
            </a:pPr>
            <a:r>
              <a:rPr lang="tr-TR" b="1" dirty="0">
                <a:solidFill>
                  <a:srgbClr val="002060"/>
                </a:solidFill>
              </a:rPr>
              <a:t>Öğün </a:t>
            </a:r>
            <a:r>
              <a:rPr lang="tr-TR" b="1" dirty="0" smtClean="0">
                <a:solidFill>
                  <a:srgbClr val="002060"/>
                </a:solidFill>
              </a:rPr>
              <a:t>atlamayın.</a:t>
            </a:r>
          </a:p>
          <a:p>
            <a:pPr marL="514350" indent="-514350" eaLnBrk="1" fontAlgn="auto" hangingPunct="1">
              <a:lnSpc>
                <a:spcPct val="150000"/>
              </a:lnSpc>
              <a:spcAft>
                <a:spcPts val="0"/>
              </a:spcAft>
              <a:defRPr/>
            </a:pPr>
            <a:r>
              <a:rPr lang="tr-TR" b="1" dirty="0">
                <a:solidFill>
                  <a:schemeClr val="accent3">
                    <a:lumMod val="50000"/>
                  </a:schemeClr>
                </a:solidFill>
              </a:rPr>
              <a:t>Ara öğün yapın</a:t>
            </a:r>
            <a:r>
              <a:rPr lang="tr-TR" b="1" dirty="0" smtClean="0">
                <a:solidFill>
                  <a:schemeClr val="accent3">
                    <a:lumMod val="50000"/>
                  </a:schemeClr>
                </a:solidFill>
              </a:rPr>
              <a:t>.</a:t>
            </a:r>
          </a:p>
          <a:p>
            <a:pPr marL="514350" indent="-514350" eaLnBrk="1" fontAlgn="auto" hangingPunct="1">
              <a:lnSpc>
                <a:spcPct val="150000"/>
              </a:lnSpc>
              <a:spcAft>
                <a:spcPts val="0"/>
              </a:spcAft>
              <a:defRPr/>
            </a:pPr>
            <a:r>
              <a:rPr lang="tr-TR" b="1" dirty="0" smtClean="0">
                <a:solidFill>
                  <a:srgbClr val="002060"/>
                </a:solidFill>
              </a:rPr>
              <a:t>Kahvaltı yapın.</a:t>
            </a:r>
          </a:p>
          <a:p>
            <a:pPr marL="514350" indent="-514350" eaLnBrk="1" fontAlgn="auto" hangingPunct="1">
              <a:lnSpc>
                <a:spcPct val="150000"/>
              </a:lnSpc>
              <a:spcAft>
                <a:spcPts val="0"/>
              </a:spcAft>
              <a:defRPr/>
            </a:pPr>
            <a:r>
              <a:rPr lang="tr-TR" b="1" dirty="0" smtClean="0">
                <a:solidFill>
                  <a:schemeClr val="accent3">
                    <a:lumMod val="50000"/>
                  </a:schemeClr>
                </a:solidFill>
              </a:rPr>
              <a:t>Her öğünde her besin grubundan yeterli ve dengeli şekilde tüketmeye özen gösterin.</a:t>
            </a:r>
          </a:p>
          <a:p>
            <a:pPr marL="514350" indent="-514350" eaLnBrk="1" fontAlgn="auto" hangingPunct="1">
              <a:lnSpc>
                <a:spcPct val="150000"/>
              </a:lnSpc>
              <a:spcAft>
                <a:spcPts val="0"/>
              </a:spcAft>
              <a:defRPr/>
            </a:pPr>
            <a:r>
              <a:rPr lang="tr-TR" b="1" dirty="0" smtClean="0">
                <a:solidFill>
                  <a:srgbClr val="002060"/>
                </a:solidFill>
              </a:rPr>
              <a:t>Yağ, şeker, tuz içeriği yüksek olan besinlerden uzak durun veya tüketim sıklığını azaltın.</a:t>
            </a:r>
          </a:p>
          <a:p>
            <a:pPr marL="514350" indent="-514350" eaLnBrk="1" fontAlgn="auto" hangingPunct="1">
              <a:lnSpc>
                <a:spcPct val="150000"/>
              </a:lnSpc>
              <a:spcAft>
                <a:spcPts val="0"/>
              </a:spcAft>
              <a:defRPr/>
            </a:pPr>
            <a:r>
              <a:rPr lang="tr-TR" b="1" dirty="0" smtClean="0">
                <a:solidFill>
                  <a:schemeClr val="accent3">
                    <a:lumMod val="50000"/>
                  </a:schemeClr>
                </a:solidFill>
              </a:rPr>
              <a:t>Yemeklerin tadına bakmadan tuz eklemeyin. Az ama İyotlu tuz kullanın.</a:t>
            </a:r>
          </a:p>
          <a:p>
            <a:pPr marL="514350" indent="-514350" eaLnBrk="1" fontAlgn="auto" hangingPunct="1">
              <a:lnSpc>
                <a:spcPct val="150000"/>
              </a:lnSpc>
              <a:spcAft>
                <a:spcPts val="0"/>
              </a:spcAft>
              <a:defRPr/>
            </a:pPr>
            <a:r>
              <a:rPr lang="tr-TR" b="1" dirty="0" smtClean="0">
                <a:solidFill>
                  <a:srgbClr val="002060"/>
                </a:solidFill>
              </a:rPr>
              <a:t>Televizyon karşısında yemek yemeyin</a:t>
            </a:r>
          </a:p>
          <a:p>
            <a:pPr marL="514350" indent="-514350" eaLnBrk="1" fontAlgn="auto" hangingPunct="1">
              <a:spcAft>
                <a:spcPts val="0"/>
              </a:spcAft>
              <a:defRPr/>
            </a:pPr>
            <a:endParaRPr lang="tr-TR" b="1" dirty="0" smtClean="0">
              <a:solidFill>
                <a:srgbClr val="002060"/>
              </a:solidFill>
            </a:endParaRPr>
          </a:p>
        </p:txBody>
      </p:sp>
      <p:pic>
        <p:nvPicPr>
          <p:cNvPr id="40964" name="Picture 2"/>
          <p:cNvPicPr>
            <a:picLocks noChangeAspect="1" noChangeArrowheads="1"/>
          </p:cNvPicPr>
          <p:nvPr/>
        </p:nvPicPr>
        <p:blipFill>
          <a:blip r:embed="rId3" cstate="print"/>
          <a:srcRect/>
          <a:stretch>
            <a:fillRect/>
          </a:stretch>
        </p:blipFill>
        <p:spPr bwMode="auto">
          <a:xfrm>
            <a:off x="7429500" y="0"/>
            <a:ext cx="1428750" cy="1893888"/>
          </a:xfrm>
          <a:prstGeom prst="rect">
            <a:avLst/>
          </a:prstGeom>
          <a:noFill/>
          <a:ln w="9525">
            <a:noFill/>
            <a:miter lim="800000"/>
            <a:headEnd/>
            <a:tailEnd/>
          </a:ln>
        </p:spPr>
      </p:pic>
      <p:pic>
        <p:nvPicPr>
          <p:cNvPr id="40965" name="Picture 3"/>
          <p:cNvPicPr>
            <a:picLocks noChangeAspect="1" noChangeArrowheads="1"/>
          </p:cNvPicPr>
          <p:nvPr/>
        </p:nvPicPr>
        <p:blipFill>
          <a:blip r:embed="rId4" cstate="print"/>
          <a:srcRect/>
          <a:stretch>
            <a:fillRect/>
          </a:stretch>
        </p:blipFill>
        <p:spPr bwMode="auto">
          <a:xfrm>
            <a:off x="214313" y="0"/>
            <a:ext cx="1584325" cy="1412875"/>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1A563ADA-30EF-40F4-9BD7-C877AEFDD299}" type="slidenum">
              <a:rPr lang="tr-TR" smtClean="0"/>
              <a:pPr/>
              <a:t>71</a:t>
            </a:fld>
            <a:endParaRPr lang="tr-T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p:cNvSpPr>
            <a:spLocks noGrp="1"/>
          </p:cNvSpPr>
          <p:nvPr>
            <p:ph type="title"/>
          </p:nvPr>
        </p:nvSpPr>
        <p:spPr>
          <a:xfrm>
            <a:off x="395288" y="33338"/>
            <a:ext cx="8229600" cy="1308100"/>
          </a:xfrm>
        </p:spPr>
        <p:txBody>
          <a:bodyPr>
            <a:normAutofit fontScale="90000"/>
          </a:bodyPr>
          <a:lstStyle/>
          <a:p>
            <a:pPr eaLnBrk="1" hangingPunct="1"/>
            <a:r>
              <a:rPr lang="tr-TR" b="1" smtClean="0">
                <a:solidFill>
                  <a:srgbClr val="FF0000"/>
                </a:solidFill>
              </a:rPr>
              <a:t>YEMEK YEMEYE </a:t>
            </a:r>
            <a:br>
              <a:rPr lang="tr-TR" b="1" smtClean="0">
                <a:solidFill>
                  <a:srgbClr val="FF0000"/>
                </a:solidFill>
              </a:rPr>
            </a:br>
            <a:r>
              <a:rPr lang="tr-TR" b="1" smtClean="0">
                <a:solidFill>
                  <a:srgbClr val="FF0000"/>
                </a:solidFill>
              </a:rPr>
              <a:t>YÖNELİK ÖNERİLER 2</a:t>
            </a:r>
            <a:endParaRPr lang="tr-TR" smtClean="0"/>
          </a:p>
        </p:txBody>
      </p:sp>
      <p:sp>
        <p:nvSpPr>
          <p:cNvPr id="3" name="İçerik Yer Tutucusu 2"/>
          <p:cNvSpPr>
            <a:spLocks noGrp="1"/>
          </p:cNvSpPr>
          <p:nvPr>
            <p:ph idx="1"/>
          </p:nvPr>
        </p:nvSpPr>
        <p:spPr>
          <a:xfrm>
            <a:off x="457200" y="1600200"/>
            <a:ext cx="8229600" cy="4852988"/>
          </a:xfrm>
        </p:spPr>
        <p:txBody>
          <a:bodyPr rtlCol="0">
            <a:normAutofit/>
          </a:bodyPr>
          <a:lstStyle/>
          <a:p>
            <a:pPr marL="514350" indent="-514350" algn="just" eaLnBrk="1" fontAlgn="auto" hangingPunct="1">
              <a:lnSpc>
                <a:spcPct val="150000"/>
              </a:lnSpc>
              <a:spcAft>
                <a:spcPts val="0"/>
              </a:spcAft>
              <a:defRPr/>
            </a:pPr>
            <a:r>
              <a:rPr lang="tr-TR" sz="2200" b="1" dirty="0" smtClean="0">
                <a:solidFill>
                  <a:schemeClr val="accent1">
                    <a:lumMod val="50000"/>
                  </a:schemeClr>
                </a:solidFill>
              </a:rPr>
              <a:t>Kemik sağlığınız için günde en az 2-3 su bardağı süt-yoğurt  tüketin.</a:t>
            </a:r>
          </a:p>
          <a:p>
            <a:pPr marL="514350" indent="-514350" algn="just" eaLnBrk="1" fontAlgn="auto" hangingPunct="1">
              <a:lnSpc>
                <a:spcPct val="150000"/>
              </a:lnSpc>
              <a:spcAft>
                <a:spcPts val="0"/>
              </a:spcAft>
              <a:defRPr/>
            </a:pPr>
            <a:r>
              <a:rPr lang="tr-TR" sz="2200" b="1" dirty="0" smtClean="0">
                <a:solidFill>
                  <a:schemeClr val="accent3">
                    <a:lumMod val="50000"/>
                  </a:schemeClr>
                </a:solidFill>
              </a:rPr>
              <a:t>Haftada en az 2 kez </a:t>
            </a:r>
            <a:r>
              <a:rPr lang="tr-TR" sz="2200" b="1" dirty="0" err="1" smtClean="0">
                <a:solidFill>
                  <a:schemeClr val="accent3">
                    <a:lumMod val="50000"/>
                  </a:schemeClr>
                </a:solidFill>
              </a:rPr>
              <a:t>kurubaklagil</a:t>
            </a:r>
            <a:r>
              <a:rPr lang="tr-TR" sz="2200" b="1" dirty="0" smtClean="0">
                <a:solidFill>
                  <a:schemeClr val="accent3">
                    <a:lumMod val="50000"/>
                  </a:schemeClr>
                </a:solidFill>
              </a:rPr>
              <a:t> tüketin.</a:t>
            </a:r>
          </a:p>
          <a:p>
            <a:pPr marL="514350" indent="-514350" algn="just" eaLnBrk="1" fontAlgn="auto" hangingPunct="1">
              <a:lnSpc>
                <a:spcPct val="150000"/>
              </a:lnSpc>
              <a:spcAft>
                <a:spcPts val="0"/>
              </a:spcAft>
              <a:defRPr/>
            </a:pPr>
            <a:r>
              <a:rPr lang="tr-TR" sz="2200" b="1" dirty="0" smtClean="0">
                <a:solidFill>
                  <a:schemeClr val="accent1">
                    <a:lumMod val="50000"/>
                  </a:schemeClr>
                </a:solidFill>
              </a:rPr>
              <a:t>Günde 5-8 porsiyon sebze-meyve tüketiniz.</a:t>
            </a:r>
          </a:p>
          <a:p>
            <a:pPr marL="514350" indent="-514350" algn="just" eaLnBrk="1" fontAlgn="auto" hangingPunct="1">
              <a:lnSpc>
                <a:spcPct val="150000"/>
              </a:lnSpc>
              <a:spcAft>
                <a:spcPts val="0"/>
              </a:spcAft>
              <a:defRPr/>
            </a:pPr>
            <a:r>
              <a:rPr lang="tr-TR" sz="2200" b="1" dirty="0" smtClean="0">
                <a:solidFill>
                  <a:schemeClr val="accent3">
                    <a:lumMod val="50000"/>
                  </a:schemeClr>
                </a:solidFill>
              </a:rPr>
              <a:t>Çay ve kahveyi yemeklerden 30-45 </a:t>
            </a:r>
            <a:r>
              <a:rPr lang="tr-TR" sz="2200" b="1" dirty="0" err="1" smtClean="0">
                <a:solidFill>
                  <a:schemeClr val="accent3">
                    <a:lumMod val="50000"/>
                  </a:schemeClr>
                </a:solidFill>
              </a:rPr>
              <a:t>dk</a:t>
            </a:r>
            <a:r>
              <a:rPr lang="tr-TR" sz="2200" b="1" dirty="0" smtClean="0">
                <a:solidFill>
                  <a:schemeClr val="accent3">
                    <a:lumMod val="50000"/>
                  </a:schemeClr>
                </a:solidFill>
              </a:rPr>
              <a:t> önce/sonra tüketin.</a:t>
            </a:r>
          </a:p>
          <a:p>
            <a:pPr marL="514350" indent="-514350" algn="just" eaLnBrk="1" fontAlgn="auto" hangingPunct="1">
              <a:lnSpc>
                <a:spcPct val="150000"/>
              </a:lnSpc>
              <a:spcAft>
                <a:spcPts val="0"/>
              </a:spcAft>
              <a:defRPr/>
            </a:pPr>
            <a:r>
              <a:rPr lang="tr-TR" sz="2200" b="1" dirty="0" smtClean="0">
                <a:solidFill>
                  <a:schemeClr val="accent1">
                    <a:lumMod val="50000"/>
                  </a:schemeClr>
                </a:solidFill>
              </a:rPr>
              <a:t>Şekerli içecek tüketimini azaltın.</a:t>
            </a:r>
          </a:p>
          <a:p>
            <a:pPr marL="514350" indent="-514350" algn="just" eaLnBrk="1" fontAlgn="auto" hangingPunct="1">
              <a:lnSpc>
                <a:spcPct val="150000"/>
              </a:lnSpc>
              <a:spcAft>
                <a:spcPts val="0"/>
              </a:spcAft>
              <a:defRPr/>
            </a:pPr>
            <a:r>
              <a:rPr lang="tr-TR" sz="2200" b="1" dirty="0" smtClean="0">
                <a:solidFill>
                  <a:schemeClr val="accent3">
                    <a:lumMod val="50000"/>
                  </a:schemeClr>
                </a:solidFill>
              </a:rPr>
              <a:t>Günde 10-12 bardak su içiniz.</a:t>
            </a:r>
          </a:p>
          <a:p>
            <a:pPr marL="514350" indent="-514350" algn="just" eaLnBrk="1" fontAlgn="auto" hangingPunct="1">
              <a:lnSpc>
                <a:spcPct val="150000"/>
              </a:lnSpc>
              <a:spcAft>
                <a:spcPts val="0"/>
              </a:spcAft>
              <a:defRPr/>
            </a:pPr>
            <a:endParaRPr lang="tr-TR" sz="2200" dirty="0" smtClean="0"/>
          </a:p>
          <a:p>
            <a:pPr marL="514350" indent="-514350" algn="just" eaLnBrk="1" fontAlgn="auto" hangingPunct="1">
              <a:lnSpc>
                <a:spcPct val="150000"/>
              </a:lnSpc>
              <a:spcAft>
                <a:spcPts val="0"/>
              </a:spcAft>
              <a:defRPr/>
            </a:pPr>
            <a:endParaRPr lang="tr-TR" sz="2200" dirty="0" smtClean="0"/>
          </a:p>
          <a:p>
            <a:pPr marL="514350" indent="-514350" algn="just" eaLnBrk="1" fontAlgn="auto" hangingPunct="1">
              <a:spcAft>
                <a:spcPts val="0"/>
              </a:spcAft>
              <a:defRPr/>
            </a:pPr>
            <a:endParaRPr lang="tr-TR" sz="2200" dirty="0" smtClean="0"/>
          </a:p>
          <a:p>
            <a:pPr marL="0" indent="0" eaLnBrk="1" fontAlgn="auto" hangingPunct="1">
              <a:spcAft>
                <a:spcPts val="0"/>
              </a:spcAft>
              <a:defRPr/>
            </a:pPr>
            <a:endParaRPr lang="tr-TR" sz="2200" dirty="0"/>
          </a:p>
        </p:txBody>
      </p:sp>
      <p:pic>
        <p:nvPicPr>
          <p:cNvPr id="41988" name="Picture 2"/>
          <p:cNvPicPr>
            <a:picLocks noChangeAspect="1" noChangeArrowheads="1"/>
          </p:cNvPicPr>
          <p:nvPr/>
        </p:nvPicPr>
        <p:blipFill>
          <a:blip r:embed="rId2" cstate="print"/>
          <a:srcRect/>
          <a:stretch>
            <a:fillRect/>
          </a:stretch>
        </p:blipFill>
        <p:spPr bwMode="auto">
          <a:xfrm>
            <a:off x="6451600" y="4724400"/>
            <a:ext cx="2216150" cy="1971675"/>
          </a:xfrm>
          <a:prstGeom prst="rect">
            <a:avLst/>
          </a:prstGeom>
          <a:noFill/>
          <a:ln w="9525">
            <a:noFill/>
            <a:miter lim="800000"/>
            <a:headEnd/>
            <a:tailEnd/>
          </a:ln>
        </p:spPr>
      </p:pic>
      <p:pic>
        <p:nvPicPr>
          <p:cNvPr id="41989" name="Picture 3"/>
          <p:cNvPicPr>
            <a:picLocks noChangeAspect="1" noChangeArrowheads="1"/>
          </p:cNvPicPr>
          <p:nvPr/>
        </p:nvPicPr>
        <p:blipFill>
          <a:blip r:embed="rId3" cstate="print"/>
          <a:srcRect/>
          <a:stretch>
            <a:fillRect/>
          </a:stretch>
        </p:blipFill>
        <p:spPr bwMode="auto">
          <a:xfrm>
            <a:off x="468313" y="333375"/>
            <a:ext cx="1582737" cy="107950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1A563ADA-30EF-40F4-9BD7-C877AEFDD299}" type="slidenum">
              <a:rPr lang="tr-TR" smtClean="0"/>
              <a:pPr/>
              <a:t>72</a:t>
            </a:fld>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a:xfrm>
            <a:off x="468313" y="333375"/>
            <a:ext cx="8229600" cy="935038"/>
          </a:xfrm>
        </p:spPr>
        <p:txBody>
          <a:bodyPr>
            <a:normAutofit fontScale="90000"/>
          </a:bodyPr>
          <a:lstStyle/>
          <a:p>
            <a:pPr eaLnBrk="1" hangingPunct="1"/>
            <a:r>
              <a:rPr lang="tr-TR" sz="4000" b="1" smtClean="0">
                <a:solidFill>
                  <a:srgbClr val="FF0000"/>
                </a:solidFill>
              </a:rPr>
              <a:t>YEMEK YEMEYE </a:t>
            </a:r>
            <a:br>
              <a:rPr lang="tr-TR" sz="4000" b="1" smtClean="0">
                <a:solidFill>
                  <a:srgbClr val="FF0000"/>
                </a:solidFill>
              </a:rPr>
            </a:br>
            <a:r>
              <a:rPr lang="tr-TR" sz="4000" b="1" smtClean="0">
                <a:solidFill>
                  <a:srgbClr val="FF0000"/>
                </a:solidFill>
              </a:rPr>
              <a:t>YÖNELİK ÖNERİLER 3</a:t>
            </a:r>
          </a:p>
        </p:txBody>
      </p:sp>
      <p:sp>
        <p:nvSpPr>
          <p:cNvPr id="3" name="İçerik Yer Tutucusu 2"/>
          <p:cNvSpPr>
            <a:spLocks noGrp="1"/>
          </p:cNvSpPr>
          <p:nvPr>
            <p:ph idx="1"/>
          </p:nvPr>
        </p:nvSpPr>
        <p:spPr>
          <a:xfrm>
            <a:off x="468313" y="1557338"/>
            <a:ext cx="8675687" cy="5014912"/>
          </a:xfrm>
        </p:spPr>
        <p:txBody>
          <a:bodyPr rtlCol="0">
            <a:normAutofit fontScale="70000" lnSpcReduction="20000"/>
          </a:bodyPr>
          <a:lstStyle/>
          <a:p>
            <a:pPr marL="514350" indent="-514350" eaLnBrk="1" fontAlgn="auto" hangingPunct="1">
              <a:lnSpc>
                <a:spcPct val="150000"/>
              </a:lnSpc>
              <a:spcAft>
                <a:spcPts val="0"/>
              </a:spcAft>
              <a:defRPr/>
            </a:pPr>
            <a:r>
              <a:rPr lang="tr-TR" b="1" dirty="0" smtClean="0">
                <a:solidFill>
                  <a:srgbClr val="002060"/>
                </a:solidFill>
              </a:rPr>
              <a:t>Sofradaki tabakların boyutunu küçültün.</a:t>
            </a:r>
          </a:p>
          <a:p>
            <a:pPr marL="514350" indent="-514350" eaLnBrk="1" fontAlgn="auto" hangingPunct="1">
              <a:lnSpc>
                <a:spcPct val="150000"/>
              </a:lnSpc>
              <a:spcAft>
                <a:spcPts val="0"/>
              </a:spcAft>
              <a:defRPr/>
            </a:pPr>
            <a:r>
              <a:rPr lang="tr-TR" b="1" dirty="0" smtClean="0">
                <a:solidFill>
                  <a:schemeClr val="accent3">
                    <a:lumMod val="50000"/>
                  </a:schemeClr>
                </a:solidFill>
              </a:rPr>
              <a:t>Yemeği küçük lokmalar halinde uzun süre çiğneyerek tüketin.</a:t>
            </a:r>
          </a:p>
          <a:p>
            <a:pPr marL="514350" indent="-514350" eaLnBrk="1" fontAlgn="auto" hangingPunct="1">
              <a:lnSpc>
                <a:spcPct val="150000"/>
              </a:lnSpc>
              <a:spcAft>
                <a:spcPts val="0"/>
              </a:spcAft>
              <a:defRPr/>
            </a:pPr>
            <a:r>
              <a:rPr lang="tr-TR" b="1" dirty="0" smtClean="0">
                <a:solidFill>
                  <a:srgbClr val="002060"/>
                </a:solidFill>
              </a:rPr>
              <a:t>Doğal ve taze besinler tercih edin.</a:t>
            </a:r>
          </a:p>
          <a:p>
            <a:pPr marL="514350" indent="-514350" eaLnBrk="1" fontAlgn="auto" hangingPunct="1">
              <a:lnSpc>
                <a:spcPct val="150000"/>
              </a:lnSpc>
              <a:spcAft>
                <a:spcPts val="0"/>
              </a:spcAft>
              <a:defRPr/>
            </a:pPr>
            <a:r>
              <a:rPr lang="tr-TR" sz="3100" b="1" dirty="0" smtClean="0">
                <a:solidFill>
                  <a:schemeClr val="accent3">
                    <a:lumMod val="50000"/>
                  </a:schemeClr>
                </a:solidFill>
              </a:rPr>
              <a:t>Tam tahıl ürünlerini tercin edin.</a:t>
            </a:r>
          </a:p>
          <a:p>
            <a:pPr marL="514350" indent="-514350" eaLnBrk="1" fontAlgn="auto" hangingPunct="1">
              <a:lnSpc>
                <a:spcPct val="150000"/>
              </a:lnSpc>
              <a:spcAft>
                <a:spcPts val="0"/>
              </a:spcAft>
              <a:defRPr/>
            </a:pPr>
            <a:r>
              <a:rPr lang="tr-TR" sz="3100" b="1" dirty="0" smtClean="0">
                <a:solidFill>
                  <a:srgbClr val="002060"/>
                </a:solidFill>
              </a:rPr>
              <a:t>Hayvansal kaynaklı yağlar yerine bitkisel kaynaklı yağları tercih edin. Trans yağlardan uzak durun</a:t>
            </a:r>
          </a:p>
          <a:p>
            <a:pPr marL="514350" indent="-514350" eaLnBrk="1" fontAlgn="auto" hangingPunct="1">
              <a:lnSpc>
                <a:spcPct val="150000"/>
              </a:lnSpc>
              <a:spcAft>
                <a:spcPts val="0"/>
              </a:spcAft>
              <a:defRPr/>
            </a:pPr>
            <a:r>
              <a:rPr lang="tr-TR" sz="3100" b="1" dirty="0" smtClean="0">
                <a:solidFill>
                  <a:schemeClr val="accent3">
                    <a:lumMod val="50000"/>
                  </a:schemeClr>
                </a:solidFill>
              </a:rPr>
              <a:t>Yarım yağlı süt, ayran gibi içecekleri ve vitamin-mineral açısında zengin az miktarda taze meyve sularını tercih edin.</a:t>
            </a:r>
          </a:p>
          <a:p>
            <a:pPr marL="514350" indent="-514350" eaLnBrk="1" fontAlgn="auto" hangingPunct="1">
              <a:lnSpc>
                <a:spcPct val="150000"/>
              </a:lnSpc>
              <a:spcAft>
                <a:spcPts val="0"/>
              </a:spcAft>
              <a:defRPr/>
            </a:pPr>
            <a:r>
              <a:rPr lang="tr-TR" sz="3100" b="1" dirty="0" smtClean="0">
                <a:solidFill>
                  <a:srgbClr val="002060"/>
                </a:solidFill>
              </a:rPr>
              <a:t>Alkol tüketiminden kaçının.</a:t>
            </a:r>
          </a:p>
          <a:p>
            <a:pPr marL="514350" indent="-514350" eaLnBrk="1" fontAlgn="auto" hangingPunct="1">
              <a:spcAft>
                <a:spcPts val="0"/>
              </a:spcAft>
              <a:defRPr/>
            </a:pPr>
            <a:endParaRPr lang="tr-TR" b="1" dirty="0" smtClean="0">
              <a:solidFill>
                <a:srgbClr val="002060"/>
              </a:solidFill>
            </a:endParaRPr>
          </a:p>
        </p:txBody>
      </p:sp>
      <p:pic>
        <p:nvPicPr>
          <p:cNvPr id="43012" name="Picture 2"/>
          <p:cNvPicPr>
            <a:picLocks noChangeAspect="1" noChangeArrowheads="1"/>
          </p:cNvPicPr>
          <p:nvPr/>
        </p:nvPicPr>
        <p:blipFill>
          <a:blip r:embed="rId3" cstate="print"/>
          <a:srcRect/>
          <a:stretch>
            <a:fillRect/>
          </a:stretch>
        </p:blipFill>
        <p:spPr bwMode="auto">
          <a:xfrm>
            <a:off x="7429500" y="0"/>
            <a:ext cx="1428750" cy="1893888"/>
          </a:xfrm>
          <a:prstGeom prst="rect">
            <a:avLst/>
          </a:prstGeom>
          <a:noFill/>
          <a:ln w="9525">
            <a:noFill/>
            <a:miter lim="800000"/>
            <a:headEnd/>
            <a:tailEnd/>
          </a:ln>
        </p:spPr>
      </p:pic>
      <p:pic>
        <p:nvPicPr>
          <p:cNvPr id="43013" name="Picture 3"/>
          <p:cNvPicPr>
            <a:picLocks noChangeAspect="1" noChangeArrowheads="1"/>
          </p:cNvPicPr>
          <p:nvPr/>
        </p:nvPicPr>
        <p:blipFill>
          <a:blip r:embed="rId4" cstate="print"/>
          <a:srcRect/>
          <a:stretch>
            <a:fillRect/>
          </a:stretch>
        </p:blipFill>
        <p:spPr bwMode="auto">
          <a:xfrm>
            <a:off x="214313" y="0"/>
            <a:ext cx="1584325" cy="1412875"/>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1A563ADA-30EF-40F4-9BD7-C877AEFDD299}" type="slidenum">
              <a:rPr lang="tr-TR" smtClean="0"/>
              <a:pPr/>
              <a:t>73</a:t>
            </a:fld>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srcRect/>
          <a:stretch>
            <a:fillRect/>
          </a:stretch>
        </p:blipFill>
        <p:spPr>
          <a:xfrm>
            <a:off x="1785938" y="642938"/>
            <a:ext cx="4500562" cy="5187950"/>
          </a:xfrm>
        </p:spPr>
      </p:pic>
      <p:pic>
        <p:nvPicPr>
          <p:cNvPr id="44035" name="Picture 6" descr="http://sunheyday.com/wp-content/uploads/2011/07/gunes_koruyucu-300x200.jpg">
            <a:hlinkClick r:id="rId3"/>
          </p:cNvPr>
          <p:cNvPicPr>
            <a:picLocks noChangeAspect="1" noChangeArrowheads="1"/>
          </p:cNvPicPr>
          <p:nvPr/>
        </p:nvPicPr>
        <p:blipFill>
          <a:blip r:embed="rId4" cstate="print"/>
          <a:srcRect/>
          <a:stretch>
            <a:fillRect/>
          </a:stretch>
        </p:blipFill>
        <p:spPr bwMode="auto">
          <a:xfrm>
            <a:off x="6429375" y="142875"/>
            <a:ext cx="2571750" cy="17145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1A563ADA-30EF-40F4-9BD7-C877AEFDD299}" type="slidenum">
              <a:rPr lang="tr-TR" smtClean="0"/>
              <a:pPr/>
              <a:t>74</a:t>
            </a:fld>
            <a:endParaRPr lang="tr-T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1"/>
          <p:cNvSpPr>
            <a:spLocks noGrp="1"/>
          </p:cNvSpPr>
          <p:nvPr>
            <p:ph type="title"/>
          </p:nvPr>
        </p:nvSpPr>
        <p:spPr>
          <a:xfrm>
            <a:off x="571500" y="500063"/>
            <a:ext cx="8229600" cy="1143000"/>
          </a:xfrm>
        </p:spPr>
        <p:txBody>
          <a:bodyPr>
            <a:normAutofit fontScale="90000"/>
          </a:bodyPr>
          <a:lstStyle/>
          <a:p>
            <a:pPr eaLnBrk="1" hangingPunct="1"/>
            <a:r>
              <a:rPr lang="tr-TR" sz="3600" b="1" smtClean="0">
                <a:solidFill>
                  <a:srgbClr val="FF0000"/>
                </a:solidFill>
              </a:rPr>
              <a:t>BESİNLERİN SATIN ALINMASI VE HAZIRLANMASINA YÖNELİK ÖNERİLER</a:t>
            </a:r>
          </a:p>
        </p:txBody>
      </p:sp>
      <p:sp>
        <p:nvSpPr>
          <p:cNvPr id="3" name="İçerik Yer Tutucusu 2"/>
          <p:cNvSpPr>
            <a:spLocks noGrp="1"/>
          </p:cNvSpPr>
          <p:nvPr>
            <p:ph idx="1"/>
          </p:nvPr>
        </p:nvSpPr>
        <p:spPr>
          <a:xfrm>
            <a:off x="428625" y="1785938"/>
            <a:ext cx="8229600" cy="5072062"/>
          </a:xfrm>
        </p:spPr>
        <p:txBody>
          <a:bodyPr rtlCol="0">
            <a:normAutofit fontScale="85000" lnSpcReduction="20000"/>
          </a:bodyPr>
          <a:lstStyle/>
          <a:p>
            <a:pPr marL="514350" indent="-514350" eaLnBrk="1" fontAlgn="auto" hangingPunct="1">
              <a:lnSpc>
                <a:spcPct val="150000"/>
              </a:lnSpc>
              <a:spcAft>
                <a:spcPts val="0"/>
              </a:spcAft>
              <a:defRPr/>
            </a:pPr>
            <a:r>
              <a:rPr lang="tr-TR" sz="2600" b="1" dirty="0" smtClean="0">
                <a:solidFill>
                  <a:schemeClr val="accent1">
                    <a:lumMod val="50000"/>
                  </a:schemeClr>
                </a:solidFill>
              </a:rPr>
              <a:t>Besin alışverişini tok karnına yapın, alışverişe liste yapıp  çıkın.</a:t>
            </a:r>
          </a:p>
          <a:p>
            <a:pPr marL="514350" indent="-514350" eaLnBrk="1" fontAlgn="auto" hangingPunct="1">
              <a:lnSpc>
                <a:spcPct val="150000"/>
              </a:lnSpc>
              <a:spcAft>
                <a:spcPts val="0"/>
              </a:spcAft>
              <a:defRPr/>
            </a:pPr>
            <a:r>
              <a:rPr lang="tr-TR" sz="2600" b="1" dirty="0" smtClean="0">
                <a:solidFill>
                  <a:schemeClr val="accent3">
                    <a:lumMod val="50000"/>
                  </a:schemeClr>
                </a:solidFill>
              </a:rPr>
              <a:t>Ne yiyeceğinizi ve ne zaman yiyeceğinizi önceden planlayın.</a:t>
            </a:r>
          </a:p>
          <a:p>
            <a:pPr marL="514350" indent="-514350" eaLnBrk="1" fontAlgn="auto" hangingPunct="1">
              <a:lnSpc>
                <a:spcPct val="150000"/>
              </a:lnSpc>
              <a:spcAft>
                <a:spcPts val="0"/>
              </a:spcAft>
              <a:defRPr/>
            </a:pPr>
            <a:r>
              <a:rPr lang="tr-TR" sz="2600" b="1" dirty="0" smtClean="0">
                <a:solidFill>
                  <a:schemeClr val="accent1">
                    <a:lumMod val="50000"/>
                  </a:schemeClr>
                </a:solidFill>
              </a:rPr>
              <a:t>Besinleri satın alırken ambalajlarını kontrol ediniz</a:t>
            </a:r>
          </a:p>
          <a:p>
            <a:pPr marL="514350" indent="-514350" eaLnBrk="1" fontAlgn="auto" hangingPunct="1">
              <a:lnSpc>
                <a:spcPct val="150000"/>
              </a:lnSpc>
              <a:spcAft>
                <a:spcPts val="0"/>
              </a:spcAft>
              <a:defRPr/>
            </a:pPr>
            <a:r>
              <a:rPr lang="tr-TR" sz="2600" b="1" dirty="0">
                <a:solidFill>
                  <a:schemeClr val="accent1">
                    <a:lumMod val="50000"/>
                  </a:schemeClr>
                </a:solidFill>
              </a:rPr>
              <a:t> </a:t>
            </a:r>
            <a:r>
              <a:rPr lang="tr-TR" sz="2600" b="1" dirty="0" smtClean="0">
                <a:solidFill>
                  <a:schemeClr val="accent3">
                    <a:lumMod val="50000"/>
                  </a:schemeClr>
                </a:solidFill>
              </a:rPr>
              <a:t>Gıdaların etiketlerini okuyunuz.</a:t>
            </a:r>
          </a:p>
          <a:p>
            <a:pPr marL="514350" indent="-514350" eaLnBrk="1" fontAlgn="auto" hangingPunct="1">
              <a:lnSpc>
                <a:spcPct val="150000"/>
              </a:lnSpc>
              <a:spcAft>
                <a:spcPts val="0"/>
              </a:spcAft>
              <a:defRPr/>
            </a:pPr>
            <a:r>
              <a:rPr lang="tr-TR" sz="2600" b="1" dirty="0" smtClean="0">
                <a:solidFill>
                  <a:schemeClr val="accent3">
                    <a:lumMod val="50000"/>
                  </a:schemeClr>
                </a:solidFill>
              </a:rPr>
              <a:t> </a:t>
            </a:r>
            <a:r>
              <a:rPr lang="tr-TR" sz="2600" b="1" dirty="0" smtClean="0">
                <a:solidFill>
                  <a:schemeClr val="accent1">
                    <a:lumMod val="50000"/>
                  </a:schemeClr>
                </a:solidFill>
              </a:rPr>
              <a:t>Ürünün son kullanma tarihi, içindekiler, ve kalori </a:t>
            </a:r>
          </a:p>
          <a:p>
            <a:pPr marL="514350" indent="-514350" eaLnBrk="1" fontAlgn="auto" hangingPunct="1">
              <a:lnSpc>
                <a:spcPct val="150000"/>
              </a:lnSpc>
              <a:spcAft>
                <a:spcPts val="0"/>
              </a:spcAft>
              <a:buFont typeface="Arial" charset="0"/>
              <a:buNone/>
              <a:defRPr/>
            </a:pPr>
            <a:r>
              <a:rPr lang="tr-TR" sz="2600" b="1" dirty="0" smtClean="0">
                <a:solidFill>
                  <a:schemeClr val="accent1">
                    <a:lumMod val="50000"/>
                  </a:schemeClr>
                </a:solidFill>
              </a:rPr>
              <a:t>         değerlerini gösteren tabloları kontrol edin</a:t>
            </a:r>
          </a:p>
          <a:p>
            <a:pPr marL="514350" indent="-514350" eaLnBrk="1" fontAlgn="auto" hangingPunct="1">
              <a:lnSpc>
                <a:spcPct val="150000"/>
              </a:lnSpc>
              <a:spcAft>
                <a:spcPts val="0"/>
              </a:spcAft>
              <a:defRPr/>
            </a:pPr>
            <a:r>
              <a:rPr lang="tr-TR" sz="2600" b="1" dirty="0" smtClean="0">
                <a:solidFill>
                  <a:schemeClr val="accent3">
                    <a:lumMod val="50000"/>
                  </a:schemeClr>
                </a:solidFill>
              </a:rPr>
              <a:t>Düşük yağ ve enerji içeriği olan besinleri tercih edin.</a:t>
            </a:r>
          </a:p>
          <a:p>
            <a:pPr marL="514350" indent="-514350" eaLnBrk="1" fontAlgn="auto" hangingPunct="1">
              <a:lnSpc>
                <a:spcPct val="150000"/>
              </a:lnSpc>
              <a:spcAft>
                <a:spcPts val="0"/>
              </a:spcAft>
              <a:defRPr/>
            </a:pPr>
            <a:r>
              <a:rPr lang="tr-TR" sz="2600" b="1" dirty="0" smtClean="0">
                <a:solidFill>
                  <a:schemeClr val="accent1">
                    <a:lumMod val="50000"/>
                  </a:schemeClr>
                </a:solidFill>
              </a:rPr>
              <a:t>Saflaştırılmamış ve işlem görmemiş tahıl ürünlerini tercih edin</a:t>
            </a:r>
          </a:p>
          <a:p>
            <a:pPr marL="514350" indent="-514350" eaLnBrk="1" fontAlgn="auto" hangingPunct="1">
              <a:lnSpc>
                <a:spcPct val="150000"/>
              </a:lnSpc>
              <a:spcAft>
                <a:spcPts val="0"/>
              </a:spcAft>
              <a:defRPr/>
            </a:pPr>
            <a:r>
              <a:rPr lang="tr-TR" sz="2600" b="1" dirty="0" smtClean="0">
                <a:solidFill>
                  <a:schemeClr val="accent1">
                    <a:lumMod val="50000"/>
                  </a:schemeClr>
                </a:solidFill>
              </a:rPr>
              <a:t>Kızartma yerine haşlama ve ızgara terci edin. Sebzelerin haşlama sularını dökmeyin </a:t>
            </a:r>
          </a:p>
          <a:p>
            <a:pPr marL="514350" indent="-514350" eaLnBrk="1" fontAlgn="auto" hangingPunct="1">
              <a:lnSpc>
                <a:spcPct val="150000"/>
              </a:lnSpc>
              <a:spcAft>
                <a:spcPts val="0"/>
              </a:spcAft>
              <a:defRPr/>
            </a:pPr>
            <a:endParaRPr lang="tr-TR" sz="2600" b="1" dirty="0" smtClean="0">
              <a:solidFill>
                <a:schemeClr val="accent3">
                  <a:lumMod val="50000"/>
                </a:schemeClr>
              </a:solidFill>
            </a:endParaRPr>
          </a:p>
        </p:txBody>
      </p:sp>
      <p:pic>
        <p:nvPicPr>
          <p:cNvPr id="45060" name="Picture 3"/>
          <p:cNvPicPr>
            <a:picLocks noChangeAspect="1" noChangeArrowheads="1"/>
          </p:cNvPicPr>
          <p:nvPr/>
        </p:nvPicPr>
        <p:blipFill>
          <a:blip r:embed="rId2" cstate="print"/>
          <a:srcRect/>
          <a:stretch>
            <a:fillRect/>
          </a:stretch>
        </p:blipFill>
        <p:spPr bwMode="auto">
          <a:xfrm>
            <a:off x="0" y="0"/>
            <a:ext cx="1343025" cy="1198563"/>
          </a:xfrm>
          <a:prstGeom prst="rect">
            <a:avLst/>
          </a:prstGeom>
          <a:noFill/>
          <a:ln w="9525">
            <a:noFill/>
            <a:miter lim="800000"/>
            <a:headEnd/>
            <a:tailEnd/>
          </a:ln>
        </p:spPr>
      </p:pic>
      <p:pic>
        <p:nvPicPr>
          <p:cNvPr id="45061" name="Picture 2"/>
          <p:cNvPicPr>
            <a:picLocks noChangeAspect="1" noChangeArrowheads="1"/>
          </p:cNvPicPr>
          <p:nvPr/>
        </p:nvPicPr>
        <p:blipFill>
          <a:blip r:embed="rId3" cstate="print"/>
          <a:srcRect/>
          <a:stretch>
            <a:fillRect/>
          </a:stretch>
        </p:blipFill>
        <p:spPr bwMode="auto">
          <a:xfrm>
            <a:off x="6764338" y="3071813"/>
            <a:ext cx="2379662" cy="211455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1A563ADA-30EF-40F4-9BD7-C877AEFDD299}" type="slidenum">
              <a:rPr lang="tr-TR" smtClean="0"/>
              <a:pPr/>
              <a:t>75</a:t>
            </a:fld>
            <a:endParaRPr lang="tr-T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Başlık 1"/>
          <p:cNvSpPr>
            <a:spLocks noGrp="1"/>
          </p:cNvSpPr>
          <p:nvPr>
            <p:ph type="title"/>
          </p:nvPr>
        </p:nvSpPr>
        <p:spPr>
          <a:xfrm>
            <a:off x="571500" y="500063"/>
            <a:ext cx="8229600" cy="1143000"/>
          </a:xfrm>
        </p:spPr>
        <p:txBody>
          <a:bodyPr/>
          <a:lstStyle/>
          <a:p>
            <a:pPr eaLnBrk="1" hangingPunct="1"/>
            <a:r>
              <a:rPr lang="tr-TR" sz="3600" b="1" smtClean="0">
                <a:solidFill>
                  <a:srgbClr val="FF0000"/>
                </a:solidFill>
              </a:rPr>
              <a:t>PLANLI OLMAYA YÖNELİK ÖNERİLER</a:t>
            </a:r>
          </a:p>
        </p:txBody>
      </p:sp>
      <p:sp>
        <p:nvSpPr>
          <p:cNvPr id="3" name="İçerik Yer Tutucusu 2"/>
          <p:cNvSpPr>
            <a:spLocks noGrp="1"/>
          </p:cNvSpPr>
          <p:nvPr>
            <p:ph idx="1"/>
          </p:nvPr>
        </p:nvSpPr>
        <p:spPr>
          <a:xfrm>
            <a:off x="428625" y="1785938"/>
            <a:ext cx="8229600" cy="4670425"/>
          </a:xfrm>
        </p:spPr>
        <p:txBody>
          <a:bodyPr rtlCol="0">
            <a:normAutofit/>
          </a:bodyPr>
          <a:lstStyle/>
          <a:p>
            <a:pPr marL="514350" indent="-514350" eaLnBrk="1" fontAlgn="auto" hangingPunct="1">
              <a:lnSpc>
                <a:spcPct val="150000"/>
              </a:lnSpc>
              <a:spcAft>
                <a:spcPts val="0"/>
              </a:spcAft>
              <a:defRPr/>
            </a:pPr>
            <a:r>
              <a:rPr lang="tr-TR" sz="2600" b="1" dirty="0" smtClean="0">
                <a:solidFill>
                  <a:schemeClr val="accent1">
                    <a:lumMod val="50000"/>
                  </a:schemeClr>
                </a:solidFill>
              </a:rPr>
              <a:t>Vücut ağırlığınızı dengede tutun</a:t>
            </a:r>
          </a:p>
          <a:p>
            <a:pPr marL="514350" indent="-514350" eaLnBrk="1" fontAlgn="auto" hangingPunct="1">
              <a:lnSpc>
                <a:spcPct val="150000"/>
              </a:lnSpc>
              <a:spcAft>
                <a:spcPts val="0"/>
              </a:spcAft>
              <a:defRPr/>
            </a:pPr>
            <a:r>
              <a:rPr lang="tr-TR" sz="2600" b="1" dirty="0" smtClean="0">
                <a:solidFill>
                  <a:schemeClr val="accent3">
                    <a:lumMod val="50000"/>
                  </a:schemeClr>
                </a:solidFill>
              </a:rPr>
              <a:t>Öğünlerinizi 4 temel besin grubunu bulunduracak şekilde planlayın.</a:t>
            </a:r>
          </a:p>
          <a:p>
            <a:pPr marL="514350" indent="-514350" eaLnBrk="1" fontAlgn="auto" hangingPunct="1">
              <a:lnSpc>
                <a:spcPct val="150000"/>
              </a:lnSpc>
              <a:spcAft>
                <a:spcPts val="0"/>
              </a:spcAft>
              <a:defRPr/>
            </a:pPr>
            <a:r>
              <a:rPr lang="tr-TR" sz="2600" b="1" dirty="0" smtClean="0">
                <a:solidFill>
                  <a:schemeClr val="accent1">
                    <a:lumMod val="50000"/>
                  </a:schemeClr>
                </a:solidFill>
              </a:rPr>
              <a:t>Belli aralıklarla ağırlığınızı ölçtürün.</a:t>
            </a:r>
          </a:p>
          <a:p>
            <a:pPr marL="514350" indent="-514350" eaLnBrk="1" fontAlgn="auto" hangingPunct="1">
              <a:lnSpc>
                <a:spcPct val="150000"/>
              </a:lnSpc>
              <a:spcAft>
                <a:spcPts val="0"/>
              </a:spcAft>
              <a:defRPr/>
            </a:pPr>
            <a:r>
              <a:rPr lang="tr-TR" sz="2600" b="1" dirty="0" smtClean="0">
                <a:solidFill>
                  <a:schemeClr val="accent3">
                    <a:lumMod val="50000"/>
                  </a:schemeClr>
                </a:solidFill>
              </a:rPr>
              <a:t>Öğünleri planlayın ve öğün atlamayın</a:t>
            </a:r>
          </a:p>
          <a:p>
            <a:pPr marL="514350" indent="-514350" eaLnBrk="1" fontAlgn="auto" hangingPunct="1">
              <a:lnSpc>
                <a:spcPct val="150000"/>
              </a:lnSpc>
              <a:spcAft>
                <a:spcPts val="0"/>
              </a:spcAft>
              <a:defRPr/>
            </a:pPr>
            <a:r>
              <a:rPr lang="tr-TR" sz="2600" b="1" dirty="0" smtClean="0">
                <a:solidFill>
                  <a:schemeClr val="accent3">
                    <a:lumMod val="50000"/>
                  </a:schemeClr>
                </a:solidFill>
              </a:rPr>
              <a:t> </a:t>
            </a:r>
            <a:r>
              <a:rPr lang="tr-TR" sz="2600" b="1" dirty="0" smtClean="0">
                <a:solidFill>
                  <a:schemeClr val="accent1">
                    <a:lumMod val="50000"/>
                  </a:schemeClr>
                </a:solidFill>
              </a:rPr>
              <a:t>Her gün </a:t>
            </a:r>
            <a:r>
              <a:rPr lang="tr-TR" sz="2600" b="1" dirty="0" err="1" smtClean="0">
                <a:solidFill>
                  <a:schemeClr val="accent1">
                    <a:lumMod val="50000"/>
                  </a:schemeClr>
                </a:solidFill>
              </a:rPr>
              <a:t>ortalam</a:t>
            </a:r>
            <a:r>
              <a:rPr lang="tr-TR" sz="2600" b="1" dirty="0" smtClean="0">
                <a:solidFill>
                  <a:schemeClr val="accent1">
                    <a:lumMod val="50000"/>
                  </a:schemeClr>
                </a:solidFill>
              </a:rPr>
              <a:t> 6-8 saat uyuyun</a:t>
            </a:r>
            <a:endParaRPr lang="tr-TR" sz="2600" b="1" dirty="0" smtClean="0">
              <a:solidFill>
                <a:schemeClr val="accent3">
                  <a:lumMod val="50000"/>
                </a:schemeClr>
              </a:solidFill>
            </a:endParaRPr>
          </a:p>
        </p:txBody>
      </p:sp>
      <p:pic>
        <p:nvPicPr>
          <p:cNvPr id="46084" name="Picture 3"/>
          <p:cNvPicPr>
            <a:picLocks noChangeAspect="1" noChangeArrowheads="1"/>
          </p:cNvPicPr>
          <p:nvPr/>
        </p:nvPicPr>
        <p:blipFill>
          <a:blip r:embed="rId2" cstate="print"/>
          <a:srcRect/>
          <a:stretch>
            <a:fillRect/>
          </a:stretch>
        </p:blipFill>
        <p:spPr bwMode="auto">
          <a:xfrm>
            <a:off x="0" y="0"/>
            <a:ext cx="1343025" cy="1198563"/>
          </a:xfrm>
          <a:prstGeom prst="rect">
            <a:avLst/>
          </a:prstGeom>
          <a:noFill/>
          <a:ln w="9525">
            <a:noFill/>
            <a:miter lim="800000"/>
            <a:headEnd/>
            <a:tailEnd/>
          </a:ln>
        </p:spPr>
      </p:pic>
      <p:pic>
        <p:nvPicPr>
          <p:cNvPr id="46085" name="Picture 2" descr="https://encrypted-tbn1.gstatic.com/images?q=tbn:ANd9GcQ-xInj8fKkxIJMLNjNiRAeDaHjM-ghCC7oKlU3mffy6qkf3X42Zg"/>
          <p:cNvPicPr>
            <a:picLocks noChangeAspect="1" noChangeArrowheads="1"/>
          </p:cNvPicPr>
          <p:nvPr/>
        </p:nvPicPr>
        <p:blipFill>
          <a:blip r:embed="rId3" cstate="print"/>
          <a:srcRect/>
          <a:stretch>
            <a:fillRect/>
          </a:stretch>
        </p:blipFill>
        <p:spPr bwMode="auto">
          <a:xfrm>
            <a:off x="6643688" y="3357563"/>
            <a:ext cx="2071687" cy="2560637"/>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1A563ADA-30EF-40F4-9BD7-C877AEFDD299}" type="slidenum">
              <a:rPr lang="tr-TR" smtClean="0"/>
              <a:pPr/>
              <a:t>76</a:t>
            </a:fld>
            <a:endParaRPr lang="tr-T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pPr eaLnBrk="1" hangingPunct="1"/>
            <a:r>
              <a:rPr lang="tr-TR" b="1" smtClean="0">
                <a:solidFill>
                  <a:srgbClr val="FF0000"/>
                </a:solidFill>
              </a:rPr>
              <a:t>DİKKAT ! </a:t>
            </a:r>
          </a:p>
        </p:txBody>
      </p:sp>
      <p:sp>
        <p:nvSpPr>
          <p:cNvPr id="47107" name="2 İçerik Yer Tutucusu"/>
          <p:cNvSpPr>
            <a:spLocks noGrp="1"/>
          </p:cNvSpPr>
          <p:nvPr>
            <p:ph idx="1"/>
          </p:nvPr>
        </p:nvSpPr>
        <p:spPr/>
        <p:txBody>
          <a:bodyPr>
            <a:normAutofit fontScale="92500"/>
          </a:bodyPr>
          <a:lstStyle/>
          <a:p>
            <a:pPr algn="just"/>
            <a:r>
              <a:rPr lang="tr-TR" b="1" i="1" u="sng" dirty="0" smtClean="0">
                <a:solidFill>
                  <a:srgbClr val="7030A0"/>
                </a:solidFill>
              </a:rPr>
              <a:t>Beslenmede mümkün olduğunca doğal ürünleri mevsiminde kullanmaya özen gösterin.</a:t>
            </a:r>
          </a:p>
          <a:p>
            <a:pPr algn="just"/>
            <a:r>
              <a:rPr lang="tr-TR" dirty="0" smtClean="0">
                <a:solidFill>
                  <a:srgbClr val="0070C0"/>
                </a:solidFill>
              </a:rPr>
              <a:t> Medyada yer alan kilo vermeye yönelik diyetlere ve zayıflamaya yönelik gıda takviyeleri ile bu ürünleri pazarlayanlara itibar etmeyin.</a:t>
            </a:r>
          </a:p>
          <a:p>
            <a:pPr algn="just" eaLnBrk="1" hangingPunct="1"/>
            <a:r>
              <a:rPr lang="tr-TR" b="1" i="1" u="sng" dirty="0" smtClean="0">
                <a:solidFill>
                  <a:srgbClr val="7030A0"/>
                </a:solidFill>
              </a:rPr>
              <a:t>Kilo probleminiz var ise mutlaka bir uzmandan destek </a:t>
            </a:r>
            <a:r>
              <a:rPr lang="tr-TR" b="1" i="1" u="sng" dirty="0" err="1" smtClean="0">
                <a:solidFill>
                  <a:srgbClr val="7030A0"/>
                </a:solidFill>
              </a:rPr>
              <a:t>alarakprobleminizi</a:t>
            </a:r>
            <a:r>
              <a:rPr lang="tr-TR" b="1" i="1" u="sng" dirty="0" smtClean="0">
                <a:solidFill>
                  <a:srgbClr val="7030A0"/>
                </a:solidFill>
              </a:rPr>
              <a:t> çözmeye çalışın.</a:t>
            </a:r>
          </a:p>
          <a:p>
            <a:pPr algn="just" eaLnBrk="1" hangingPunct="1"/>
            <a:endParaRPr lang="tr-TR" dirty="0" smtClean="0">
              <a:solidFill>
                <a:srgbClr val="7030A0"/>
              </a:solidFill>
            </a:endParaRPr>
          </a:p>
          <a:p>
            <a:pPr algn="just" eaLnBrk="1" hangingPunct="1"/>
            <a:endParaRPr lang="tr-TR" dirty="0" smtClean="0"/>
          </a:p>
        </p:txBody>
      </p:sp>
      <p:sp>
        <p:nvSpPr>
          <p:cNvPr id="4" name="3 Slayt Numarası Yer Tutucusu"/>
          <p:cNvSpPr>
            <a:spLocks noGrp="1"/>
          </p:cNvSpPr>
          <p:nvPr>
            <p:ph type="sldNum" sz="quarter" idx="12"/>
          </p:nvPr>
        </p:nvSpPr>
        <p:spPr/>
        <p:txBody>
          <a:bodyPr/>
          <a:lstStyle/>
          <a:p>
            <a:fld id="{1A563ADA-30EF-40F4-9BD7-C877AEFDD299}" type="slidenum">
              <a:rPr lang="tr-TR" smtClean="0"/>
              <a:pPr/>
              <a:t>77</a:t>
            </a:fld>
            <a:endParaRPr lang="tr-T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Beslenme Dikkat Edilmesi Önerilen Bazı Hususlar</a:t>
            </a:r>
            <a:endParaRPr lang="tr-TR" dirty="0"/>
          </a:p>
        </p:txBody>
      </p:sp>
      <p:sp>
        <p:nvSpPr>
          <p:cNvPr id="3" name="Alt Başlık 2"/>
          <p:cNvSpPr>
            <a:spLocks noGrp="1"/>
          </p:cNvSpPr>
          <p:nvPr>
            <p:ph type="subTitle" idx="1"/>
          </p:nvPr>
        </p:nvSpPr>
        <p:spPr/>
        <p:txBody>
          <a:bodyPr/>
          <a:lstStyle/>
          <a:p>
            <a:endParaRPr lang="tr-TR"/>
          </a:p>
        </p:txBody>
      </p:sp>
      <p:sp>
        <p:nvSpPr>
          <p:cNvPr id="4" name="Slayt Numarası Yer Tutucusu 3"/>
          <p:cNvSpPr>
            <a:spLocks noGrp="1"/>
          </p:cNvSpPr>
          <p:nvPr>
            <p:ph type="sldNum" sz="quarter" idx="12"/>
          </p:nvPr>
        </p:nvSpPr>
        <p:spPr/>
        <p:txBody>
          <a:bodyPr/>
          <a:lstStyle/>
          <a:p>
            <a:fld id="{1A563ADA-30EF-40F4-9BD7-C877AEFDD299}" type="slidenum">
              <a:rPr lang="tr-TR" smtClean="0"/>
              <a:pPr/>
              <a:t>78</a:t>
            </a:fld>
            <a:endParaRPr lang="tr-TR"/>
          </a:p>
        </p:txBody>
      </p:sp>
    </p:spTree>
    <p:extLst>
      <p:ext uri="{BB962C8B-B14F-4D97-AF65-F5344CB8AC3E}">
        <p14:creationId xmlns:p14="http://schemas.microsoft.com/office/powerpoint/2010/main" val="6024519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686800" cy="1143000"/>
          </a:xfrm>
        </p:spPr>
        <p:txBody>
          <a:bodyPr>
            <a:noAutofit/>
          </a:bodyPr>
          <a:lstStyle/>
          <a:p>
            <a:r>
              <a:rPr lang="tr-TR" sz="3600" dirty="0" smtClean="0"/>
              <a:t>Gıdaların Tüketimi Sırasında </a:t>
            </a:r>
            <a:br>
              <a:rPr lang="tr-TR" sz="3600" dirty="0" smtClean="0"/>
            </a:br>
            <a:r>
              <a:rPr lang="tr-TR" sz="3600" dirty="0" smtClean="0"/>
              <a:t>Dikkat Edilebilecek Hususlar ve Bazı Öneriler</a:t>
            </a:r>
            <a:endParaRPr lang="tr-TR" sz="36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4170" y="1600200"/>
            <a:ext cx="5255659" cy="4525963"/>
          </a:xfrm>
        </p:spPr>
      </p:pic>
      <p:sp>
        <p:nvSpPr>
          <p:cNvPr id="4" name="Slayt Numarası Yer Tutucusu 3"/>
          <p:cNvSpPr>
            <a:spLocks noGrp="1"/>
          </p:cNvSpPr>
          <p:nvPr>
            <p:ph type="sldNum" sz="quarter" idx="12"/>
          </p:nvPr>
        </p:nvSpPr>
        <p:spPr/>
        <p:txBody>
          <a:bodyPr/>
          <a:lstStyle/>
          <a:p>
            <a:fld id="{1A563ADA-30EF-40F4-9BD7-C877AEFDD299}" type="slidenum">
              <a:rPr lang="tr-TR" smtClean="0"/>
              <a:pPr/>
              <a:t>79</a:t>
            </a:fld>
            <a:endParaRPr lang="tr-TR"/>
          </a:p>
        </p:txBody>
      </p:sp>
      <p:sp>
        <p:nvSpPr>
          <p:cNvPr id="6" name="Metin kutusu 5"/>
          <p:cNvSpPr txBox="1"/>
          <p:nvPr/>
        </p:nvSpPr>
        <p:spPr>
          <a:xfrm>
            <a:off x="3821476" y="6281642"/>
            <a:ext cx="2016224" cy="369332"/>
          </a:xfrm>
          <a:prstGeom prst="rect">
            <a:avLst/>
          </a:prstGeom>
          <a:noFill/>
        </p:spPr>
        <p:txBody>
          <a:bodyPr wrap="square" rtlCol="0">
            <a:spAutoFit/>
          </a:bodyPr>
          <a:lstStyle/>
          <a:p>
            <a:pPr algn="ctr"/>
            <a:r>
              <a:rPr lang="tr-TR" b="1" dirty="0" smtClean="0"/>
              <a:t>Besin </a:t>
            </a:r>
            <a:r>
              <a:rPr lang="tr-TR" b="1" dirty="0" err="1" smtClean="0"/>
              <a:t>pramidi</a:t>
            </a:r>
            <a:endParaRPr lang="tr-TR" b="1" dirty="0"/>
          </a:p>
        </p:txBody>
      </p:sp>
    </p:spTree>
    <p:extLst>
      <p:ext uri="{BB962C8B-B14F-4D97-AF65-F5344CB8AC3E}">
        <p14:creationId xmlns:p14="http://schemas.microsoft.com/office/powerpoint/2010/main" val="3835691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9695" y="980728"/>
            <a:ext cx="8712968" cy="5570499"/>
          </a:xfrm>
          <a:prstGeom prst="rect">
            <a:avLst/>
          </a:prstGeom>
        </p:spPr>
        <p:txBody>
          <a:bodyPr wrap="square">
            <a:spAutoFit/>
          </a:bodyPr>
          <a:lstStyle/>
          <a:p>
            <a:pPr algn="just">
              <a:lnSpc>
                <a:spcPct val="115000"/>
              </a:lnSpc>
              <a:spcAft>
                <a:spcPts val="1000"/>
              </a:spcAft>
            </a:pPr>
            <a:r>
              <a:rPr lang="tr-TR" sz="2000" b="1" dirty="0">
                <a:ea typeface="Calibri"/>
                <a:cs typeface="Arial"/>
              </a:rPr>
              <a:t>1.4.4.	Yeterli ve Dengeli Beslenme</a:t>
            </a:r>
            <a:endParaRPr lang="tr-TR" sz="2000" dirty="0">
              <a:ea typeface="Calibri"/>
              <a:cs typeface="Arial"/>
            </a:endParaRPr>
          </a:p>
          <a:p>
            <a:pPr algn="just">
              <a:lnSpc>
                <a:spcPct val="115000"/>
              </a:lnSpc>
              <a:spcAft>
                <a:spcPts val="1000"/>
              </a:spcAft>
            </a:pPr>
            <a:r>
              <a:rPr lang="tr-TR" sz="2000" dirty="0">
                <a:ea typeface="Calibri"/>
                <a:cs typeface="Arial"/>
              </a:rPr>
              <a:t>İyi beslenme anlamında kullanılır. Büyümek, gelişmek, yıpranan hücrelerin onarılması ve sağlıklı yaşayabilmek için gerekli olan enerjinin sağlanması ve tüm besin ögelerinin ihtiyacı karşılayacak miktar ve kalitede vücuda alınarak kullanılmasıdır. </a:t>
            </a:r>
          </a:p>
          <a:p>
            <a:pPr algn="just">
              <a:lnSpc>
                <a:spcPct val="115000"/>
              </a:lnSpc>
              <a:spcAft>
                <a:spcPts val="1000"/>
              </a:spcAft>
            </a:pPr>
            <a:r>
              <a:rPr lang="tr-TR" sz="2000" b="1" dirty="0">
                <a:ea typeface="Calibri"/>
                <a:cs typeface="Arial"/>
              </a:rPr>
              <a:t>1.4.5.	Yetersiz ve Dengesiz Beslenme</a:t>
            </a:r>
            <a:endParaRPr lang="tr-TR" sz="2000" dirty="0">
              <a:ea typeface="Calibri"/>
              <a:cs typeface="Arial"/>
            </a:endParaRPr>
          </a:p>
          <a:p>
            <a:pPr algn="just">
              <a:lnSpc>
                <a:spcPct val="115000"/>
              </a:lnSpc>
              <a:spcAft>
                <a:spcPts val="1000"/>
              </a:spcAft>
            </a:pPr>
            <a:r>
              <a:rPr lang="tr-TR" sz="2000" dirty="0">
                <a:ea typeface="Calibri"/>
                <a:cs typeface="Arial"/>
              </a:rPr>
              <a:t>Yeterli ve dengeli beslenmenin tersidir; gerekli enerjinin sağlanamaması ve besin ögelerinin ihtiyacı karşılayacak miktar ve kalitede vücuda alınmamasıdır.</a:t>
            </a:r>
          </a:p>
          <a:p>
            <a:pPr algn="just">
              <a:lnSpc>
                <a:spcPct val="115000"/>
              </a:lnSpc>
              <a:spcAft>
                <a:spcPts val="1000"/>
              </a:spcAft>
            </a:pPr>
            <a:r>
              <a:rPr lang="tr-TR" sz="2000" b="1" dirty="0">
                <a:ea typeface="Calibri"/>
                <a:cs typeface="Arial"/>
              </a:rPr>
              <a:t>1.4.6.	Gıda Güvenliği</a:t>
            </a:r>
            <a:endParaRPr lang="tr-TR" sz="2000" dirty="0">
              <a:ea typeface="Calibri"/>
              <a:cs typeface="Arial"/>
            </a:endParaRPr>
          </a:p>
          <a:p>
            <a:pPr algn="just">
              <a:lnSpc>
                <a:spcPct val="115000"/>
              </a:lnSpc>
              <a:spcAft>
                <a:spcPts val="1000"/>
              </a:spcAft>
            </a:pPr>
            <a:r>
              <a:rPr lang="tr-TR" sz="2000" dirty="0">
                <a:ea typeface="Calibri"/>
                <a:cs typeface="Arial"/>
              </a:rPr>
              <a:t>Kamu sağlığını gıda tüketimi ile oluşan risklerden korumaktır.</a:t>
            </a:r>
          </a:p>
          <a:p>
            <a:pPr algn="just">
              <a:lnSpc>
                <a:spcPct val="115000"/>
              </a:lnSpc>
              <a:spcAft>
                <a:spcPts val="1000"/>
              </a:spcAft>
            </a:pPr>
            <a:r>
              <a:rPr lang="tr-TR" sz="2000" b="1" dirty="0">
                <a:ea typeface="Calibri"/>
                <a:cs typeface="Arial"/>
              </a:rPr>
              <a:t>1.4.7.	Gıda Güvencesi</a:t>
            </a:r>
            <a:endParaRPr lang="tr-TR" sz="2000" dirty="0">
              <a:ea typeface="Calibri"/>
              <a:cs typeface="Arial"/>
            </a:endParaRPr>
          </a:p>
          <a:p>
            <a:pPr algn="just">
              <a:lnSpc>
                <a:spcPct val="115000"/>
              </a:lnSpc>
              <a:spcAft>
                <a:spcPts val="1000"/>
              </a:spcAft>
            </a:pPr>
            <a:r>
              <a:rPr lang="tr-TR" sz="2000" dirty="0">
                <a:ea typeface="Calibri"/>
                <a:cs typeface="Arial"/>
              </a:rPr>
              <a:t>Tüm insanların temel hakkı olan aktif ve sağlıklı yaşama ulaşmak için; uygun fiyatta, sağlıklı, yeterli, güvenilir ve besleyici gıdalara her zaman erişebilmesidir.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8</a:t>
            </a:fld>
            <a:endParaRPr lang="tr-TR"/>
          </a:p>
        </p:txBody>
      </p:sp>
    </p:spTree>
    <p:extLst>
      <p:ext uri="{BB962C8B-B14F-4D97-AF65-F5344CB8AC3E}">
        <p14:creationId xmlns:p14="http://schemas.microsoft.com/office/powerpoint/2010/main" val="10260077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Bir kişinin günlük ihtiyacı olan enerji miktarı kalori birimi ile ifade edilmektedir. </a:t>
            </a:r>
          </a:p>
          <a:p>
            <a:pPr marL="0" indent="0">
              <a:buNone/>
            </a:pPr>
            <a:r>
              <a:rPr lang="tr-TR" dirty="0" smtClean="0"/>
              <a:t>Beslenme ile vücudumuza aldığımız gıdaların kalori cinsinden değerleri </a:t>
            </a:r>
            <a:r>
              <a:rPr lang="tr-TR" dirty="0" err="1" smtClean="0"/>
              <a:t>değerleri</a:t>
            </a:r>
            <a:r>
              <a:rPr lang="tr-TR" dirty="0" smtClean="0"/>
              <a:t> mevcuttur. Tüketime paketli şekilde sunulan gıdaların da kalori değerleri çoğunlukla içeriklerini açıklayan etiketlerinde yazılmaktadır. </a:t>
            </a:r>
          </a:p>
          <a:p>
            <a:pPr marL="0" indent="0">
              <a:buNone/>
            </a:pPr>
            <a:r>
              <a:rPr lang="tr-TR" dirty="0" smtClean="0"/>
              <a:t>Bu nedenle paketli gıdalarda etiketleri okuma ve değerlendirme becerisinin kazanılması doğru gıdanın seçilmesi adına önemli olabilir.</a:t>
            </a:r>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80</a:t>
            </a:fld>
            <a:endParaRPr lang="tr-TR"/>
          </a:p>
        </p:txBody>
      </p:sp>
    </p:spTree>
    <p:extLst>
      <p:ext uri="{BB962C8B-B14F-4D97-AF65-F5344CB8AC3E}">
        <p14:creationId xmlns:p14="http://schemas.microsoft.com/office/powerpoint/2010/main" val="28697553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5482952" cy="4853136"/>
          </a:xfrm>
        </p:spPr>
        <p:txBody>
          <a:bodyPr>
            <a:normAutofit fontScale="62500" lnSpcReduction="20000"/>
          </a:bodyPr>
          <a:lstStyle/>
          <a:p>
            <a:pPr marL="0" indent="0">
              <a:buNone/>
            </a:pPr>
            <a:r>
              <a:rPr lang="tr-TR" dirty="0" smtClean="0"/>
              <a:t>Besin öğesi olarak da ifade edilen besin öğelerinin (karbonhidratlar, proteinler, </a:t>
            </a:r>
            <a:r>
              <a:rPr lang="tr-TR" dirty="0" err="1" smtClean="0"/>
              <a:t>lipidler</a:t>
            </a:r>
            <a:r>
              <a:rPr lang="tr-TR" dirty="0" smtClean="0"/>
              <a:t>, vitaminler, mineraller ve su) kalori değerleri kıyaslanacak olursa vitaminlerin </a:t>
            </a:r>
            <a:r>
              <a:rPr lang="tr-TR" dirty="0" err="1" smtClean="0"/>
              <a:t>kalorik</a:t>
            </a:r>
            <a:r>
              <a:rPr lang="tr-TR" dirty="0" smtClean="0"/>
              <a:t> değerinin çok az, mineral ve su öğelerinin ise hiç olmadığı (</a:t>
            </a:r>
            <a:r>
              <a:rPr lang="tr-TR" dirty="0" err="1" smtClean="0"/>
              <a:t>akalorik</a:t>
            </a:r>
            <a:r>
              <a:rPr lang="tr-TR" dirty="0" smtClean="0"/>
              <a:t> besin öğeleri) söylenebilir.</a:t>
            </a:r>
          </a:p>
          <a:p>
            <a:pPr marL="0" indent="0">
              <a:buNone/>
            </a:pPr>
            <a:endParaRPr lang="tr-TR" dirty="0"/>
          </a:p>
          <a:p>
            <a:pPr marL="0" indent="0">
              <a:buNone/>
            </a:pPr>
            <a:r>
              <a:rPr lang="tr-TR" dirty="0" smtClean="0"/>
              <a:t>Bu nedenle bir gıdanın kalori değerini hangi oranda karbonhidrat, protein ve </a:t>
            </a:r>
            <a:r>
              <a:rPr lang="tr-TR" dirty="0" err="1" smtClean="0"/>
              <a:t>lipid</a:t>
            </a:r>
            <a:r>
              <a:rPr lang="tr-TR" dirty="0" smtClean="0"/>
              <a:t> içerdiği belirlemektedir.</a:t>
            </a:r>
          </a:p>
          <a:p>
            <a:pPr marL="0" indent="0">
              <a:buNone/>
            </a:pPr>
            <a:endParaRPr lang="tr-TR" dirty="0" smtClean="0"/>
          </a:p>
          <a:p>
            <a:pPr marL="0" indent="0">
              <a:buNone/>
            </a:pPr>
            <a:r>
              <a:rPr lang="tr-TR" dirty="0" smtClean="0"/>
              <a:t>Kalori değeri açısından değerlendirildiğinde en yüksek kalori değerine sahip olan besin öğesi  </a:t>
            </a:r>
            <a:r>
              <a:rPr lang="tr-TR" dirty="0" err="1" smtClean="0"/>
              <a:t>lipidlerdir</a:t>
            </a:r>
            <a:r>
              <a:rPr lang="tr-TR" dirty="0" smtClean="0"/>
              <a:t> (1 g. </a:t>
            </a:r>
            <a:r>
              <a:rPr lang="tr-TR" dirty="0" err="1" smtClean="0"/>
              <a:t>lipid</a:t>
            </a:r>
            <a:r>
              <a:rPr lang="tr-TR" dirty="0" smtClean="0"/>
              <a:t> yaklaşık 9 kilokalori). İkinci sırada proteinler üçüncü sırada ise karbonhidratlar gelmektedir.</a:t>
            </a:r>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81</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191" y="1628800"/>
            <a:ext cx="28575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6907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Günlük kalori ihtiyacınız yaşınıza, cinsiyetinize, boyunuza, kilonuza ve egzersiz seviyenize bağlıdır</a:t>
            </a:r>
            <a:r>
              <a:rPr lang="tr-TR" dirty="0" smtClean="0"/>
              <a:t>. </a:t>
            </a:r>
          </a:p>
          <a:p>
            <a:r>
              <a:rPr lang="tr-TR" dirty="0"/>
              <a:t>Eğer kilo </a:t>
            </a:r>
            <a:r>
              <a:rPr lang="tr-TR" dirty="0" smtClean="0"/>
              <a:t>kontrolü sağlanmak isteniyorsa aldığınız </a:t>
            </a:r>
            <a:r>
              <a:rPr lang="tr-TR" dirty="0"/>
              <a:t>kalori miktarına dikkat etmeniz gerekmektedir. </a:t>
            </a:r>
            <a:endParaRPr lang="tr-TR" dirty="0" smtClean="0"/>
          </a:p>
          <a:p>
            <a:r>
              <a:rPr lang="tr-TR" dirty="0" smtClean="0"/>
              <a:t>Vücudunuzun </a:t>
            </a:r>
            <a:r>
              <a:rPr lang="tr-TR" dirty="0"/>
              <a:t>ihtiyacından daha fazla kalori alırsanız kilo alırsınız. İhtiyaç duyulandan daha az kalori alımı yaparsanız kilo verebilirsiniz.</a:t>
            </a:r>
          </a:p>
        </p:txBody>
      </p:sp>
      <p:sp>
        <p:nvSpPr>
          <p:cNvPr id="4" name="Slayt Numarası Yer Tutucusu 3"/>
          <p:cNvSpPr>
            <a:spLocks noGrp="1"/>
          </p:cNvSpPr>
          <p:nvPr>
            <p:ph type="sldNum" sz="quarter" idx="12"/>
          </p:nvPr>
        </p:nvSpPr>
        <p:spPr/>
        <p:txBody>
          <a:bodyPr/>
          <a:lstStyle/>
          <a:p>
            <a:fld id="{1A563ADA-30EF-40F4-9BD7-C877AEFDD299}" type="slidenum">
              <a:rPr lang="tr-TR" smtClean="0"/>
              <a:pPr/>
              <a:t>82</a:t>
            </a:fld>
            <a:endParaRPr lang="tr-TR"/>
          </a:p>
        </p:txBody>
      </p:sp>
    </p:spTree>
    <p:extLst>
      <p:ext uri="{BB962C8B-B14F-4D97-AF65-F5344CB8AC3E}">
        <p14:creationId xmlns:p14="http://schemas.microsoft.com/office/powerpoint/2010/main" val="22176927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Günlük Karbonhidrat İhtiyacı</a:t>
            </a:r>
            <a:endParaRPr lang="tr-TR" dirty="0"/>
          </a:p>
        </p:txBody>
      </p:sp>
      <p:sp>
        <p:nvSpPr>
          <p:cNvPr id="3" name="İçerik Yer Tutucusu 2"/>
          <p:cNvSpPr>
            <a:spLocks noGrp="1"/>
          </p:cNvSpPr>
          <p:nvPr>
            <p:ph idx="1"/>
          </p:nvPr>
        </p:nvSpPr>
        <p:spPr/>
        <p:txBody>
          <a:bodyPr>
            <a:normAutofit fontScale="92500" lnSpcReduction="20000"/>
          </a:bodyPr>
          <a:lstStyle/>
          <a:p>
            <a:r>
              <a:rPr lang="tr-TR" dirty="0"/>
              <a:t>Çoğu insan ihtiyaç duyduğu karbonhidrat miktarının (günlük kalorinizin neredeyse yarısı) yüksek olduğunu öğrendiklerinde çok şaşırmaktadır. Karbonhidrat vücut ve beynin ana enerji kaynağı olduğu için sağlıklı bir beslenme diyetinin en önemli bileşenidir</a:t>
            </a:r>
            <a:r>
              <a:rPr lang="tr-TR" dirty="0" smtClean="0"/>
              <a:t>. Günlük </a:t>
            </a:r>
            <a:r>
              <a:rPr lang="tr-TR" dirty="0"/>
              <a:t>kalorinizin yaklaşık yüzde 45 ile </a:t>
            </a:r>
            <a:r>
              <a:rPr lang="tr-TR" dirty="0" smtClean="0"/>
              <a:t>65’i karbonhidratlardan karşılanmalıdır. </a:t>
            </a:r>
          </a:p>
          <a:p>
            <a:r>
              <a:rPr lang="tr-TR" dirty="0" smtClean="0"/>
              <a:t>Fakat bu oran çoğu insanda daha yüksektir. Bu nedenle </a:t>
            </a:r>
            <a:r>
              <a:rPr lang="tr-TR" dirty="0" err="1" smtClean="0"/>
              <a:t>obezitenin</a:t>
            </a:r>
            <a:r>
              <a:rPr lang="tr-TR" dirty="0" smtClean="0"/>
              <a:t> görülme sıklığı her geçen gün artmaktadır.</a:t>
            </a:r>
            <a:endParaRPr lang="tr-TR" dirty="0"/>
          </a:p>
          <a:p>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83</a:t>
            </a:fld>
            <a:endParaRPr lang="tr-TR"/>
          </a:p>
        </p:txBody>
      </p:sp>
    </p:spTree>
    <p:extLst>
      <p:ext uri="{BB962C8B-B14F-4D97-AF65-F5344CB8AC3E}">
        <p14:creationId xmlns:p14="http://schemas.microsoft.com/office/powerpoint/2010/main" val="23052875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Günlük </a:t>
            </a:r>
            <a:r>
              <a:rPr lang="tr-TR" dirty="0" err="1" smtClean="0"/>
              <a:t>Lipid</a:t>
            </a:r>
            <a:r>
              <a:rPr lang="tr-TR" dirty="0" smtClean="0"/>
              <a:t>/Yağ </a:t>
            </a:r>
            <a:r>
              <a:rPr lang="tr-TR" dirty="0"/>
              <a:t>İhtiyacı</a:t>
            </a:r>
          </a:p>
        </p:txBody>
      </p:sp>
      <p:sp>
        <p:nvSpPr>
          <p:cNvPr id="3" name="İçerik Yer Tutucusu 2"/>
          <p:cNvSpPr>
            <a:spLocks noGrp="1"/>
          </p:cNvSpPr>
          <p:nvPr>
            <p:ph idx="1"/>
          </p:nvPr>
        </p:nvSpPr>
        <p:spPr>
          <a:xfrm>
            <a:off x="457200" y="1600200"/>
            <a:ext cx="8229600" cy="5069160"/>
          </a:xfrm>
        </p:spPr>
        <p:txBody>
          <a:bodyPr>
            <a:normAutofit fontScale="40000" lnSpcReduction="20000"/>
          </a:bodyPr>
          <a:lstStyle/>
          <a:p>
            <a:r>
              <a:rPr lang="tr-TR" sz="4500" dirty="0" smtClean="0"/>
              <a:t>Günlük diyette </a:t>
            </a:r>
            <a:r>
              <a:rPr lang="tr-TR" sz="4500" dirty="0" err="1" smtClean="0"/>
              <a:t>lipidlerde</a:t>
            </a:r>
            <a:r>
              <a:rPr lang="tr-TR" sz="4500" dirty="0" smtClean="0"/>
              <a:t> önemli bir yer tutmaktadır. </a:t>
            </a:r>
            <a:r>
              <a:rPr lang="tr-TR" sz="4500" dirty="0"/>
              <a:t>Yağlar diyet için gerekli olduğundan, sağlıklı yağları her gün tüketmek önemlidir. </a:t>
            </a:r>
            <a:r>
              <a:rPr lang="tr-TR" sz="4500" dirty="0" smtClean="0"/>
              <a:t>Ortalama günlük bir diyette toplam </a:t>
            </a:r>
            <a:r>
              <a:rPr lang="tr-TR" sz="4500" dirty="0"/>
              <a:t>kalorinin yüzde </a:t>
            </a:r>
            <a:r>
              <a:rPr lang="tr-TR" sz="4500" dirty="0" smtClean="0"/>
              <a:t>20-35’i  </a:t>
            </a:r>
            <a:r>
              <a:rPr lang="tr-TR" sz="4500" dirty="0"/>
              <a:t>arasında günlük yağ alımını içermelidir. Ancak alınacak </a:t>
            </a:r>
            <a:r>
              <a:rPr lang="tr-TR" sz="4500" dirty="0" smtClean="0"/>
              <a:t>lipidin türü </a:t>
            </a:r>
            <a:r>
              <a:rPr lang="tr-TR" sz="4500" dirty="0"/>
              <a:t>çok önemlidir.</a:t>
            </a:r>
          </a:p>
          <a:p>
            <a:r>
              <a:rPr lang="tr-TR" sz="4500" b="1" dirty="0" smtClean="0"/>
              <a:t>Doymuş </a:t>
            </a:r>
            <a:r>
              <a:rPr lang="tr-TR" sz="4500" b="1" dirty="0"/>
              <a:t>yağlar </a:t>
            </a:r>
            <a:r>
              <a:rPr lang="tr-TR" sz="4500" dirty="0"/>
              <a:t>(tam yağlı sütlerde ve etlerde bulunan) günlük toplam kalorinizin yüzde 10’undan fazla olmamalıdır (1800 kalorilik bir diyette günlük 20 gramdan fazla olmamalı). Trans yağ (işlenmiş gıdalarda yer alan) alımınız sıfıra yakın olmalıdır. Yükse kötü yağ alımı kolesterol seviyenizi yükseltir ve </a:t>
            </a:r>
            <a:r>
              <a:rPr lang="tr-TR" sz="4500" dirty="0">
                <a:hlinkClick r:id="rId2"/>
              </a:rPr>
              <a:t>kalp</a:t>
            </a:r>
            <a:r>
              <a:rPr lang="tr-TR" sz="4500" dirty="0"/>
              <a:t> krizi riskinizi önemli ölçüde artırır.</a:t>
            </a:r>
          </a:p>
          <a:p>
            <a:r>
              <a:rPr lang="tr-TR" sz="4500" b="1" dirty="0" smtClean="0"/>
              <a:t>Doymamış yağlar;</a:t>
            </a:r>
            <a:r>
              <a:rPr lang="tr-TR" sz="4500" dirty="0"/>
              <a:t> Diyetinizde almanız gereken ana yağ kaynakları, besin yağları, çerezler, çekirdekler ve yağlı balıklar olmalıdır</a:t>
            </a:r>
            <a:r>
              <a:rPr lang="tr-TR" sz="4500" dirty="0" smtClean="0"/>
              <a:t>. Bu gıdalarda doymamış yağlar doymuş yağlara oranla daha fazla bulunmaktadır.  Doymamış </a:t>
            </a:r>
            <a:r>
              <a:rPr lang="tr-TR" sz="4500" dirty="0"/>
              <a:t>yağlar, besin yağlarında (zeytin, </a:t>
            </a:r>
            <a:r>
              <a:rPr lang="tr-TR" sz="4500" dirty="0" err="1"/>
              <a:t>kanola</a:t>
            </a:r>
            <a:r>
              <a:rPr lang="tr-TR" sz="4500" dirty="0"/>
              <a:t>, ay çiçeği, yer fıstığı gibi) ve yağlardan yapılmış ürünlerde (hidrojene olmamış margarin ve salata yağı gibi) bulunmaktadır. Doymuş ve trans yağların yerine doymamış yağ tüketmek kolesterol seviyenizi düşürür ve kalp krizi riskinizi azaltır.</a:t>
            </a:r>
          </a:p>
          <a:p>
            <a:r>
              <a:rPr lang="tr-TR" sz="4500" dirty="0" smtClean="0"/>
              <a:t>Ayrıca</a:t>
            </a:r>
            <a:r>
              <a:rPr lang="tr-TR" sz="4500" dirty="0"/>
              <a:t>, günlük omega-3 ve omega-6 yağı ihtiyacımızı da karşılamamız önemli bir konudur. Omega-6 yağını edinmek kolaydır çünkü hemen hemen tüm yağ türlerinde bulunmaktadır. </a:t>
            </a:r>
            <a:r>
              <a:rPr lang="tr-TR" sz="4500" dirty="0" smtClean="0"/>
              <a:t>Bu </a:t>
            </a:r>
            <a:r>
              <a:rPr lang="tr-TR" sz="4500" dirty="0"/>
              <a:t>yağ ihtiyacını karşılamak için, beslenme diyetlerinde yağlı balıklara, </a:t>
            </a:r>
            <a:r>
              <a:rPr lang="tr-TR" sz="4500" dirty="0" err="1"/>
              <a:t>kanola</a:t>
            </a:r>
            <a:r>
              <a:rPr lang="tr-TR" sz="4500" dirty="0"/>
              <a:t> yağına, ketene ve </a:t>
            </a:r>
            <a:r>
              <a:rPr lang="tr-TR" sz="4500" dirty="0" err="1"/>
              <a:t>Omega</a:t>
            </a:r>
            <a:r>
              <a:rPr lang="tr-TR" sz="4500" dirty="0"/>
              <a:t> 3 açısından zengin süt, peynir, yumurta gibi ürünlere yer vermelidir.</a:t>
            </a:r>
          </a:p>
          <a:p>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84</a:t>
            </a:fld>
            <a:endParaRPr lang="tr-TR"/>
          </a:p>
        </p:txBody>
      </p:sp>
    </p:spTree>
    <p:extLst>
      <p:ext uri="{BB962C8B-B14F-4D97-AF65-F5344CB8AC3E}">
        <p14:creationId xmlns:p14="http://schemas.microsoft.com/office/powerpoint/2010/main" val="39699988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Günlük </a:t>
            </a:r>
            <a:r>
              <a:rPr lang="tr-TR" dirty="0" smtClean="0"/>
              <a:t>Protein </a:t>
            </a:r>
            <a:r>
              <a:rPr lang="tr-TR" dirty="0"/>
              <a:t>İhtiyacı</a:t>
            </a:r>
          </a:p>
        </p:txBody>
      </p:sp>
      <p:sp>
        <p:nvSpPr>
          <p:cNvPr id="3" name="İçerik Yer Tutucusu 2"/>
          <p:cNvSpPr>
            <a:spLocks noGrp="1"/>
          </p:cNvSpPr>
          <p:nvPr>
            <p:ph idx="1"/>
          </p:nvPr>
        </p:nvSpPr>
        <p:spPr/>
        <p:txBody>
          <a:bodyPr>
            <a:normAutofit fontScale="77500" lnSpcReduction="20000"/>
          </a:bodyPr>
          <a:lstStyle/>
          <a:p>
            <a:r>
              <a:rPr lang="tr-TR" dirty="0"/>
              <a:t>Alacağınız kalorinin yaklaşık yüzde 10-35’i proteinlerden tedarik edilmelidir. Bu da demektir ki, günlük kabaca 50 ile 145 gram arasında protein tüketmeye ihtiyacınız vardır.</a:t>
            </a:r>
          </a:p>
          <a:p>
            <a:r>
              <a:rPr lang="tr-TR" dirty="0"/>
              <a:t>Protein ihtiyacı vücut ağırlığınıza bağlıdır. İhtiyaç duyduğunuz minimum protein miktarını bulabilmek için kilogram cinsinden vücut ağırlığınızı 0.8 gram ile çarpınız. </a:t>
            </a:r>
            <a:endParaRPr lang="tr-TR" dirty="0" smtClean="0"/>
          </a:p>
          <a:p>
            <a:r>
              <a:rPr lang="tr-TR" dirty="0" smtClean="0"/>
              <a:t>Günlük </a:t>
            </a:r>
            <a:r>
              <a:rPr lang="tr-TR" dirty="0"/>
              <a:t>yeteri kadar proteini almak kolaydır. 75 gramlık bir et, tavuk veya balık servisinde yaklaşık 18-22 gram arasında protein bulunmaktadır. Bir bardak süt, 50 gramlık peynir servisi, ¾ bardak fasulye 10 gram proteine sahiptir. Sebzeleri meyveler ve tahıllarda da ayrıca protein içerir. Bu besinlerin hepsi günlük ihtiyacınız karşılamada size yardımcı olacaktır.</a:t>
            </a:r>
          </a:p>
          <a:p>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85</a:t>
            </a:fld>
            <a:endParaRPr lang="tr-TR"/>
          </a:p>
        </p:txBody>
      </p:sp>
    </p:spTree>
    <p:extLst>
      <p:ext uri="{BB962C8B-B14F-4D97-AF65-F5344CB8AC3E}">
        <p14:creationId xmlns:p14="http://schemas.microsoft.com/office/powerpoint/2010/main" val="14340321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Besin </a:t>
            </a:r>
            <a:r>
              <a:rPr lang="tr-TR" dirty="0" err="1" smtClean="0"/>
              <a:t>Pramidi</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0174" y="1268760"/>
            <a:ext cx="5255659" cy="4525963"/>
          </a:xfrm>
        </p:spPr>
      </p:pic>
      <p:sp>
        <p:nvSpPr>
          <p:cNvPr id="4" name="Slayt Numarası Yer Tutucusu 3"/>
          <p:cNvSpPr>
            <a:spLocks noGrp="1"/>
          </p:cNvSpPr>
          <p:nvPr>
            <p:ph type="sldNum" sz="quarter" idx="12"/>
          </p:nvPr>
        </p:nvSpPr>
        <p:spPr/>
        <p:txBody>
          <a:bodyPr/>
          <a:lstStyle/>
          <a:p>
            <a:fld id="{1A563ADA-30EF-40F4-9BD7-C877AEFDD299}" type="slidenum">
              <a:rPr lang="tr-TR" smtClean="0"/>
              <a:pPr/>
              <a:t>86</a:t>
            </a:fld>
            <a:endParaRPr lang="tr-TR"/>
          </a:p>
        </p:txBody>
      </p:sp>
      <p:sp>
        <p:nvSpPr>
          <p:cNvPr id="6" name="Metin kutusu 5"/>
          <p:cNvSpPr txBox="1"/>
          <p:nvPr/>
        </p:nvSpPr>
        <p:spPr>
          <a:xfrm>
            <a:off x="467544" y="5618857"/>
            <a:ext cx="8280920" cy="923330"/>
          </a:xfrm>
          <a:prstGeom prst="rect">
            <a:avLst/>
          </a:prstGeom>
          <a:noFill/>
        </p:spPr>
        <p:txBody>
          <a:bodyPr wrap="square" rtlCol="0">
            <a:spAutoFit/>
          </a:bodyPr>
          <a:lstStyle/>
          <a:p>
            <a:pPr algn="just"/>
            <a:r>
              <a:rPr lang="tr-TR" b="1" dirty="0" smtClean="0"/>
              <a:t>Beslenme açısından besin grupları, besin öğelerinin kalori değerleri ve gıdaların biyolojik değeri dikkate alındığında günlük diyetimizde olması gerekenler ve porsiyon sayıları yukarıda verilen besin </a:t>
            </a:r>
            <a:r>
              <a:rPr lang="tr-TR" b="1" dirty="0" err="1" smtClean="0"/>
              <a:t>pramidinde</a:t>
            </a:r>
            <a:r>
              <a:rPr lang="tr-TR" b="1" dirty="0" smtClean="0"/>
              <a:t> özetlenmiştir.</a:t>
            </a:r>
            <a:endParaRPr lang="tr-TR" b="1" dirty="0"/>
          </a:p>
        </p:txBody>
      </p:sp>
    </p:spTree>
    <p:extLst>
      <p:ext uri="{BB962C8B-B14F-4D97-AF65-F5344CB8AC3E}">
        <p14:creationId xmlns:p14="http://schemas.microsoft.com/office/powerpoint/2010/main" val="41508888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 Gıdanın Biyolojik Değeri/Kalitesi</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Vücuda alınan bir gıdanın vücut tarafından kullanılma oranı, o gıdanın biyolojik değerini ifade etmektedir. </a:t>
            </a:r>
          </a:p>
          <a:p>
            <a:r>
              <a:rPr lang="tr-TR" dirty="0" smtClean="0"/>
              <a:t>Bir gıdanın biyolojik değerle birlikte kalitesinin de yüksek </a:t>
            </a:r>
            <a:r>
              <a:rPr lang="tr-TR" dirty="0" err="1" smtClean="0"/>
              <a:t>olamsı</a:t>
            </a:r>
            <a:r>
              <a:rPr lang="tr-TR" dirty="0" smtClean="0"/>
              <a:t> tercih edilmelidir.</a:t>
            </a:r>
          </a:p>
          <a:p>
            <a:r>
              <a:rPr lang="tr-TR" dirty="0" smtClean="0"/>
              <a:t>Biyolojik değeri ve kalitesi yüksek olan gıdaların </a:t>
            </a:r>
            <a:r>
              <a:rPr lang="tr-TR" dirty="0" err="1" smtClean="0"/>
              <a:t>biyoyarlanımının</a:t>
            </a:r>
            <a:r>
              <a:rPr lang="tr-TR" dirty="0" smtClean="0"/>
              <a:t> yüksek olmasının yanında içeriğinde vücudumuz için </a:t>
            </a:r>
            <a:r>
              <a:rPr lang="tr-TR" dirty="0" err="1" smtClean="0"/>
              <a:t>esansiyel</a:t>
            </a:r>
            <a:r>
              <a:rPr lang="tr-TR" dirty="0" smtClean="0"/>
              <a:t> olan bileşenleri de içermesi önemlidir.</a:t>
            </a:r>
          </a:p>
          <a:p>
            <a:r>
              <a:rPr lang="tr-TR" dirty="0" err="1" smtClean="0"/>
              <a:t>Esansiyel</a:t>
            </a:r>
            <a:r>
              <a:rPr lang="tr-TR" dirty="0" smtClean="0"/>
              <a:t> gıdalar denince vücudumuzda sentezlenemeyen bu nedenle periyodik olarak gıdalarla alınması gereken besinler akla gelmektedir. Bu açıdan değerlendirildiğinde günlük diyet için yeterli olabilecek miktarda </a:t>
            </a:r>
            <a:r>
              <a:rPr lang="tr-TR" dirty="0" err="1" smtClean="0"/>
              <a:t>esansiyel</a:t>
            </a:r>
            <a:r>
              <a:rPr lang="tr-TR" dirty="0" smtClean="0"/>
              <a:t> yağ asitleri (</a:t>
            </a:r>
            <a:r>
              <a:rPr lang="tr-TR" dirty="0" err="1" smtClean="0"/>
              <a:t>omega</a:t>
            </a:r>
            <a:r>
              <a:rPr lang="tr-TR" dirty="0" smtClean="0"/>
              <a:t> 3 ve </a:t>
            </a:r>
            <a:r>
              <a:rPr lang="tr-TR" dirty="0" err="1" smtClean="0"/>
              <a:t>omega</a:t>
            </a:r>
            <a:r>
              <a:rPr lang="tr-TR" dirty="0" smtClean="0"/>
              <a:t> 6), </a:t>
            </a:r>
            <a:r>
              <a:rPr lang="tr-TR" dirty="0" err="1" smtClean="0"/>
              <a:t>esansiyel</a:t>
            </a:r>
            <a:r>
              <a:rPr lang="tr-TR" dirty="0" smtClean="0"/>
              <a:t> aminoasitleri, </a:t>
            </a:r>
            <a:r>
              <a:rPr lang="tr-TR" dirty="0" err="1" smtClean="0"/>
              <a:t>biyoelementleri</a:t>
            </a:r>
            <a:r>
              <a:rPr lang="tr-TR" dirty="0" smtClean="0"/>
              <a:t> (demir, çinko, </a:t>
            </a:r>
            <a:r>
              <a:rPr lang="tr-TR" dirty="0" err="1" smtClean="0"/>
              <a:t>mağnezyum</a:t>
            </a:r>
            <a:r>
              <a:rPr lang="tr-TR" dirty="0" smtClean="0"/>
              <a:t> gibi), vitaminleri , </a:t>
            </a:r>
            <a:r>
              <a:rPr lang="tr-TR" b="1" dirty="0" err="1" smtClean="0"/>
              <a:t>probiyotik</a:t>
            </a:r>
            <a:r>
              <a:rPr lang="tr-TR" b="1" dirty="0" smtClean="0"/>
              <a:t> ve </a:t>
            </a:r>
            <a:r>
              <a:rPr lang="tr-TR" b="1" dirty="0" err="1" smtClean="0"/>
              <a:t>prebiyotikleri</a:t>
            </a:r>
            <a:r>
              <a:rPr lang="tr-TR" b="1" dirty="0" smtClean="0"/>
              <a:t> içeren  gıdaların </a:t>
            </a:r>
            <a:r>
              <a:rPr lang="tr-TR" dirty="0" smtClean="0"/>
              <a:t>biyolojik değeri ve kalitesi diğerlerine göre daha yüksektir diyebiliriz. </a:t>
            </a:r>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87</a:t>
            </a:fld>
            <a:endParaRPr lang="tr-TR"/>
          </a:p>
        </p:txBody>
      </p:sp>
    </p:spTree>
    <p:extLst>
      <p:ext uri="{BB962C8B-B14F-4D97-AF65-F5344CB8AC3E}">
        <p14:creationId xmlns:p14="http://schemas.microsoft.com/office/powerpoint/2010/main" val="29839192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832648"/>
          </a:xfrm>
        </p:spPr>
        <p:txBody>
          <a:bodyPr>
            <a:normAutofit fontScale="62500" lnSpcReduction="20000"/>
          </a:bodyPr>
          <a:lstStyle/>
          <a:p>
            <a:r>
              <a:rPr lang="tr-TR" dirty="0"/>
              <a:t>Son yıllarda </a:t>
            </a:r>
            <a:r>
              <a:rPr lang="tr-TR" b="1" dirty="0">
                <a:hlinkClick r:id="rId2"/>
              </a:rPr>
              <a:t>bağırsak sağlığı</a:t>
            </a:r>
            <a:r>
              <a:rPr lang="tr-TR" dirty="0"/>
              <a:t> üzerine yapılan araştırmalar bu organın genel sağlığımız açısından sandığımızdan daha önemli olduğunu ortaya koyuyor. Öyle ki </a:t>
            </a:r>
            <a:r>
              <a:rPr lang="tr-TR" b="1" u="sng" dirty="0">
                <a:hlinkClick r:id="rId3"/>
              </a:rPr>
              <a:t>beynimizle aralarındaki yakın ilişki sebebiyle</a:t>
            </a:r>
            <a:r>
              <a:rPr lang="tr-TR" dirty="0"/>
              <a:t> bağırsak artık “ikinci beyin” olarak adlandırılıyor. Hal böyleyken bağırsaklarımızın </a:t>
            </a:r>
            <a:r>
              <a:rPr lang="tr-TR" dirty="0" smtClean="0"/>
              <a:t>bağışıklık sistemimiz, metabolizmamız, psikolojimiz başta olmak üzere vücudumuzda bulunan bir çok sistemle yakın ilişkili olabileceği düşünülüyor. Ve bu teoriyi yapılan bilimsel çalışmalar her geçen gün desteklemeye devam etmektedir. </a:t>
            </a:r>
          </a:p>
          <a:p>
            <a:r>
              <a:rPr lang="tr-TR" dirty="0" smtClean="0"/>
              <a:t>Bu sebeple </a:t>
            </a:r>
            <a:r>
              <a:rPr lang="tr-TR" dirty="0" err="1" smtClean="0"/>
              <a:t>bağırsaklarızın</a:t>
            </a:r>
            <a:r>
              <a:rPr lang="tr-TR" dirty="0" smtClean="0"/>
              <a:t> çalışmasını, içeriğini olumlu yönde etkileyen beslenme tarzının tüm organizmayı olumlu etkileyebileceği günümüzde kabul edilen gerçeklerin başında gelmektedir.</a:t>
            </a:r>
          </a:p>
          <a:p>
            <a:r>
              <a:rPr lang="tr-TR" dirty="0" smtClean="0"/>
              <a:t>Bağırsaklarımızın görevlerini yeterince yapabilmesi için, burada </a:t>
            </a:r>
            <a:r>
              <a:rPr lang="tr-TR" dirty="0" err="1" smtClean="0"/>
              <a:t>yaşayadığı</a:t>
            </a:r>
            <a:r>
              <a:rPr lang="tr-TR" dirty="0" smtClean="0"/>
              <a:t> belirtilen ve sayıları vücut hücrelerimizin toplam sayısından kat kat daha fazla olan yararlı </a:t>
            </a:r>
            <a:r>
              <a:rPr lang="tr-TR" dirty="0" err="1" smtClean="0"/>
              <a:t>mikroarganizmaların</a:t>
            </a:r>
            <a:r>
              <a:rPr lang="tr-TR" dirty="0" smtClean="0"/>
              <a:t> (</a:t>
            </a:r>
            <a:r>
              <a:rPr lang="tr-TR" b="1" dirty="0" err="1" smtClean="0"/>
              <a:t>probiyotikler</a:t>
            </a:r>
            <a:r>
              <a:rPr lang="tr-TR" b="1" dirty="0" smtClean="0"/>
              <a:t>) </a:t>
            </a:r>
            <a:r>
              <a:rPr lang="tr-TR" dirty="0" smtClean="0"/>
              <a:t>sayısının korunması çok önemlidir. Bu ise doğru beslenme ile daha doğrusu yeterli ve dengeli  beslenme ile mümkündür. </a:t>
            </a:r>
          </a:p>
          <a:p>
            <a:r>
              <a:rPr lang="tr-TR" dirty="0" smtClean="0"/>
              <a:t>Çünkü beslenme ilkeleri gereği günde en az 2-3 porsiyon süt ürünleri tüketilmelidir. Ayran, yoğur kefir, çökelek gibi peynirler ise </a:t>
            </a:r>
            <a:r>
              <a:rPr lang="tr-TR" dirty="0" err="1" smtClean="0"/>
              <a:t>probiyotik</a:t>
            </a:r>
            <a:r>
              <a:rPr lang="tr-TR" dirty="0" smtClean="0"/>
              <a:t> </a:t>
            </a:r>
            <a:r>
              <a:rPr lang="tr-TR" dirty="0" err="1" smtClean="0"/>
              <a:t>içerikkli</a:t>
            </a:r>
            <a:r>
              <a:rPr lang="tr-TR" dirty="0" smtClean="0"/>
              <a:t> ürünlerdir. Ayrıca günlük diyette 5-8 porsiyon tüketilmesi önerilen çoğu meyve sebze ise bağırsaklarımızda bulunan </a:t>
            </a:r>
            <a:r>
              <a:rPr lang="tr-TR" dirty="0" err="1" smtClean="0"/>
              <a:t>probiyotiklerin</a:t>
            </a:r>
            <a:r>
              <a:rPr lang="tr-TR" dirty="0" smtClean="0"/>
              <a:t> yaşamasını ve sayılarının artmasını sağlayan </a:t>
            </a:r>
            <a:r>
              <a:rPr lang="tr-TR" b="1" dirty="0" err="1" smtClean="0"/>
              <a:t>prebiyotik</a:t>
            </a:r>
            <a:r>
              <a:rPr lang="tr-TR" dirty="0" smtClean="0"/>
              <a:t> </a:t>
            </a:r>
            <a:r>
              <a:rPr lang="tr-TR" dirty="0" err="1" smtClean="0"/>
              <a:t>özellikleki</a:t>
            </a:r>
            <a:r>
              <a:rPr lang="tr-TR" dirty="0" smtClean="0"/>
              <a:t> gıdalardır. </a:t>
            </a:r>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88</a:t>
            </a:fld>
            <a:endParaRPr lang="tr-TR"/>
          </a:p>
        </p:txBody>
      </p:sp>
    </p:spTree>
    <p:extLst>
      <p:ext uri="{BB962C8B-B14F-4D97-AF65-F5344CB8AC3E}">
        <p14:creationId xmlns:p14="http://schemas.microsoft.com/office/powerpoint/2010/main" val="1507612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 vitamini ile ilgili ÖNERİLER</a:t>
            </a:r>
            <a:endParaRPr lang="tr-TR" dirty="0"/>
          </a:p>
        </p:txBody>
      </p:sp>
      <p:sp>
        <p:nvSpPr>
          <p:cNvPr id="3" name="İçerik Yer Tutucusu 2"/>
          <p:cNvSpPr>
            <a:spLocks noGrp="1"/>
          </p:cNvSpPr>
          <p:nvPr>
            <p:ph sz="half" idx="1"/>
          </p:nvPr>
        </p:nvSpPr>
        <p:spPr>
          <a:xfrm>
            <a:off x="251520" y="1196752"/>
            <a:ext cx="8295391" cy="5661248"/>
          </a:xfrm>
        </p:spPr>
        <p:txBody>
          <a:bodyPr>
            <a:normAutofit fontScale="70000" lnSpcReduction="20000"/>
          </a:bodyPr>
          <a:lstStyle/>
          <a:p>
            <a:r>
              <a:rPr lang="tr-TR" dirty="0"/>
              <a:t>Depo edilebilen vitaminlerde de eksiklik toplumda sıklıkla görülmektedir</a:t>
            </a:r>
            <a:r>
              <a:rPr lang="tr-TR" dirty="0" smtClean="0"/>
              <a:t>. </a:t>
            </a:r>
          </a:p>
          <a:p>
            <a:r>
              <a:rPr lang="tr-TR" dirty="0" smtClean="0"/>
              <a:t>D vitamini </a:t>
            </a:r>
            <a:r>
              <a:rPr lang="tr-TR" dirty="0"/>
              <a:t>bizim için </a:t>
            </a:r>
            <a:r>
              <a:rPr lang="tr-TR" dirty="0" err="1"/>
              <a:t>esansiyeldir</a:t>
            </a:r>
            <a:r>
              <a:rPr lang="tr-TR" dirty="0"/>
              <a:t> ama depolanabilir bir vitamindir. Ama insanlarımız D vitamini üretimi için güneşten nasıl </a:t>
            </a:r>
            <a:r>
              <a:rPr lang="tr-TR" dirty="0" smtClean="0"/>
              <a:t>faydalanacakları konusunda yeterince bilinçli davranmadıkları için</a:t>
            </a:r>
            <a:r>
              <a:rPr lang="tr-TR" dirty="0"/>
              <a:t>, </a:t>
            </a:r>
            <a:r>
              <a:rPr lang="tr-TR" dirty="0" smtClean="0"/>
              <a:t>ihtiyacı karşılayacak düzeyde </a:t>
            </a:r>
            <a:r>
              <a:rPr lang="tr-TR" dirty="0"/>
              <a:t>D vitamini üretilememekte ve </a:t>
            </a:r>
            <a:r>
              <a:rPr lang="tr-TR" dirty="0" smtClean="0"/>
              <a:t>D vitamini eksikliği oluşmaktadır</a:t>
            </a:r>
            <a:r>
              <a:rPr lang="tr-TR" dirty="0"/>
              <a:t>. </a:t>
            </a:r>
            <a:endParaRPr lang="tr-TR" dirty="0" smtClean="0"/>
          </a:p>
          <a:p>
            <a:r>
              <a:rPr lang="tr-TR" dirty="0" smtClean="0"/>
              <a:t>D </a:t>
            </a:r>
            <a:r>
              <a:rPr lang="tr-TR" dirty="0"/>
              <a:t>vitamini üretimi için Nisan-Mayıs, Eylül –Ekim ayları gibi güneş (UVA) ışınlarının dik olarak dünyamızda geldiği aylarda11-15 saatleri arasında  günlük en az 30 dakika  </a:t>
            </a:r>
            <a:r>
              <a:rPr lang="tr-TR" dirty="0" err="1"/>
              <a:t>günese</a:t>
            </a:r>
            <a:r>
              <a:rPr lang="tr-TR" dirty="0"/>
              <a:t> </a:t>
            </a:r>
            <a:r>
              <a:rPr lang="tr-TR" dirty="0" err="1"/>
              <a:t>maruziyet</a:t>
            </a:r>
            <a:r>
              <a:rPr lang="tr-TR" dirty="0"/>
              <a:t> </a:t>
            </a:r>
            <a:r>
              <a:rPr lang="tr-TR" dirty="0" smtClean="0"/>
              <a:t>D vitamini depolarımızın </a:t>
            </a:r>
            <a:r>
              <a:rPr lang="tr-TR" dirty="0"/>
              <a:t>dolması için faydalı olabilir. </a:t>
            </a:r>
            <a:endParaRPr lang="tr-TR" dirty="0" smtClean="0"/>
          </a:p>
          <a:p>
            <a:r>
              <a:rPr lang="tr-TR" dirty="0" smtClean="0"/>
              <a:t>Güneş </a:t>
            </a:r>
            <a:r>
              <a:rPr lang="tr-TR" dirty="0"/>
              <a:t>kremi, cilt losyonları ve kremlerinin D vitamini emilimini azalttığı/engellediği unutulmamalıdır. </a:t>
            </a:r>
            <a:endParaRPr lang="tr-TR" dirty="0" smtClean="0"/>
          </a:p>
          <a:p>
            <a:r>
              <a:rPr lang="tr-TR" dirty="0" smtClean="0"/>
              <a:t>Havuzu </a:t>
            </a:r>
            <a:r>
              <a:rPr lang="tr-TR" dirty="0"/>
              <a:t>kullanan bir kişi sonrasında güneşlediğinde de az fayda görebilir. Çünkü havuzların dezenfeksiyonu için kullanılan maddeler (klor vb.) ciltte kaldığı zaman D vitamini sentezini olumsuz etkilemektedir. Bu sebeple havuz kullanımı sonrasında temiz su ile duş alındıktan sonra güneşlenmek daha faydalı olacaktır</a:t>
            </a:r>
            <a:r>
              <a:rPr lang="tr-TR" dirty="0" smtClean="0"/>
              <a:t>.</a:t>
            </a:r>
          </a:p>
          <a:p>
            <a:r>
              <a:rPr lang="tr-TR" dirty="0"/>
              <a:t>D vitamini için en iyi </a:t>
            </a:r>
            <a:r>
              <a:rPr lang="tr-TR" dirty="0" smtClean="0"/>
              <a:t>gıdalar;, </a:t>
            </a:r>
            <a:r>
              <a:rPr lang="tr-TR" dirty="0"/>
              <a:t>somon, uskumru , </a:t>
            </a:r>
            <a:r>
              <a:rPr lang="tr-TR" dirty="0" smtClean="0"/>
              <a:t>hamsi, ton </a:t>
            </a:r>
            <a:r>
              <a:rPr lang="tr-TR" dirty="0"/>
              <a:t>balığı ve </a:t>
            </a:r>
            <a:r>
              <a:rPr lang="tr-TR" dirty="0" err="1"/>
              <a:t>sardalya</a:t>
            </a:r>
            <a:r>
              <a:rPr lang="tr-TR" dirty="0"/>
              <a:t> gibi yağlı balık etleri, kırmızı et, karaciğer, yumurta sarısı, peynir ve yoğurt gibi süt ürünleri, bazı mantar türleri </a:t>
            </a:r>
            <a:r>
              <a:rPr lang="tr-TR" dirty="0" smtClean="0"/>
              <a:t>, günlük/haftalık diyete eklenmelidir.  </a:t>
            </a:r>
            <a:endParaRPr lang="tr-TR" dirty="0"/>
          </a:p>
        </p:txBody>
      </p:sp>
      <p:sp>
        <p:nvSpPr>
          <p:cNvPr id="5" name="Slayt Numarası Yer Tutucusu 4"/>
          <p:cNvSpPr>
            <a:spLocks noGrp="1"/>
          </p:cNvSpPr>
          <p:nvPr>
            <p:ph type="sldNum" sz="quarter" idx="12"/>
          </p:nvPr>
        </p:nvSpPr>
        <p:spPr/>
        <p:txBody>
          <a:bodyPr/>
          <a:lstStyle/>
          <a:p>
            <a:fld id="{14863195-C445-472C-8BB8-3669FAB4189D}" type="slidenum">
              <a:rPr lang="tr-TR" smtClean="0"/>
              <a:t>89</a:t>
            </a:fld>
            <a:endParaRPr lang="tr-TR"/>
          </a:p>
        </p:txBody>
      </p:sp>
    </p:spTree>
    <p:extLst>
      <p:ext uri="{BB962C8B-B14F-4D97-AF65-F5344CB8AC3E}">
        <p14:creationId xmlns:p14="http://schemas.microsoft.com/office/powerpoint/2010/main" val="1962018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6043" y="1484784"/>
            <a:ext cx="8496944" cy="4531177"/>
          </a:xfrm>
          <a:prstGeom prst="rect">
            <a:avLst/>
          </a:prstGeom>
        </p:spPr>
        <p:txBody>
          <a:bodyPr wrap="square">
            <a:spAutoFit/>
          </a:bodyPr>
          <a:lstStyle/>
          <a:p>
            <a:pPr algn="just">
              <a:lnSpc>
                <a:spcPct val="115000"/>
              </a:lnSpc>
              <a:spcAft>
                <a:spcPts val="1000"/>
              </a:spcAft>
            </a:pPr>
            <a:r>
              <a:rPr lang="tr-TR" sz="2400" b="1" dirty="0">
                <a:ea typeface="Calibri"/>
                <a:cs typeface="Arial"/>
              </a:rPr>
              <a:t>1.4.8.	Metabolizma</a:t>
            </a:r>
            <a:endParaRPr lang="tr-TR" sz="2400" dirty="0">
              <a:ea typeface="Calibri"/>
              <a:cs typeface="Arial"/>
            </a:endParaRPr>
          </a:p>
          <a:p>
            <a:pPr algn="just">
              <a:lnSpc>
                <a:spcPct val="115000"/>
              </a:lnSpc>
              <a:spcAft>
                <a:spcPts val="1000"/>
              </a:spcAft>
            </a:pPr>
            <a:r>
              <a:rPr lang="tr-TR" sz="2400" dirty="0">
                <a:ea typeface="Calibri"/>
                <a:cs typeface="Arial"/>
              </a:rPr>
              <a:t>Hayatın sürmesi için hücre içinde oluşan tüm kimyasal değişmelere, metabolizma  denir.</a:t>
            </a:r>
          </a:p>
          <a:p>
            <a:pPr algn="just">
              <a:lnSpc>
                <a:spcPct val="115000"/>
              </a:lnSpc>
              <a:spcAft>
                <a:spcPts val="1000"/>
              </a:spcAft>
            </a:pPr>
            <a:r>
              <a:rPr lang="tr-TR" sz="2400" b="1" dirty="0">
                <a:ea typeface="Calibri"/>
                <a:cs typeface="Arial"/>
              </a:rPr>
              <a:t>1.4.9.	Sindirim</a:t>
            </a:r>
            <a:endParaRPr lang="tr-TR" sz="2400" dirty="0">
              <a:ea typeface="Calibri"/>
              <a:cs typeface="Arial"/>
            </a:endParaRPr>
          </a:p>
          <a:p>
            <a:pPr algn="just">
              <a:lnSpc>
                <a:spcPct val="115000"/>
              </a:lnSpc>
              <a:spcAft>
                <a:spcPts val="1000"/>
              </a:spcAft>
            </a:pPr>
            <a:r>
              <a:rPr lang="tr-TR" sz="2400" dirty="0">
                <a:ea typeface="Calibri"/>
                <a:cs typeface="Arial"/>
              </a:rPr>
              <a:t>Besinleri sindirim kanalında emilmeye hazırlayan fiziksel, kimyasal ve mekanik bir olaydır.</a:t>
            </a:r>
          </a:p>
          <a:p>
            <a:pPr algn="just">
              <a:lnSpc>
                <a:spcPct val="115000"/>
              </a:lnSpc>
              <a:spcAft>
                <a:spcPts val="1000"/>
              </a:spcAft>
            </a:pPr>
            <a:r>
              <a:rPr lang="tr-TR" sz="2400" b="1" dirty="0">
                <a:ea typeface="Calibri"/>
                <a:cs typeface="Arial"/>
              </a:rPr>
              <a:t>1.4.10.	Emilim</a:t>
            </a:r>
            <a:endParaRPr lang="tr-TR" sz="2400" dirty="0">
              <a:ea typeface="Calibri"/>
              <a:cs typeface="Arial"/>
            </a:endParaRPr>
          </a:p>
          <a:p>
            <a:pPr algn="just">
              <a:lnSpc>
                <a:spcPct val="115000"/>
              </a:lnSpc>
              <a:spcAft>
                <a:spcPts val="1000"/>
              </a:spcAft>
            </a:pPr>
            <a:r>
              <a:rPr lang="tr-TR" sz="2400" dirty="0">
                <a:ea typeface="Calibri"/>
                <a:cs typeface="Arial"/>
              </a:rPr>
              <a:t>Besin ögelerinin sindirim kanalında kana ve lenf sistemine geçmesidir.</a:t>
            </a:r>
          </a:p>
        </p:txBody>
      </p:sp>
      <p:sp>
        <p:nvSpPr>
          <p:cNvPr id="3" name="2 Slayt Numarası Yer Tutucusu"/>
          <p:cNvSpPr>
            <a:spLocks noGrp="1"/>
          </p:cNvSpPr>
          <p:nvPr>
            <p:ph type="sldNum" sz="quarter" idx="12"/>
          </p:nvPr>
        </p:nvSpPr>
        <p:spPr/>
        <p:txBody>
          <a:bodyPr/>
          <a:lstStyle/>
          <a:p>
            <a:fld id="{1A563ADA-30EF-40F4-9BD7-C877AEFDD299}" type="slidenum">
              <a:rPr lang="tr-TR" smtClean="0"/>
              <a:pPr/>
              <a:t>9</a:t>
            </a:fld>
            <a:endParaRPr lang="tr-TR"/>
          </a:p>
        </p:txBody>
      </p:sp>
    </p:spTree>
    <p:extLst>
      <p:ext uri="{BB962C8B-B14F-4D97-AF65-F5344CB8AC3E}">
        <p14:creationId xmlns:p14="http://schemas.microsoft.com/office/powerpoint/2010/main" val="535467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5820" y="0"/>
            <a:ext cx="8229600" cy="1143000"/>
          </a:xfrm>
        </p:spPr>
        <p:txBody>
          <a:bodyPr/>
          <a:lstStyle/>
          <a:p>
            <a:r>
              <a:rPr lang="tr-TR" dirty="0" err="1" smtClean="0"/>
              <a:t>Probiyotikler</a:t>
            </a:r>
            <a:r>
              <a:rPr lang="tr-TR" dirty="0" smtClean="0"/>
              <a:t> ve </a:t>
            </a:r>
            <a:r>
              <a:rPr lang="tr-TR" dirty="0" err="1" smtClean="0"/>
              <a:t>Prebiyotikler</a:t>
            </a:r>
            <a:endParaRPr lang="tr-TR" dirty="0"/>
          </a:p>
        </p:txBody>
      </p:sp>
      <p:sp>
        <p:nvSpPr>
          <p:cNvPr id="3" name="2 İçerik Yer Tutucusu"/>
          <p:cNvSpPr>
            <a:spLocks noGrp="1"/>
          </p:cNvSpPr>
          <p:nvPr>
            <p:ph idx="1"/>
          </p:nvPr>
        </p:nvSpPr>
        <p:spPr>
          <a:xfrm>
            <a:off x="827584" y="980728"/>
            <a:ext cx="8064896" cy="2476872"/>
          </a:xfrm>
        </p:spPr>
        <p:txBody>
          <a:bodyPr>
            <a:normAutofit/>
          </a:bodyPr>
          <a:lstStyle/>
          <a:p>
            <a:pPr algn="just">
              <a:buNone/>
            </a:pPr>
            <a:r>
              <a:rPr lang="tr-TR" sz="2400" dirty="0" smtClean="0"/>
              <a:t>Vücudumuzda özellikle de bağırsaklarımızda hem yararlı hem de zararlı mikroorganizmalar yaşamaktadır. </a:t>
            </a:r>
          </a:p>
          <a:p>
            <a:pPr algn="just">
              <a:buNone/>
            </a:pPr>
            <a:r>
              <a:rPr lang="tr-TR" sz="2400" dirty="0" smtClean="0"/>
              <a:t>Yararlı mikroorganizmalara </a:t>
            </a:r>
            <a:r>
              <a:rPr lang="tr-TR" sz="2400" b="1" dirty="0" err="1" smtClean="0"/>
              <a:t>probiyotik</a:t>
            </a:r>
            <a:r>
              <a:rPr lang="tr-TR" sz="2400" dirty="0"/>
              <a:t> </a:t>
            </a:r>
            <a:r>
              <a:rPr lang="tr-TR" sz="2400" dirty="0" smtClean="0"/>
              <a:t>adı verilir. </a:t>
            </a:r>
          </a:p>
          <a:p>
            <a:pPr algn="just">
              <a:buNone/>
            </a:pPr>
            <a:r>
              <a:rPr lang="tr-TR" sz="2400" dirty="0" smtClean="0"/>
              <a:t>Yararlı </a:t>
            </a:r>
            <a:r>
              <a:rPr lang="tr-TR" sz="2400" dirty="0"/>
              <a:t>mikroorganizmaların yaşamasını ve üremesini olumlu etkileyen gıdalara ise </a:t>
            </a:r>
            <a:r>
              <a:rPr lang="tr-TR" sz="2400" b="1" dirty="0" err="1"/>
              <a:t>prebiyotik</a:t>
            </a:r>
            <a:r>
              <a:rPr lang="tr-TR" sz="2400" b="1" dirty="0"/>
              <a:t> </a:t>
            </a:r>
            <a:r>
              <a:rPr lang="tr-TR" sz="2400" dirty="0"/>
              <a:t>adı verilir</a:t>
            </a:r>
            <a:r>
              <a:rPr lang="tr-TR" sz="2400" dirty="0" smtClean="0"/>
              <a:t>.</a:t>
            </a:r>
          </a:p>
          <a:p>
            <a:endParaRPr lang="tr-TR" dirty="0"/>
          </a:p>
        </p:txBody>
      </p:sp>
      <p:sp>
        <p:nvSpPr>
          <p:cNvPr id="4" name="3 Slayt Numarası Yer Tutucusu"/>
          <p:cNvSpPr>
            <a:spLocks noGrp="1"/>
          </p:cNvSpPr>
          <p:nvPr>
            <p:ph type="sldNum" sz="quarter" idx="12"/>
          </p:nvPr>
        </p:nvSpPr>
        <p:spPr/>
        <p:txBody>
          <a:bodyPr/>
          <a:lstStyle/>
          <a:p>
            <a:fld id="{1A563ADA-30EF-40F4-9BD7-C877AEFDD299}" type="slidenum">
              <a:rPr lang="tr-TR" smtClean="0"/>
              <a:pPr/>
              <a:t>90</a:t>
            </a:fld>
            <a:endParaRPr lang="tr-TR"/>
          </a:p>
        </p:txBody>
      </p:sp>
      <p:pic>
        <p:nvPicPr>
          <p:cNvPr id="1026" name="Picture 2" descr="C:\Users\omerh\Desktop\000215415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58572"/>
            <a:ext cx="6677960" cy="391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6875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Probiyotikler</a:t>
            </a:r>
            <a:r>
              <a:rPr lang="tr-TR" dirty="0"/>
              <a:t> ve </a:t>
            </a:r>
            <a:r>
              <a:rPr lang="tr-TR" dirty="0" err="1"/>
              <a:t>Prebiyotikler</a:t>
            </a:r>
            <a:endParaRPr lang="tr-TR" dirty="0"/>
          </a:p>
        </p:txBody>
      </p:sp>
      <p:sp>
        <p:nvSpPr>
          <p:cNvPr id="3" name="İçerik Yer Tutucusu 2"/>
          <p:cNvSpPr>
            <a:spLocks noGrp="1"/>
          </p:cNvSpPr>
          <p:nvPr>
            <p:ph idx="1"/>
          </p:nvPr>
        </p:nvSpPr>
        <p:spPr/>
        <p:txBody>
          <a:bodyPr>
            <a:normAutofit fontScale="70000" lnSpcReduction="20000"/>
          </a:bodyPr>
          <a:lstStyle/>
          <a:p>
            <a:pPr>
              <a:buNone/>
            </a:pPr>
            <a:r>
              <a:rPr lang="tr-TR" dirty="0" err="1"/>
              <a:t>Probiyotik</a:t>
            </a:r>
            <a:r>
              <a:rPr lang="tr-TR" dirty="0"/>
              <a:t> ürünler fermantasyon (mayalanma) yardımı ile çoğaltılabilir ve tüketime hazır gıda haline getirilebilirler. </a:t>
            </a:r>
            <a:endParaRPr lang="tr-TR" dirty="0" smtClean="0"/>
          </a:p>
          <a:p>
            <a:pPr>
              <a:buNone/>
            </a:pPr>
            <a:r>
              <a:rPr lang="tr-TR" dirty="0" smtClean="0"/>
              <a:t>Sütün </a:t>
            </a:r>
            <a:r>
              <a:rPr lang="tr-TR" dirty="0" err="1"/>
              <a:t>fermentasyonu</a:t>
            </a:r>
            <a:r>
              <a:rPr lang="tr-TR" dirty="0"/>
              <a:t> sonucu elde edilen yoğurt, kefir gibi ürünler, </a:t>
            </a:r>
            <a:r>
              <a:rPr lang="tr-TR" dirty="0" smtClean="0"/>
              <a:t>sebze </a:t>
            </a:r>
            <a:r>
              <a:rPr lang="tr-TR" dirty="0"/>
              <a:t>ve meyvelerin  sirke içinde bulunan </a:t>
            </a:r>
            <a:r>
              <a:rPr lang="tr-TR" dirty="0" err="1"/>
              <a:t>probiyotikler</a:t>
            </a:r>
            <a:r>
              <a:rPr lang="tr-TR" dirty="0"/>
              <a:t> yardımı ile mayalanması ile elde edilen turşular fermantasyonla elde edilen </a:t>
            </a:r>
            <a:r>
              <a:rPr lang="tr-TR" dirty="0" err="1"/>
              <a:t>probiyotiklere</a:t>
            </a:r>
            <a:r>
              <a:rPr lang="tr-TR" dirty="0"/>
              <a:t> örnek olarak verilebilir</a:t>
            </a:r>
            <a:r>
              <a:rPr lang="tr-TR" dirty="0" smtClean="0"/>
              <a:t>.</a:t>
            </a:r>
          </a:p>
          <a:p>
            <a:r>
              <a:rPr lang="tr-TR" dirty="0"/>
              <a:t>Fermente ürünler gibi </a:t>
            </a:r>
            <a:r>
              <a:rPr lang="tr-TR" dirty="0" err="1"/>
              <a:t>probiyotik</a:t>
            </a:r>
            <a:r>
              <a:rPr lang="tr-TR" dirty="0"/>
              <a:t> gıdalar ve diğer </a:t>
            </a:r>
            <a:r>
              <a:rPr lang="tr-TR" dirty="0" err="1"/>
              <a:t>prebiyotik</a:t>
            </a:r>
            <a:r>
              <a:rPr lang="tr-TR" dirty="0"/>
              <a:t> etkili gıdalar bağırsaklarımızda bulunan yararlı mikroorganizmaların sayılarının artması ve onlara yaşam alanı sağlaması açısından önemlidir. </a:t>
            </a:r>
          </a:p>
          <a:p>
            <a:r>
              <a:rPr lang="tr-TR" dirty="0" smtClean="0"/>
              <a:t>Eğer </a:t>
            </a:r>
            <a:r>
              <a:rPr lang="tr-TR" dirty="0"/>
              <a:t>bağırsaklarımızdaki bulunan yararlı mikroorganizmalar azalırsa bir çok hastalığa kapı açılır. Bu nedenle günlük diyetimize belirli oranda fermente ürünlere mutlaka yer verilmelidir.</a:t>
            </a:r>
          </a:p>
          <a:p>
            <a:pPr>
              <a:buNone/>
            </a:pPr>
            <a:endParaRPr lang="tr-TR" dirty="0"/>
          </a:p>
          <a:p>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91</a:t>
            </a:fld>
            <a:endParaRPr lang="tr-TR"/>
          </a:p>
        </p:txBody>
      </p:sp>
    </p:spTree>
    <p:extLst>
      <p:ext uri="{BB962C8B-B14F-4D97-AF65-F5344CB8AC3E}">
        <p14:creationId xmlns:p14="http://schemas.microsoft.com/office/powerpoint/2010/main" val="17355635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5410944" cy="1143000"/>
          </a:xfrm>
        </p:spPr>
        <p:txBody>
          <a:bodyPr>
            <a:normAutofit fontScale="90000"/>
          </a:bodyPr>
          <a:lstStyle/>
          <a:p>
            <a:r>
              <a:rPr lang="tr-TR" dirty="0" err="1"/>
              <a:t>Probiyotikler</a:t>
            </a:r>
            <a:r>
              <a:rPr lang="tr-TR" dirty="0"/>
              <a:t> ve </a:t>
            </a:r>
            <a:r>
              <a:rPr lang="tr-TR" dirty="0" err="1"/>
              <a:t>Prebiyotikler</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28800"/>
            <a:ext cx="5677731" cy="4525963"/>
          </a:xfrm>
        </p:spPr>
      </p:pic>
      <p:sp>
        <p:nvSpPr>
          <p:cNvPr id="4" name="Slayt Numarası Yer Tutucusu 3"/>
          <p:cNvSpPr>
            <a:spLocks noGrp="1"/>
          </p:cNvSpPr>
          <p:nvPr>
            <p:ph type="sldNum" sz="quarter" idx="12"/>
          </p:nvPr>
        </p:nvSpPr>
        <p:spPr/>
        <p:txBody>
          <a:bodyPr/>
          <a:lstStyle/>
          <a:p>
            <a:fld id="{1A563ADA-30EF-40F4-9BD7-C877AEFDD299}" type="slidenum">
              <a:rPr lang="tr-TR" smtClean="0"/>
              <a:pPr/>
              <a:t>92</a:t>
            </a:fld>
            <a:endParaRPr lang="tr-TR"/>
          </a:p>
        </p:txBody>
      </p:sp>
      <p:sp>
        <p:nvSpPr>
          <p:cNvPr id="6" name="Metin kutusu 5"/>
          <p:cNvSpPr txBox="1"/>
          <p:nvPr/>
        </p:nvSpPr>
        <p:spPr>
          <a:xfrm>
            <a:off x="6228184" y="260648"/>
            <a:ext cx="2736304" cy="6463308"/>
          </a:xfrm>
          <a:prstGeom prst="rect">
            <a:avLst/>
          </a:prstGeom>
          <a:noFill/>
        </p:spPr>
        <p:txBody>
          <a:bodyPr wrap="square" rtlCol="0">
            <a:spAutoFit/>
          </a:bodyPr>
          <a:lstStyle/>
          <a:p>
            <a:r>
              <a:rPr lang="tr-TR" dirty="0" smtClean="0"/>
              <a:t>Kültürümüzde </a:t>
            </a:r>
            <a:r>
              <a:rPr lang="tr-TR" dirty="0" err="1" smtClean="0"/>
              <a:t>probiyotik</a:t>
            </a:r>
            <a:r>
              <a:rPr lang="tr-TR" dirty="0" smtClean="0"/>
              <a:t> gıda çeşitliliği bir hayli fazladır. Bu ürünler arasında yoğurt, kefir, peynir, boza, turşu ve sirke çeşitleri sayılabilir.</a:t>
            </a:r>
          </a:p>
          <a:p>
            <a:endParaRPr lang="tr-TR" dirty="0"/>
          </a:p>
          <a:p>
            <a:r>
              <a:rPr lang="tr-TR" dirty="0" smtClean="0"/>
              <a:t>Posalı ve lifli gıda olarak ifade edilen çoğu sebze ve meyve aynı zamanda </a:t>
            </a:r>
            <a:r>
              <a:rPr lang="tr-TR" dirty="0" err="1" smtClean="0"/>
              <a:t>prebiyotik</a:t>
            </a:r>
            <a:r>
              <a:rPr lang="tr-TR" dirty="0" smtClean="0"/>
              <a:t> etkilidir. Ama soğan, pırasa, sarımsak, yerelması, turp, enginar, kuşkonmaz, muz, elma gibi meyve ve sebzeler biraz daha ön plana çıkmaktadır. </a:t>
            </a:r>
          </a:p>
          <a:p>
            <a:endParaRPr lang="tr-TR" dirty="0"/>
          </a:p>
          <a:p>
            <a:r>
              <a:rPr lang="tr-TR" dirty="0" smtClean="0"/>
              <a:t>Ayrıca et ve kemik </a:t>
            </a:r>
            <a:r>
              <a:rPr lang="tr-TR" dirty="0" err="1" smtClean="0"/>
              <a:t>suyununda</a:t>
            </a:r>
            <a:r>
              <a:rPr lang="tr-TR" dirty="0" smtClean="0"/>
              <a:t> çok iyi bir </a:t>
            </a:r>
            <a:r>
              <a:rPr lang="tr-TR" dirty="0" err="1" smtClean="0"/>
              <a:t>pebiyotik</a:t>
            </a:r>
            <a:r>
              <a:rPr lang="tr-TR" dirty="0" smtClean="0"/>
              <a:t> olduğu , bununla beraber içeriği nedeniyle bir şifa kaynağı olduğu unutulmamalıdır.</a:t>
            </a:r>
            <a:endParaRPr lang="tr-TR" dirty="0"/>
          </a:p>
        </p:txBody>
      </p:sp>
    </p:spTree>
    <p:extLst>
      <p:ext uri="{BB962C8B-B14F-4D97-AF65-F5344CB8AC3E}">
        <p14:creationId xmlns:p14="http://schemas.microsoft.com/office/powerpoint/2010/main" val="40770867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1196" y="0"/>
            <a:ext cx="8229600" cy="1143000"/>
          </a:xfrm>
        </p:spPr>
        <p:txBody>
          <a:bodyPr>
            <a:normAutofit fontScale="90000"/>
          </a:bodyPr>
          <a:lstStyle/>
          <a:p>
            <a:r>
              <a:rPr lang="tr-TR" dirty="0" err="1" smtClean="0"/>
              <a:t>Probiyotikler</a:t>
            </a:r>
            <a:r>
              <a:rPr lang="tr-TR" dirty="0" smtClean="0"/>
              <a:t>, </a:t>
            </a:r>
            <a:r>
              <a:rPr lang="tr-TR" dirty="0" err="1" smtClean="0"/>
              <a:t>Prebiyotikler</a:t>
            </a:r>
            <a:r>
              <a:rPr lang="tr-TR" dirty="0"/>
              <a:t> </a:t>
            </a:r>
            <a:r>
              <a:rPr lang="tr-TR" dirty="0" smtClean="0"/>
              <a:t>ile Beslenme ve Sağlık İlişkisi</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068960"/>
            <a:ext cx="5065249" cy="3226618"/>
          </a:xfrm>
        </p:spPr>
      </p:pic>
      <p:sp>
        <p:nvSpPr>
          <p:cNvPr id="4" name="Slayt Numarası Yer Tutucusu 3"/>
          <p:cNvSpPr>
            <a:spLocks noGrp="1"/>
          </p:cNvSpPr>
          <p:nvPr>
            <p:ph type="sldNum" sz="quarter" idx="12"/>
          </p:nvPr>
        </p:nvSpPr>
        <p:spPr/>
        <p:txBody>
          <a:bodyPr/>
          <a:lstStyle/>
          <a:p>
            <a:fld id="{1A563ADA-30EF-40F4-9BD7-C877AEFDD299}" type="slidenum">
              <a:rPr lang="tr-TR" smtClean="0"/>
              <a:pPr/>
              <a:t>93</a:t>
            </a:fld>
            <a:endParaRPr lang="tr-TR"/>
          </a:p>
        </p:txBody>
      </p:sp>
      <p:sp>
        <p:nvSpPr>
          <p:cNvPr id="3" name="Metin kutusu 2"/>
          <p:cNvSpPr txBox="1"/>
          <p:nvPr/>
        </p:nvSpPr>
        <p:spPr>
          <a:xfrm>
            <a:off x="251520" y="1314634"/>
            <a:ext cx="8568952" cy="1754326"/>
          </a:xfrm>
          <a:prstGeom prst="rect">
            <a:avLst/>
          </a:prstGeom>
          <a:noFill/>
        </p:spPr>
        <p:txBody>
          <a:bodyPr wrap="square" rtlCol="0">
            <a:spAutoFit/>
          </a:bodyPr>
          <a:lstStyle/>
          <a:p>
            <a:r>
              <a:rPr lang="tr-TR" b="1" dirty="0" smtClean="0"/>
              <a:t>Bağırsaklarımızda hem faydalı hem de zararlı bakteriler bulunmaktadır. </a:t>
            </a:r>
          </a:p>
          <a:p>
            <a:r>
              <a:rPr lang="tr-TR" b="1" dirty="0" smtClean="0"/>
              <a:t>Sağlıklı bir insanda yararlı ve zararlı bakterilerin sayıları belirli bir oranda bulunur. Beslenmenin etkisiyle biz bu dengeyi koruyabiliriz veya bozabiliriz. Bağırsaklarımızda bulunan yararlı bakteri sayısının azalması veya zararlı mikroorganizmaların artması sonucu, bağışıklık sistemimiz zayıflamaktadır. Bu durum zamanla kanser, diyabet gibi bir çok hastalığın gelişmesine zemin hazırlayabilmektedir.</a:t>
            </a:r>
          </a:p>
        </p:txBody>
      </p:sp>
      <p:sp>
        <p:nvSpPr>
          <p:cNvPr id="6" name="Metin kutusu 5"/>
          <p:cNvSpPr txBox="1"/>
          <p:nvPr/>
        </p:nvSpPr>
        <p:spPr>
          <a:xfrm>
            <a:off x="5961562" y="3068960"/>
            <a:ext cx="2843808" cy="3139321"/>
          </a:xfrm>
          <a:prstGeom prst="rect">
            <a:avLst/>
          </a:prstGeom>
          <a:noFill/>
        </p:spPr>
        <p:txBody>
          <a:bodyPr wrap="square" rtlCol="0">
            <a:spAutoFit/>
          </a:bodyPr>
          <a:lstStyle/>
          <a:p>
            <a:r>
              <a:rPr lang="tr-TR" dirty="0" err="1" smtClean="0"/>
              <a:t>Obezite</a:t>
            </a:r>
            <a:r>
              <a:rPr lang="tr-TR" dirty="0" smtClean="0"/>
              <a:t> ile birlikte bağırsaklarımızda bulunan yararlı bakterilerin yani </a:t>
            </a:r>
            <a:r>
              <a:rPr lang="tr-TR" dirty="0" err="1" smtClean="0"/>
              <a:t>probiyotiklerin</a:t>
            </a:r>
            <a:r>
              <a:rPr lang="tr-TR" dirty="0" smtClean="0"/>
              <a:t> azaldığı bilinmektedir. Bu durumda ise zararlı mikroorganizmaların sayıları artmakta zamanla bu durum ise bir çok hastalığın gelişmesine zemin hazırlamaktadır.</a:t>
            </a:r>
            <a:endParaRPr lang="tr-TR" dirty="0"/>
          </a:p>
        </p:txBody>
      </p:sp>
    </p:spTree>
    <p:extLst>
      <p:ext uri="{BB962C8B-B14F-4D97-AF65-F5344CB8AC3E}">
        <p14:creationId xmlns:p14="http://schemas.microsoft.com/office/powerpoint/2010/main" val="3725121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63376" cy="1143000"/>
          </a:xfrm>
        </p:spPr>
        <p:txBody>
          <a:bodyPr>
            <a:normAutofit/>
          </a:bodyPr>
          <a:lstStyle/>
          <a:p>
            <a:r>
              <a:rPr lang="tr-TR" dirty="0" err="1"/>
              <a:t>Probiyotikler</a:t>
            </a:r>
            <a:r>
              <a:rPr lang="tr-TR" dirty="0"/>
              <a:t> ve </a:t>
            </a:r>
            <a:r>
              <a:rPr lang="tr-TR" dirty="0" err="1"/>
              <a:t>Prebiyotikler</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340768"/>
            <a:ext cx="4762500" cy="3286125"/>
          </a:xfrm>
        </p:spPr>
      </p:pic>
      <p:sp>
        <p:nvSpPr>
          <p:cNvPr id="4" name="Slayt Numarası Yer Tutucusu 3"/>
          <p:cNvSpPr>
            <a:spLocks noGrp="1"/>
          </p:cNvSpPr>
          <p:nvPr>
            <p:ph type="sldNum" sz="quarter" idx="12"/>
          </p:nvPr>
        </p:nvSpPr>
        <p:spPr/>
        <p:txBody>
          <a:bodyPr/>
          <a:lstStyle/>
          <a:p>
            <a:fld id="{1A563ADA-30EF-40F4-9BD7-C877AEFDD299}" type="slidenum">
              <a:rPr lang="tr-TR" smtClean="0"/>
              <a:pPr/>
              <a:t>94</a:t>
            </a:fld>
            <a:endParaRPr lang="tr-TR"/>
          </a:p>
        </p:txBody>
      </p:sp>
      <p:sp>
        <p:nvSpPr>
          <p:cNvPr id="3" name="Metin kutusu 2"/>
          <p:cNvSpPr txBox="1"/>
          <p:nvPr/>
        </p:nvSpPr>
        <p:spPr>
          <a:xfrm>
            <a:off x="223632" y="4797152"/>
            <a:ext cx="8496944" cy="2031325"/>
          </a:xfrm>
          <a:prstGeom prst="rect">
            <a:avLst/>
          </a:prstGeom>
          <a:noFill/>
        </p:spPr>
        <p:txBody>
          <a:bodyPr wrap="square" rtlCol="0">
            <a:spAutoFit/>
          </a:bodyPr>
          <a:lstStyle/>
          <a:p>
            <a:pPr algn="just"/>
            <a:r>
              <a:rPr lang="tr-TR" b="1" dirty="0" smtClean="0"/>
              <a:t>Böylelikle </a:t>
            </a:r>
            <a:r>
              <a:rPr lang="tr-TR" b="1" dirty="0" err="1" smtClean="0"/>
              <a:t>probiyotikler</a:t>
            </a:r>
            <a:r>
              <a:rPr lang="tr-TR" b="1" dirty="0" smtClean="0"/>
              <a:t>, </a:t>
            </a:r>
            <a:r>
              <a:rPr lang="tr-TR" b="1" dirty="0" err="1" smtClean="0"/>
              <a:t>prebiyotikler</a:t>
            </a:r>
            <a:r>
              <a:rPr lang="tr-TR" b="1" dirty="0" smtClean="0"/>
              <a:t> ve bunlardan elde edilen türev ürünler depresyondan, cilt sağlığı problemlerine, </a:t>
            </a:r>
            <a:r>
              <a:rPr lang="tr-TR" b="1" dirty="0" err="1" smtClean="0"/>
              <a:t>metabolik</a:t>
            </a:r>
            <a:r>
              <a:rPr lang="tr-TR" b="1" dirty="0" smtClean="0"/>
              <a:t> hastalıklardan sindirim sistemi hastalıkları ve metabolizmanın düzenlenmesine kadar birçok hastalığın tedavisinde destekleyici olmaktadır. Ayrıca günümüzde </a:t>
            </a:r>
            <a:r>
              <a:rPr lang="tr-TR" b="1" dirty="0" err="1" smtClean="0"/>
              <a:t>probiyotikler</a:t>
            </a:r>
            <a:r>
              <a:rPr lang="tr-TR" b="1" dirty="0" smtClean="0"/>
              <a:t> kilo kontrolünün sağlanması adına alternatif doğal ürünler olarak da öne çıkmaktadır. Bu sebeplerle günlük diyetimizde mutlaka </a:t>
            </a:r>
            <a:r>
              <a:rPr lang="tr-TR" b="1" dirty="0" err="1" smtClean="0"/>
              <a:t>probiyotik</a:t>
            </a:r>
            <a:r>
              <a:rPr lang="tr-TR" b="1" dirty="0" smtClean="0"/>
              <a:t> ve </a:t>
            </a:r>
            <a:r>
              <a:rPr lang="tr-TR" b="1" dirty="0" err="1" smtClean="0"/>
              <a:t>prebiyotiklere</a:t>
            </a:r>
            <a:r>
              <a:rPr lang="tr-TR" b="1" dirty="0" smtClean="0"/>
              <a:t> yer vermeliyiz.</a:t>
            </a:r>
            <a:r>
              <a:rPr lang="tr-TR" dirty="0"/>
              <a:t> </a:t>
            </a:r>
          </a:p>
          <a:p>
            <a:endParaRPr lang="tr-TR" dirty="0"/>
          </a:p>
        </p:txBody>
      </p:sp>
      <p:sp>
        <p:nvSpPr>
          <p:cNvPr id="6" name="Metin kutusu 5"/>
          <p:cNvSpPr txBox="1"/>
          <p:nvPr/>
        </p:nvSpPr>
        <p:spPr>
          <a:xfrm>
            <a:off x="5652120" y="1340768"/>
            <a:ext cx="3465124" cy="3139321"/>
          </a:xfrm>
          <a:prstGeom prst="rect">
            <a:avLst/>
          </a:prstGeom>
          <a:noFill/>
        </p:spPr>
        <p:txBody>
          <a:bodyPr wrap="square" rtlCol="0">
            <a:spAutoFit/>
          </a:bodyPr>
          <a:lstStyle/>
          <a:p>
            <a:r>
              <a:rPr lang="tr-TR" dirty="0" err="1" smtClean="0"/>
              <a:t>Probiyotik</a:t>
            </a:r>
            <a:r>
              <a:rPr lang="tr-TR" dirty="0" smtClean="0"/>
              <a:t> bakteriler temel olarak 3 yolla etkilerini gösterirler.</a:t>
            </a:r>
          </a:p>
          <a:p>
            <a:endParaRPr lang="tr-TR" dirty="0"/>
          </a:p>
          <a:p>
            <a:pPr marL="285750" indent="-285750">
              <a:buFont typeface="Arial" pitchFamily="34" charset="0"/>
              <a:buChar char="•"/>
            </a:pPr>
            <a:r>
              <a:rPr lang="tr-TR" dirty="0" smtClean="0"/>
              <a:t>Zararlı mikroorganizmalar olarak bilinen patojen bakterilerin </a:t>
            </a:r>
            <a:r>
              <a:rPr lang="tr-TR" dirty="0"/>
              <a:t>s</a:t>
            </a:r>
            <a:r>
              <a:rPr lang="tr-TR" dirty="0" smtClean="0"/>
              <a:t>ayılarını azaltırlar.</a:t>
            </a:r>
          </a:p>
          <a:p>
            <a:pPr marL="285750" indent="-285750">
              <a:buFont typeface="Arial" pitchFamily="34" charset="0"/>
              <a:buChar char="•"/>
            </a:pPr>
            <a:r>
              <a:rPr lang="tr-TR" dirty="0" smtClean="0"/>
              <a:t>Bağırsak </a:t>
            </a:r>
            <a:r>
              <a:rPr lang="tr-TR" dirty="0" err="1" smtClean="0"/>
              <a:t>mikrobiatasını</a:t>
            </a:r>
            <a:r>
              <a:rPr lang="tr-TR" dirty="0" smtClean="0"/>
              <a:t>  olumlu yönde geliştirir.</a:t>
            </a:r>
          </a:p>
          <a:p>
            <a:pPr marL="285750" indent="-285750">
              <a:buFont typeface="Arial" pitchFamily="34" charset="0"/>
              <a:buChar char="•"/>
            </a:pPr>
            <a:r>
              <a:rPr lang="tr-TR" dirty="0" smtClean="0"/>
              <a:t>Antikor üretilmesi ve </a:t>
            </a:r>
            <a:r>
              <a:rPr lang="tr-TR" dirty="0" err="1" smtClean="0"/>
              <a:t>makrofaj</a:t>
            </a:r>
            <a:r>
              <a:rPr lang="tr-TR" dirty="0" smtClean="0"/>
              <a:t> gelişimini uyararak bağışıklık sistemini destekler.</a:t>
            </a:r>
            <a:endParaRPr lang="tr-TR" dirty="0"/>
          </a:p>
        </p:txBody>
      </p:sp>
    </p:spTree>
    <p:extLst>
      <p:ext uri="{BB962C8B-B14F-4D97-AF65-F5344CB8AC3E}">
        <p14:creationId xmlns:p14="http://schemas.microsoft.com/office/powerpoint/2010/main" val="13933390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Lifli/Posalı Gıdalar ve Sağlık için Önemi</a:t>
            </a:r>
            <a:endParaRPr lang="tr-TR" dirty="0"/>
          </a:p>
        </p:txBody>
      </p:sp>
      <p:sp>
        <p:nvSpPr>
          <p:cNvPr id="3" name="İçerik Yer Tutucusu 2"/>
          <p:cNvSpPr>
            <a:spLocks noGrp="1"/>
          </p:cNvSpPr>
          <p:nvPr>
            <p:ph idx="1"/>
          </p:nvPr>
        </p:nvSpPr>
        <p:spPr/>
        <p:txBody>
          <a:bodyPr>
            <a:normAutofit fontScale="70000" lnSpcReduction="20000"/>
          </a:bodyPr>
          <a:lstStyle/>
          <a:p>
            <a:pPr fontAlgn="base"/>
            <a:r>
              <a:rPr lang="tr-TR" dirty="0" smtClean="0"/>
              <a:t>Lif/Posa</a:t>
            </a:r>
            <a:r>
              <a:rPr lang="tr-TR" dirty="0"/>
              <a:t>, yiyeceklerin </a:t>
            </a:r>
            <a:r>
              <a:rPr lang="tr-TR" dirty="0" smtClean="0"/>
              <a:t>sindirim sisteminde  sindirime </a:t>
            </a:r>
            <a:r>
              <a:rPr lang="tr-TR" dirty="0" err="1" smtClean="0"/>
              <a:t>uğratlımayan</a:t>
            </a:r>
            <a:r>
              <a:rPr lang="tr-TR" dirty="0" smtClean="0"/>
              <a:t> kısımlarıdır. Posalı </a:t>
            </a:r>
            <a:r>
              <a:rPr lang="tr-TR" dirty="0"/>
              <a:t>yiyecekler özellikle sebzeler, meyveler ve kabuğuyla yenilebilen </a:t>
            </a:r>
            <a:r>
              <a:rPr lang="tr-TR" dirty="0" smtClean="0"/>
              <a:t>besinler olarak da ifade edilebilir. Yapılan </a:t>
            </a:r>
            <a:r>
              <a:rPr lang="tr-TR" dirty="0"/>
              <a:t>araştırmalarda posalı yiyeceklerin vücut için birçok yararı olduğu </a:t>
            </a:r>
            <a:r>
              <a:rPr lang="tr-TR" dirty="0" smtClean="0"/>
              <a:t>belirtilmektedir.</a:t>
            </a:r>
            <a:r>
              <a:rPr lang="tr-TR" dirty="0"/>
              <a:t> </a:t>
            </a:r>
            <a:endParaRPr lang="tr-TR" dirty="0" smtClean="0"/>
          </a:p>
          <a:p>
            <a:pPr fontAlgn="base"/>
            <a:r>
              <a:rPr lang="tr-TR" dirty="0" smtClean="0"/>
              <a:t>Lifli/posalı </a:t>
            </a:r>
            <a:r>
              <a:rPr lang="tr-TR" dirty="0"/>
              <a:t>gıdalar </a:t>
            </a:r>
            <a:r>
              <a:rPr lang="tr-TR" dirty="0" err="1"/>
              <a:t>prebiyotik</a:t>
            </a:r>
            <a:r>
              <a:rPr lang="tr-TR" dirty="0"/>
              <a:t> etkilidir. Yani bağırsaklarımızda bulunan yararlı bakterilerin yaşaması ve sayılarının artması açısından önemlidir</a:t>
            </a:r>
            <a:r>
              <a:rPr lang="tr-TR" dirty="0" smtClean="0"/>
              <a:t>.</a:t>
            </a:r>
            <a:endParaRPr lang="tr-TR" dirty="0"/>
          </a:p>
          <a:p>
            <a:pPr fontAlgn="base"/>
            <a:r>
              <a:rPr lang="tr-TR" dirty="0"/>
              <a:t>Kuru baklagiller olan kuru fasulye, börülce, bezelye, mercimek, nohut ve barbunya, elma, armut, şeftali, ayva, incir, çilek, kuru kayısı ve kuru incir, marul, kereviz, karnabahar, brokoli, ıspanak, havuç ve patates </a:t>
            </a:r>
            <a:r>
              <a:rPr lang="tr-TR" dirty="0" smtClean="0"/>
              <a:t>il akla gelen posalı yiyeceklerdendir</a:t>
            </a:r>
            <a:r>
              <a:rPr lang="tr-TR" dirty="0"/>
              <a:t>.</a:t>
            </a:r>
          </a:p>
          <a:p>
            <a:r>
              <a:rPr lang="tr-TR" dirty="0" smtClean="0"/>
              <a:t>Ayrıca lifli/posalı gıdalar midede </a:t>
            </a:r>
            <a:r>
              <a:rPr lang="tr-TR" dirty="0"/>
              <a:t>şişerek tokluk sağlamada önemli fayda sağlıyor.</a:t>
            </a:r>
          </a:p>
        </p:txBody>
      </p:sp>
      <p:sp>
        <p:nvSpPr>
          <p:cNvPr id="4" name="Slayt Numarası Yer Tutucusu 3"/>
          <p:cNvSpPr>
            <a:spLocks noGrp="1"/>
          </p:cNvSpPr>
          <p:nvPr>
            <p:ph type="sldNum" sz="quarter" idx="12"/>
          </p:nvPr>
        </p:nvSpPr>
        <p:spPr/>
        <p:txBody>
          <a:bodyPr/>
          <a:lstStyle/>
          <a:p>
            <a:fld id="{1A563ADA-30EF-40F4-9BD7-C877AEFDD299}" type="slidenum">
              <a:rPr lang="tr-TR" smtClean="0"/>
              <a:pPr/>
              <a:t>95</a:t>
            </a:fld>
            <a:endParaRPr lang="tr-TR"/>
          </a:p>
        </p:txBody>
      </p:sp>
    </p:spTree>
    <p:extLst>
      <p:ext uri="{BB962C8B-B14F-4D97-AF65-F5344CB8AC3E}">
        <p14:creationId xmlns:p14="http://schemas.microsoft.com/office/powerpoint/2010/main" val="3588026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Lifli/Posalı Gıdalar ve Sağlık için Önemi</a:t>
            </a:r>
          </a:p>
        </p:txBody>
      </p:sp>
      <p:sp>
        <p:nvSpPr>
          <p:cNvPr id="3" name="İçerik Yer Tutucusu 2"/>
          <p:cNvSpPr>
            <a:spLocks noGrp="1"/>
          </p:cNvSpPr>
          <p:nvPr>
            <p:ph idx="1"/>
          </p:nvPr>
        </p:nvSpPr>
        <p:spPr>
          <a:xfrm>
            <a:off x="457200" y="1268760"/>
            <a:ext cx="8229600" cy="5328592"/>
          </a:xfrm>
        </p:spPr>
        <p:txBody>
          <a:bodyPr>
            <a:normAutofit fontScale="70000" lnSpcReduction="20000"/>
          </a:bodyPr>
          <a:lstStyle/>
          <a:p>
            <a:pPr marL="0" indent="0" fontAlgn="base">
              <a:buNone/>
            </a:pPr>
            <a:r>
              <a:rPr lang="tr-TR" b="1" dirty="0"/>
              <a:t>Posalar bağırsaklarda çözünebilen ve çözünemeyen olarak ikiye ayrılıyor. </a:t>
            </a:r>
            <a:endParaRPr lang="tr-TR" b="1" dirty="0" smtClean="0"/>
          </a:p>
          <a:p>
            <a:pPr marL="0" indent="0" fontAlgn="base">
              <a:buNone/>
            </a:pPr>
            <a:endParaRPr lang="tr-TR" dirty="0" smtClean="0"/>
          </a:p>
          <a:p>
            <a:pPr marL="0" indent="0" fontAlgn="base">
              <a:buNone/>
            </a:pPr>
            <a:r>
              <a:rPr lang="tr-TR" b="1" dirty="0" smtClean="0"/>
              <a:t>Çözünmeyen posalar;</a:t>
            </a:r>
          </a:p>
          <a:p>
            <a:pPr marL="0" indent="0" fontAlgn="base">
              <a:buNone/>
            </a:pPr>
            <a:endParaRPr lang="tr-TR" dirty="0" smtClean="0"/>
          </a:p>
          <a:p>
            <a:pPr fontAlgn="base"/>
            <a:r>
              <a:rPr lang="tr-TR" dirty="0" smtClean="0"/>
              <a:t>Posalı </a:t>
            </a:r>
            <a:r>
              <a:rPr lang="tr-TR" dirty="0"/>
              <a:t>yiyeceklerin en büyük kısmını çözünemeyenler oluşturuyor. Bu posa türleri bağırsaklardaki suyu yapısında tutuyor, artık maddelerin bağırsaklardaki hareketini artırıyor. </a:t>
            </a:r>
            <a:endParaRPr lang="tr-TR" dirty="0" smtClean="0"/>
          </a:p>
          <a:p>
            <a:pPr fontAlgn="base"/>
            <a:r>
              <a:rPr lang="tr-TR" dirty="0" smtClean="0"/>
              <a:t>Ayrıca </a:t>
            </a:r>
            <a:r>
              <a:rPr lang="tr-TR" dirty="0"/>
              <a:t>bağırsaklarda </a:t>
            </a:r>
            <a:r>
              <a:rPr lang="tr-TR" dirty="0" err="1"/>
              <a:t>fermante</a:t>
            </a:r>
            <a:r>
              <a:rPr lang="tr-TR" dirty="0"/>
              <a:t> olmayıp çözülmediğinden bağırsakların düzenli çalışmasını sağlıyor. Bu şekilde </a:t>
            </a:r>
            <a:r>
              <a:rPr lang="tr-TR" dirty="0" err="1"/>
              <a:t>konstipasyonu</a:t>
            </a:r>
            <a:r>
              <a:rPr lang="tr-TR" dirty="0"/>
              <a:t> yani kabızlığı önlüyor. </a:t>
            </a:r>
            <a:endParaRPr lang="tr-TR" dirty="0" smtClean="0"/>
          </a:p>
          <a:p>
            <a:pPr fontAlgn="base"/>
            <a:r>
              <a:rPr lang="tr-TR" dirty="0" smtClean="0"/>
              <a:t>Çözünemeyen </a:t>
            </a:r>
            <a:r>
              <a:rPr lang="tr-TR" dirty="0"/>
              <a:t>posalı yiyecekler zararlı maddelere yapışarak, onların bağırsaklara zarar vermeden daha hızlı geçişini sağlıyor. Bu yüzden kolon kanserini önlemede olumlu etkileri bulunuyor.</a:t>
            </a:r>
          </a:p>
          <a:p>
            <a:pPr fontAlgn="base"/>
            <a:r>
              <a:rPr lang="tr-TR" dirty="0"/>
              <a:t>Tam buğday unundan yapılmış gıdalar, meyve kabukları, buğday ve yulaf kepeği ile kök sebzeler (karnabahar, yeşil fasulye, patates), çözünemeyen posa kaynakları arasında yer </a:t>
            </a:r>
            <a:r>
              <a:rPr lang="tr-TR" dirty="0" smtClean="0"/>
              <a:t>alıyor.</a:t>
            </a:r>
          </a:p>
          <a:p>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96</a:t>
            </a:fld>
            <a:endParaRPr lang="tr-TR"/>
          </a:p>
        </p:txBody>
      </p:sp>
    </p:spTree>
    <p:extLst>
      <p:ext uri="{BB962C8B-B14F-4D97-AF65-F5344CB8AC3E}">
        <p14:creationId xmlns:p14="http://schemas.microsoft.com/office/powerpoint/2010/main" val="31996494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Lifli/Posalı Gıdalar ve Sağlık için Önemi</a:t>
            </a:r>
          </a:p>
        </p:txBody>
      </p:sp>
      <p:sp>
        <p:nvSpPr>
          <p:cNvPr id="3" name="İçerik Yer Tutucusu 2"/>
          <p:cNvSpPr>
            <a:spLocks noGrp="1"/>
          </p:cNvSpPr>
          <p:nvPr>
            <p:ph idx="1"/>
          </p:nvPr>
        </p:nvSpPr>
        <p:spPr>
          <a:xfrm>
            <a:off x="457200" y="1600200"/>
            <a:ext cx="8229600" cy="4925144"/>
          </a:xfrm>
        </p:spPr>
        <p:txBody>
          <a:bodyPr>
            <a:normAutofit fontScale="77500" lnSpcReduction="20000"/>
          </a:bodyPr>
          <a:lstStyle/>
          <a:p>
            <a:pPr marL="0" indent="0">
              <a:buNone/>
            </a:pPr>
            <a:r>
              <a:rPr lang="tr-TR" b="1" dirty="0"/>
              <a:t>Çözünür posalar </a:t>
            </a:r>
            <a:r>
              <a:rPr lang="tr-TR" b="1" dirty="0" smtClean="0"/>
              <a:t>ise;</a:t>
            </a:r>
          </a:p>
          <a:p>
            <a:pPr marL="0" indent="0">
              <a:buNone/>
            </a:pPr>
            <a:endParaRPr lang="tr-TR" dirty="0" smtClean="0"/>
          </a:p>
          <a:p>
            <a:r>
              <a:rPr lang="tr-TR" dirty="0" smtClean="0"/>
              <a:t>Bağırsaklarda </a:t>
            </a:r>
            <a:r>
              <a:rPr lang="tr-TR" dirty="0"/>
              <a:t>hızlıca fermente oluyor. Böylece bağırsaktaki florayı değiştirerek bakterilerin kansere neden olan etkisini azaltıyor.</a:t>
            </a:r>
          </a:p>
          <a:p>
            <a:r>
              <a:rPr lang="tr-TR" dirty="0" smtClean="0"/>
              <a:t>Çözünür </a:t>
            </a:r>
            <a:r>
              <a:rPr lang="tr-TR" dirty="0"/>
              <a:t>posalar, bağırsaktaki safra asitlerinin emilimini engelleyerek, kan </a:t>
            </a:r>
            <a:r>
              <a:rPr lang="tr-TR" dirty="0" err="1"/>
              <a:t>kolestrolünün</a:t>
            </a:r>
            <a:r>
              <a:rPr lang="tr-TR" dirty="0"/>
              <a:t> düşmesine yardımcı oluyor</a:t>
            </a:r>
            <a:r>
              <a:rPr lang="tr-TR" dirty="0" smtClean="0"/>
              <a:t>.</a:t>
            </a:r>
          </a:p>
          <a:p>
            <a:r>
              <a:rPr lang="tr-TR" dirty="0" smtClean="0"/>
              <a:t> </a:t>
            </a:r>
            <a:r>
              <a:rPr lang="tr-TR" dirty="0"/>
              <a:t>Bunun dışında şeker olarak adlandırılan glikozun da emilimini azaltarak kan şekerinde ani yükselmeleri önlüyor. </a:t>
            </a:r>
            <a:endParaRPr lang="tr-TR" dirty="0" smtClean="0"/>
          </a:p>
          <a:p>
            <a:r>
              <a:rPr lang="tr-TR" dirty="0" smtClean="0"/>
              <a:t>Ayrıca</a:t>
            </a:r>
            <a:r>
              <a:rPr lang="tr-TR" dirty="0"/>
              <a:t>, bağırsaklarda jel oluşturarak viskoz bir yapı oluşturuyor. Böylece posanın hepsi kabızlık önlemede değil, ishali kesmede de kullanılabiliyor. </a:t>
            </a:r>
            <a:endParaRPr lang="tr-TR" dirty="0" smtClean="0"/>
          </a:p>
          <a:p>
            <a:r>
              <a:rPr lang="tr-TR" dirty="0" smtClean="0"/>
              <a:t>Özellikle </a:t>
            </a:r>
            <a:r>
              <a:rPr lang="tr-TR" dirty="0"/>
              <a:t>kuru baklagiller, bezelye, yulaf, arpa, portakal, havuç ve elma çözünür posalı yiyeceklerin bazılarıdır.</a:t>
            </a:r>
          </a:p>
        </p:txBody>
      </p:sp>
      <p:sp>
        <p:nvSpPr>
          <p:cNvPr id="4" name="Slayt Numarası Yer Tutucusu 3"/>
          <p:cNvSpPr>
            <a:spLocks noGrp="1"/>
          </p:cNvSpPr>
          <p:nvPr>
            <p:ph type="sldNum" sz="quarter" idx="12"/>
          </p:nvPr>
        </p:nvSpPr>
        <p:spPr/>
        <p:txBody>
          <a:bodyPr/>
          <a:lstStyle/>
          <a:p>
            <a:fld id="{1A563ADA-30EF-40F4-9BD7-C877AEFDD299}" type="slidenum">
              <a:rPr lang="tr-TR" smtClean="0"/>
              <a:pPr/>
              <a:t>97</a:t>
            </a:fld>
            <a:endParaRPr lang="tr-TR"/>
          </a:p>
        </p:txBody>
      </p:sp>
    </p:spTree>
    <p:extLst>
      <p:ext uri="{BB962C8B-B14F-4D97-AF65-F5344CB8AC3E}">
        <p14:creationId xmlns:p14="http://schemas.microsoft.com/office/powerpoint/2010/main" val="10291340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Demir İçeren Gıdaların Tüketiminde Dikkat Edilecek </a:t>
            </a:r>
            <a:r>
              <a:rPr lang="tr-TR" dirty="0" err="1" smtClean="0"/>
              <a:t>Husular</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dirty="0" smtClean="0"/>
              <a:t>Toplumumuzda beslenme ile ilişkili sıkça karşılaşan durumlar arasında demir eksikliği gelmektedir.</a:t>
            </a:r>
          </a:p>
          <a:p>
            <a:r>
              <a:rPr lang="tr-TR" dirty="0" smtClean="0"/>
              <a:t>Demir vücudumuz için gerekli olan </a:t>
            </a:r>
            <a:r>
              <a:rPr lang="tr-TR" dirty="0" err="1" smtClean="0"/>
              <a:t>biyoelementlerin</a:t>
            </a:r>
            <a:r>
              <a:rPr lang="tr-TR" dirty="0" smtClean="0"/>
              <a:t> başında gelmektedir. </a:t>
            </a:r>
          </a:p>
          <a:p>
            <a:r>
              <a:rPr lang="tr-TR" dirty="0" smtClean="0"/>
              <a:t>Demir yapısal </a:t>
            </a:r>
            <a:r>
              <a:rPr lang="tr-TR" dirty="0"/>
              <a:t>önemi olan bir mineraldir; oksijen taşıyan kandaki hemoglobin ile oksijen depolayan kastaki </a:t>
            </a:r>
            <a:r>
              <a:rPr lang="tr-TR" dirty="0" err="1"/>
              <a:t>miyoglobin</a:t>
            </a:r>
            <a:r>
              <a:rPr lang="tr-TR" dirty="0"/>
              <a:t> yapısında bulunur. </a:t>
            </a:r>
            <a:endParaRPr lang="tr-TR" dirty="0" smtClean="0"/>
          </a:p>
          <a:p>
            <a:r>
              <a:rPr lang="tr-TR" dirty="0" smtClean="0"/>
              <a:t>Ayrıca </a:t>
            </a:r>
            <a:r>
              <a:rPr lang="tr-TR" dirty="0"/>
              <a:t>karaciğer, dalak ve kemik iliğinde bulunur</a:t>
            </a:r>
            <a:r>
              <a:rPr lang="tr-TR" dirty="0" smtClean="0"/>
              <a:t>.</a:t>
            </a:r>
          </a:p>
          <a:p>
            <a:r>
              <a:rPr lang="tr-TR" dirty="0" smtClean="0"/>
              <a:t>Yetişkinlerde </a:t>
            </a:r>
            <a:r>
              <a:rPr lang="tr-TR" dirty="0"/>
              <a:t>günlük demir ihtiyacı erkeklerde 12 mg, kadınlarda 18 mg’dır. </a:t>
            </a:r>
            <a:endParaRPr lang="tr-TR" dirty="0" smtClean="0"/>
          </a:p>
          <a:p>
            <a:r>
              <a:rPr lang="tr-TR" dirty="0" smtClean="0"/>
              <a:t>Hayvansal </a:t>
            </a:r>
            <a:r>
              <a:rPr lang="tr-TR" dirty="0"/>
              <a:t>besinlerden karaciğer, kırmızı et, yumurta sarısı, bitkisel besinlerden kuru baklagiller, kuru meyveler, pekmez, fındık, fıstık, susam demirce zengindir. </a:t>
            </a:r>
            <a:endParaRPr lang="tr-TR" dirty="0" smtClean="0"/>
          </a:p>
          <a:p>
            <a:r>
              <a:rPr lang="tr-TR" dirty="0" smtClean="0"/>
              <a:t>Demir </a:t>
            </a:r>
            <a:r>
              <a:rPr lang="tr-TR" dirty="0"/>
              <a:t>emilimi tahıllarda bulunan </a:t>
            </a:r>
            <a:r>
              <a:rPr lang="tr-TR" dirty="0" err="1"/>
              <a:t>fitik</a:t>
            </a:r>
            <a:r>
              <a:rPr lang="tr-TR" dirty="0"/>
              <a:t> asit tarafından engellenirken C vitamini tarafından kolaylaştırılır</a:t>
            </a:r>
            <a:r>
              <a:rPr lang="tr-TR" dirty="0" smtClean="0"/>
              <a:t>. </a:t>
            </a:r>
            <a:endParaRPr lang="tr-TR" dirty="0"/>
          </a:p>
          <a:p>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98</a:t>
            </a:fld>
            <a:endParaRPr lang="tr-TR"/>
          </a:p>
        </p:txBody>
      </p:sp>
    </p:spTree>
    <p:extLst>
      <p:ext uri="{BB962C8B-B14F-4D97-AF65-F5344CB8AC3E}">
        <p14:creationId xmlns:p14="http://schemas.microsoft.com/office/powerpoint/2010/main" val="24839783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smtClean="0"/>
              <a:t>Demir eksikliğinin en önemli sebepleri arasında günlük diyetin yeterli ve dengeli beslenme kuralları dışında düzenlenmesi gelmektedir.</a:t>
            </a:r>
          </a:p>
          <a:p>
            <a:r>
              <a:rPr lang="tr-TR" dirty="0" smtClean="0"/>
              <a:t>Bununla beraber yeterli ve dengeli beslenenlerde de demir eksikliği görülebilmektedir. Bunun en önemli nedeni beslenme alışkanlıkları ile ilgilidir. Öyle ki demir içerikli gıdaların günlük diyetle alınması kadar, alınan demirin vücut tarafından kullanımını (emilimini) artıran gıdalarında demir içerikli gıdalarla beraber alınması çok önemlidir. </a:t>
            </a:r>
          </a:p>
          <a:p>
            <a:r>
              <a:rPr lang="tr-TR" dirty="0" smtClean="0"/>
              <a:t>Vücudumuzda demir emilimini C vitamini artırmaktadır. Bu nedenle demir içerikli gıdalar tüketilirken C vitamini içeren gıdalara da diyette yer verilmelidir. Başka bir ifade ile </a:t>
            </a:r>
            <a:r>
              <a:rPr lang="tr-TR" b="1" dirty="0" smtClean="0"/>
              <a:t>kırmızı </a:t>
            </a:r>
            <a:r>
              <a:rPr lang="tr-TR" b="1" dirty="0"/>
              <a:t>et, </a:t>
            </a:r>
            <a:r>
              <a:rPr lang="tr-TR" b="1" dirty="0" smtClean="0"/>
              <a:t>pekmez, demir zengini sebzeler </a:t>
            </a:r>
            <a:r>
              <a:rPr lang="tr-TR" b="1" dirty="0"/>
              <a:t>gibi gıdalar ve C vitamini içeren besinler </a:t>
            </a:r>
            <a:r>
              <a:rPr lang="tr-TR" b="1" dirty="0" smtClean="0"/>
              <a:t>birlikte tüketilmelidir. </a:t>
            </a:r>
          </a:p>
          <a:p>
            <a:r>
              <a:rPr lang="tr-TR" b="1" dirty="0" smtClean="0"/>
              <a:t>Ayrıca demir emilimini </a:t>
            </a:r>
            <a:r>
              <a:rPr lang="tr-TR" b="1" smtClean="0"/>
              <a:t>azaltan gıdalar, </a:t>
            </a:r>
            <a:r>
              <a:rPr lang="tr-TR" b="1" dirty="0" smtClean="0"/>
              <a:t>demir içerikli besinlerle beraber tüketilmemelidir.</a:t>
            </a:r>
            <a:endParaRPr lang="tr-TR" b="1" dirty="0"/>
          </a:p>
          <a:p>
            <a:endParaRPr lang="tr-TR" dirty="0"/>
          </a:p>
        </p:txBody>
      </p:sp>
      <p:sp>
        <p:nvSpPr>
          <p:cNvPr id="4" name="Slayt Numarası Yer Tutucusu 3"/>
          <p:cNvSpPr>
            <a:spLocks noGrp="1"/>
          </p:cNvSpPr>
          <p:nvPr>
            <p:ph type="sldNum" sz="quarter" idx="12"/>
          </p:nvPr>
        </p:nvSpPr>
        <p:spPr/>
        <p:txBody>
          <a:bodyPr/>
          <a:lstStyle/>
          <a:p>
            <a:fld id="{1A563ADA-30EF-40F4-9BD7-C877AEFDD299}" type="slidenum">
              <a:rPr lang="tr-TR" smtClean="0"/>
              <a:pPr/>
              <a:t>99</a:t>
            </a:fld>
            <a:endParaRPr lang="tr-TR"/>
          </a:p>
        </p:txBody>
      </p:sp>
    </p:spTree>
    <p:extLst>
      <p:ext uri="{BB962C8B-B14F-4D97-AF65-F5344CB8AC3E}">
        <p14:creationId xmlns:p14="http://schemas.microsoft.com/office/powerpoint/2010/main" val="13111923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2521</TotalTime>
  <Words>5154</Words>
  <Application>Microsoft Office PowerPoint</Application>
  <PresentationFormat>Ekran Gösterisi (4:3)</PresentationFormat>
  <Paragraphs>706</Paragraphs>
  <Slides>104</Slides>
  <Notes>3</Notes>
  <HiddenSlides>0</HiddenSlides>
  <MMClips>0</MMClips>
  <ScaleCrop>false</ScaleCrop>
  <HeadingPairs>
    <vt:vector size="4" baseType="variant">
      <vt:variant>
        <vt:lpstr>Tema</vt:lpstr>
      </vt:variant>
      <vt:variant>
        <vt:i4>1</vt:i4>
      </vt:variant>
      <vt:variant>
        <vt:lpstr>Slayt Başlıkları</vt:lpstr>
      </vt:variant>
      <vt:variant>
        <vt:i4>104</vt:i4>
      </vt:variant>
    </vt:vector>
  </HeadingPairs>
  <TitlesOfParts>
    <vt:vector size="105"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SAĞLIKLI BESLENME ÖNERİLERİ</vt:lpstr>
      <vt:lpstr>PowerPoint Sunusu</vt:lpstr>
      <vt:lpstr>PowerPoint Sunusu</vt:lpstr>
      <vt:lpstr>Yaşamak için ye ve yemek için yaşama!                                 Benjamın Franklın</vt:lpstr>
      <vt:lpstr>Toksik olan dozdur                                                                Paracelsus</vt:lpstr>
      <vt:lpstr>BESLENME: </vt:lpstr>
      <vt:lpstr>YETERLİ  VE  DENGELİ BESLENME  NEDİR?</vt:lpstr>
      <vt:lpstr>PowerPoint Sunusu</vt:lpstr>
      <vt:lpstr>BESiN ÖGESi NEDiR ?</vt:lpstr>
      <vt:lpstr>BESiN GRUPLARI</vt:lpstr>
      <vt:lpstr>TEMEL BESiN GRUPLARI</vt:lpstr>
      <vt:lpstr>TEMEL BESİN GRUPLARI </vt:lpstr>
      <vt:lpstr>Günlük Ne Miktarda Alınmalı?</vt:lpstr>
      <vt:lpstr>TEMEL BESİN GRUPLARI </vt:lpstr>
      <vt:lpstr>Günlük Ne Miktarda Alınmalı?</vt:lpstr>
      <vt:lpstr>TEMEL BESİN GRUPLARI</vt:lpstr>
      <vt:lpstr>Günlük Ne Miktarda Alınmalı?</vt:lpstr>
      <vt:lpstr>TEMEL BESİN GRUPLARI </vt:lpstr>
      <vt:lpstr>Günlük Ne Miktarda Alınmalı?</vt:lpstr>
      <vt:lpstr> TEMEL BESİN GRUPLARI</vt:lpstr>
      <vt:lpstr> YETERLİ VE DENGELİ BESLENMEK İÇİN;</vt:lpstr>
      <vt:lpstr>Yeterli ve Dengeli Beslenmek İçin SABAH KAHVALTISINI YAPIN</vt:lpstr>
      <vt:lpstr>PowerPoint Sunusu</vt:lpstr>
      <vt:lpstr>Ara Öğün ne zaman gerekli?</vt:lpstr>
      <vt:lpstr>Acıkmadan sofraya oturulmalı, doymadan sofradan kalkılmalı…..</vt:lpstr>
      <vt:lpstr>  Kahvaltı 1</vt:lpstr>
      <vt:lpstr>  Öğle Yemeği 1</vt:lpstr>
      <vt:lpstr>Beslenme Durumunun Değerlendirilmesi </vt:lpstr>
      <vt:lpstr>YETERSİZ VE DENGESİZ BESLENMEYE BAĞLI ORTAYA ÇIKAN HASTALIKLAR</vt:lpstr>
      <vt:lpstr>ŞİŞMANLIK (OBEZİTE) NEDİR?</vt:lpstr>
      <vt:lpstr>PowerPoint Sunusu</vt:lpstr>
      <vt:lpstr>ŞİŞMANLIĞIN SEBEPLERİ NELERDİR? </vt:lpstr>
      <vt:lpstr>PowerPoint Sunusu</vt:lpstr>
      <vt:lpstr>PowerPoint Sunusu</vt:lpstr>
      <vt:lpstr>1 GR ET BİN AYIP [HASTALIK ]  ÖRTER [GİZLER ] </vt:lpstr>
      <vt:lpstr>PowerPoint Sunusu</vt:lpstr>
      <vt:lpstr>OBEZİTEDEN KORUNMAK İÇİN:  Boyumuza uygun vücut ağırlığında olmalıyız</vt:lpstr>
      <vt:lpstr> DÜZENLİ FİZİKSEL AKTİVİTENİN ÖNEMİ</vt:lpstr>
      <vt:lpstr> DÜZENLİ FİZİKSEL AKTİVİTENİN ÖNEMİ</vt:lpstr>
      <vt:lpstr>GÜNLÜK YAŞAMDA OLABİLDİĞİNCE  HAREKETLİ OLALIM !... </vt:lpstr>
      <vt:lpstr>YEMEK YEMEYE  YÖNELİK ÖNERİLER 1</vt:lpstr>
      <vt:lpstr>YEMEK YEMEYE  YÖNELİK ÖNERİLER 2</vt:lpstr>
      <vt:lpstr>YEMEK YEMEYE  YÖNELİK ÖNERİLER 3</vt:lpstr>
      <vt:lpstr>PowerPoint Sunusu</vt:lpstr>
      <vt:lpstr>BESİNLERİN SATIN ALINMASI VE HAZIRLANMASINA YÖNELİK ÖNERİLER</vt:lpstr>
      <vt:lpstr>PLANLI OLMAYA YÖNELİK ÖNERİLER</vt:lpstr>
      <vt:lpstr>DİKKAT ! </vt:lpstr>
      <vt:lpstr>Beslenme Dikkat Edilmesi Önerilen Bazı Hususlar</vt:lpstr>
      <vt:lpstr>Gıdaların Tüketimi Sırasında  Dikkat Edilebilecek Hususlar ve Bazı Öneriler</vt:lpstr>
      <vt:lpstr>PowerPoint Sunusu</vt:lpstr>
      <vt:lpstr>PowerPoint Sunusu</vt:lpstr>
      <vt:lpstr>PowerPoint Sunusu</vt:lpstr>
      <vt:lpstr>Günlük Karbonhidrat İhtiyacı</vt:lpstr>
      <vt:lpstr>Günlük Lipid/Yağ İhtiyacı</vt:lpstr>
      <vt:lpstr>Günlük Protein İhtiyacı</vt:lpstr>
      <vt:lpstr>Besin Pramidi</vt:lpstr>
      <vt:lpstr>Bir Gıdanın Biyolojik Değeri/Kalitesi</vt:lpstr>
      <vt:lpstr>PowerPoint Sunusu</vt:lpstr>
      <vt:lpstr>D vitamini ile ilgili ÖNERİLER</vt:lpstr>
      <vt:lpstr>Probiyotikler ve Prebiyotikler</vt:lpstr>
      <vt:lpstr>Probiyotikler ve Prebiyotikler</vt:lpstr>
      <vt:lpstr>Probiyotikler ve Prebiyotikler</vt:lpstr>
      <vt:lpstr>Probiyotikler, Prebiyotikler ile Beslenme ve Sağlık İlişkisi</vt:lpstr>
      <vt:lpstr>Probiyotikler ve Prebiyotikler</vt:lpstr>
      <vt:lpstr>Lifli/Posalı Gıdalar ve Sağlık için Önemi</vt:lpstr>
      <vt:lpstr>Lifli/Posalı Gıdalar ve Sağlık için Önemi</vt:lpstr>
      <vt:lpstr>Lifli/Posalı Gıdalar ve Sağlık için Önemi</vt:lpstr>
      <vt:lpstr>Demir İçeren Gıdaların Tüketiminde Dikkat Edilecek Husular</vt:lpstr>
      <vt:lpstr>PowerPoint Sunusu</vt:lpstr>
      <vt:lpstr>Demir Emilimini  Azaltan ve Artıran Faktörler</vt:lpstr>
      <vt:lpstr>PowerPoint Sunusu</vt:lpstr>
      <vt:lpstr>PowerPoint Sunusu</vt:lpstr>
      <vt:lpstr>PowerPoint Sunusu</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dc:creator>
  <cp:lastModifiedBy>HP</cp:lastModifiedBy>
  <cp:revision>75</cp:revision>
  <dcterms:created xsi:type="dcterms:W3CDTF">2016-02-23T13:14:59Z</dcterms:created>
  <dcterms:modified xsi:type="dcterms:W3CDTF">2025-12-20T17:49:14Z</dcterms:modified>
</cp:coreProperties>
</file>